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1" r:id="rId7"/>
    <p:sldId id="259" r:id="rId8"/>
    <p:sldId id="262" r:id="rId9"/>
    <p:sldId id="264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5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33A646-2062-4841-AF18-847B074C6716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b="0" i="0" u="none" strike="noStrike" cap="none" baseline="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Gill Sans MT"/>
            </a:rPr>
            <a:t>The Homebuying Process</a:t>
          </a:r>
        </a:p>
      </dgm:t>
    </dgm:pt>
    <dgm:pt modelId="{DB4A5689-BD48-4D3D-8017-D1E3C49B0DDB}" type="parTrans" cxnId="{56ADA02B-9055-4F39-B74D-2D556F11DDB6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4BC708E-A0A1-4102-88E4-E75128B4E51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Gill Sans MT" panose="020B0502020104020203"/>
            </a:rPr>
            <a:t>Getting a Mortgage</a:t>
          </a:r>
          <a:endParaRPr 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F221EFF-354A-47A9-A498-1F0BBF01ECB8}" type="parTrans" cxnId="{EB9839C5-F324-41C4-8950-5284E09FB71E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type="sibTrans" cxnId="{EB9839C5-F324-41C4-8950-5284E09FB71E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Gill Sans MT" panose="020B0502020104020203"/>
            </a:rPr>
            <a:t>Protecting Your Investment</a:t>
          </a:r>
          <a:endParaRPr 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AA3929B3-1058-4240-AD5D-9518D4976567}" type="parTrans" cxnId="{E4AD895B-72A4-4A6B-A7F4-C77A53EC51BC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type="sibTrans" cxnId="{E4AD895B-72A4-4A6B-A7F4-C77A53EC51BC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3"/>
      <dgm:spPr>
        <a:prstGeom prst="rect">
          <a:avLst/>
        </a:prstGeom>
        <a:solidFill>
          <a:schemeClr val="tx1">
            <a:alpha val="70000"/>
          </a:schemeClr>
        </a:solidFill>
      </dgm:spPr>
    </dgm:pt>
    <dgm:pt modelId="{BE6B2CCF-B717-4C6F-9115-44EF0ECE6018}" type="pres">
      <dgm:prSet presAssocID="{B633A646-2062-4841-AF18-847B074C6716}" presName="iconRect" presStyleLbl="node1" presStyleIdx="0" presStyleCnt="3" custScaleX="75132" custScaleY="751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3">
        <dgm:presLayoutVars>
          <dgm:chMax val="0"/>
          <dgm:chPref val="0"/>
        </dgm:presLayoutVars>
      </dgm:prSet>
      <dgm:spPr/>
    </dgm:pt>
    <dgm:pt modelId="{51DD96AA-8DD7-4B07-A561-5C9B41ACFA3C}" type="pres">
      <dgm:prSet presAssocID="{1397C75F-5FD8-4120-9A24-A246D042942B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1" presStyleCnt="3"/>
      <dgm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99FDF55F-B3E9-423D-AD21-A6446C5D7455}" type="pres">
      <dgm:prSet presAssocID="{14BC708E-A0A1-4102-88E4-E75128B4E51E}" presName="iconRect" presStyleLbl="node1" presStyleIdx="1" presStyleCnt="3" custScaleX="75132" custScaleY="751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1" presStyleCnt="3">
        <dgm:presLayoutVars>
          <dgm:chMax val="0"/>
          <dgm:chPref val="0"/>
        </dgm:presLayoutVars>
      </dgm:prSet>
      <dgm:spPr/>
    </dgm:pt>
    <dgm:pt modelId="{1375F890-B8F8-4966-ABCD-B672FD4512B7}" type="pres">
      <dgm:prSet presAssocID="{7519C821-85FB-4CA3-BEB5-E4BFBC529B83}" presName="sibTrans" presStyleCnt="0"/>
      <dgm:spPr/>
    </dgm:pt>
    <dgm:pt modelId="{9887B295-B446-4B8E-AEA4-76754DE9DD89}" type="pres">
      <dgm:prSet presAssocID="{C6D21269-399B-4BA2-8621-C7B9DA1E1B8F}" presName="compNode" presStyleCnt="0"/>
      <dgm:spPr/>
    </dgm:pt>
    <dgm:pt modelId="{436A8B1C-2D30-44BB-9150-7099503C8960}" type="pres">
      <dgm:prSet presAssocID="{C6D21269-399B-4BA2-8621-C7B9DA1E1B8F}" presName="bgRect" presStyleLbl="bgShp" presStyleIdx="2" presStyleCnt="3"/>
      <dgm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1A8B8B62-3037-4506-89D7-28710774070B}" type="pres">
      <dgm:prSet presAssocID="{C6D21269-399B-4BA2-8621-C7B9DA1E1B8F}" presName="iconRect" presStyleLbl="node1" presStyleIdx="2" presStyleCnt="3" custScaleX="68302" custScaleY="6830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2FFC6342-A780-4396-8FAC-8E7FAE77A6E2}" type="pres">
      <dgm:prSet presAssocID="{C6D21269-399B-4BA2-8621-C7B9DA1E1B8F}" presName="spaceRect" presStyleCnt="0"/>
      <dgm:spPr/>
    </dgm:pt>
    <dgm:pt modelId="{D5847293-6F0A-4807-B203-585610F4F535}" type="pres">
      <dgm:prSet presAssocID="{C6D21269-399B-4BA2-8621-C7B9DA1E1B8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44ABB28-0B7D-40F0-8726-3385D62BD567}" type="presOf" srcId="{B633A646-2062-4841-AF18-847B074C6716}" destId="{C95AF6F0-F4DA-48FE-85EB-61ADFB42AA13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282E4C31-D2E4-4F2E-B7E4-7F072B61355B}" type="presOf" srcId="{E1B432F4-5FDB-4518-9272-2F3934AC6AA2}" destId="{D40A0249-41A7-44A6-A657-361E8C18FD42}" srcOrd="0" destOrd="0" presId="urn:microsoft.com/office/officeart/2018/2/layout/IconVerticalSolidList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4A4BD2E1-F579-4CB0-A349-6E4A603D3C1F}" type="presOf" srcId="{14BC708E-A0A1-4102-88E4-E75128B4E51E}" destId="{80F6AD63-74FB-40E4-9D40-4178AFD87F60}" srcOrd="0" destOrd="0" presId="urn:microsoft.com/office/officeart/2018/2/layout/IconVerticalSolidList"/>
    <dgm:cxn modelId="{0F0438E4-D0CA-47DC-8484-BFD8CF753812}" type="presOf" srcId="{C6D21269-399B-4BA2-8621-C7B9DA1E1B8F}" destId="{D5847293-6F0A-4807-B203-585610F4F535}" srcOrd="0" destOrd="0" presId="urn:microsoft.com/office/officeart/2018/2/layout/IconVerticalSolidList"/>
    <dgm:cxn modelId="{07CEADA1-F123-4E4C-9E9E-EDC53C6A9D42}" type="presParOf" srcId="{D40A0249-41A7-44A6-A657-361E8C18FD42}" destId="{7D1F47A2-8F6C-4C7F-B3B3-2100C986DE32}" srcOrd="0" destOrd="0" presId="urn:microsoft.com/office/officeart/2018/2/layout/IconVerticalSolidList"/>
    <dgm:cxn modelId="{F2FB5DCA-E48C-4F18-9E21-40A8BA4E97C5}" type="presParOf" srcId="{7D1F47A2-8F6C-4C7F-B3B3-2100C986DE32}" destId="{EC4D957C-BFAC-446D-9573-48333BEC34E6}" srcOrd="0" destOrd="0" presId="urn:microsoft.com/office/officeart/2018/2/layout/IconVerticalSolidList"/>
    <dgm:cxn modelId="{A830D3AF-7E56-4163-A545-B5B0E5253A32}" type="presParOf" srcId="{7D1F47A2-8F6C-4C7F-B3B3-2100C986DE32}" destId="{BE6B2CCF-B717-4C6F-9115-44EF0ECE6018}" srcOrd="1" destOrd="0" presId="urn:microsoft.com/office/officeart/2018/2/layout/IconVerticalSolidList"/>
    <dgm:cxn modelId="{C133A968-EF32-4D7B-99AB-467DBC63AA65}" type="presParOf" srcId="{7D1F47A2-8F6C-4C7F-B3B3-2100C986DE32}" destId="{95420642-092B-41B9-94FA-E0EC36F9AF7E}" srcOrd="2" destOrd="0" presId="urn:microsoft.com/office/officeart/2018/2/layout/IconVerticalSolidList"/>
    <dgm:cxn modelId="{D41F3259-A36F-405E-9981-26F5153F9ECE}" type="presParOf" srcId="{7D1F47A2-8F6C-4C7F-B3B3-2100C986DE32}" destId="{C95AF6F0-F4DA-48FE-85EB-61ADFB42AA13}" srcOrd="3" destOrd="0" presId="urn:microsoft.com/office/officeart/2018/2/layout/IconVerticalSolidList"/>
    <dgm:cxn modelId="{23EAD705-80C2-4A13-8B46-0FDB076A4FC2}" type="presParOf" srcId="{D40A0249-41A7-44A6-A657-361E8C18FD42}" destId="{51DD96AA-8DD7-4B07-A561-5C9B41ACFA3C}" srcOrd="1" destOrd="0" presId="urn:microsoft.com/office/officeart/2018/2/layout/IconVerticalSolidList"/>
    <dgm:cxn modelId="{37270FB1-E3CB-4E7A-934D-8AD3CE1A6A9C}" type="presParOf" srcId="{D40A0249-41A7-44A6-A657-361E8C18FD42}" destId="{38E06421-A6BB-4D10-8565-2812C2C5C6B3}" srcOrd="2" destOrd="0" presId="urn:microsoft.com/office/officeart/2018/2/layout/IconVerticalSolidList"/>
    <dgm:cxn modelId="{A2720370-712D-409A-A691-A76A6B58E669}" type="presParOf" srcId="{38E06421-A6BB-4D10-8565-2812C2C5C6B3}" destId="{79919C57-A32A-40F6-B106-B4E0CE644E4C}" srcOrd="0" destOrd="0" presId="urn:microsoft.com/office/officeart/2018/2/layout/IconVerticalSolidList"/>
    <dgm:cxn modelId="{7F0D094D-67F9-4096-8C3F-6FB86443B146}" type="presParOf" srcId="{38E06421-A6BB-4D10-8565-2812C2C5C6B3}" destId="{99FDF55F-B3E9-423D-AD21-A6446C5D7455}" srcOrd="1" destOrd="0" presId="urn:microsoft.com/office/officeart/2018/2/layout/IconVerticalSolidList"/>
    <dgm:cxn modelId="{A46EF107-6809-4A78-A437-DA4FD0910124}" type="presParOf" srcId="{38E06421-A6BB-4D10-8565-2812C2C5C6B3}" destId="{E98BD5F1-E6F1-491F-A8EE-6A9AD649521E}" srcOrd="2" destOrd="0" presId="urn:microsoft.com/office/officeart/2018/2/layout/IconVerticalSolidList"/>
    <dgm:cxn modelId="{A2F04EF7-8EDA-4B91-A3BA-95A8C47F2083}" type="presParOf" srcId="{38E06421-A6BB-4D10-8565-2812C2C5C6B3}" destId="{80F6AD63-74FB-40E4-9D40-4178AFD87F60}" srcOrd="3" destOrd="0" presId="urn:microsoft.com/office/officeart/2018/2/layout/IconVerticalSolidList"/>
    <dgm:cxn modelId="{600447EF-7DA9-4818-8D45-C741C5E6B34A}" type="presParOf" srcId="{D40A0249-41A7-44A6-A657-361E8C18FD42}" destId="{1375F890-B8F8-4966-ABCD-B672FD4512B7}" srcOrd="3" destOrd="0" presId="urn:microsoft.com/office/officeart/2018/2/layout/IconVerticalSolidList"/>
    <dgm:cxn modelId="{678E6197-2DF8-487D-80B8-DC5109CCDD3F}" type="presParOf" srcId="{D40A0249-41A7-44A6-A657-361E8C18FD42}" destId="{9887B295-B446-4B8E-AEA4-76754DE9DD89}" srcOrd="4" destOrd="0" presId="urn:microsoft.com/office/officeart/2018/2/layout/IconVerticalSolidList"/>
    <dgm:cxn modelId="{27C0A3EB-AFC3-4068-98D6-97C2AE9FB8D1}" type="presParOf" srcId="{9887B295-B446-4B8E-AEA4-76754DE9DD89}" destId="{436A8B1C-2D30-44BB-9150-7099503C8960}" srcOrd="0" destOrd="0" presId="urn:microsoft.com/office/officeart/2018/2/layout/IconVerticalSolidList"/>
    <dgm:cxn modelId="{3914B107-20DC-4ED8-B86C-19F61BC45DBB}" type="presParOf" srcId="{9887B295-B446-4B8E-AEA4-76754DE9DD89}" destId="{1A8B8B62-3037-4506-89D7-28710774070B}" srcOrd="1" destOrd="0" presId="urn:microsoft.com/office/officeart/2018/2/layout/IconVerticalSolidList"/>
    <dgm:cxn modelId="{8C250632-60D4-4813-9B7E-F468D972396C}" type="presParOf" srcId="{9887B295-B446-4B8E-AEA4-76754DE9DD89}" destId="{2FFC6342-A780-4396-8FAC-8E7FAE77A6E2}" srcOrd="2" destOrd="0" presId="urn:microsoft.com/office/officeart/2018/2/layout/IconVerticalSolidList"/>
    <dgm:cxn modelId="{84E4FB42-7EF6-4E5B-9E43-2F003B8E5D13}" type="presParOf" srcId="{9887B295-B446-4B8E-AEA4-76754DE9DD89}" destId="{D5847293-6F0A-4807-B203-585610F4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601"/>
          <a:ext cx="5607050" cy="1407541"/>
        </a:xfrm>
        <a:prstGeom prst="rect">
          <a:avLst/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522039" y="413556"/>
          <a:ext cx="581632" cy="581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u="none" strike="noStrike" kern="1200" cap="none" baseline="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Gill Sans MT"/>
            </a:rPr>
            <a:t>The Homebuying Process</a:t>
          </a:r>
        </a:p>
      </dsp:txBody>
      <dsp:txXfrm>
        <a:off x="1625711" y="601"/>
        <a:ext cx="3981338" cy="1407541"/>
      </dsp:txXfrm>
    </dsp:sp>
    <dsp:sp modelId="{79919C57-A32A-40F6-B106-B4E0CE644E4C}">
      <dsp:nvSpPr>
        <dsp:cNvPr id="0" name=""/>
        <dsp:cNvSpPr/>
      </dsp:nvSpPr>
      <dsp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>
          <a:off x="522039" y="2172983"/>
          <a:ext cx="581632" cy="581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Gill Sans MT" panose="020B0502020104020203"/>
            </a:rPr>
            <a:t>Getting a Mortgage</a:t>
          </a:r>
          <a:endParaRPr lang="en-US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1625711" y="1760029"/>
        <a:ext cx="3981338" cy="1407541"/>
      </dsp:txXfrm>
    </dsp:sp>
    <dsp:sp modelId="{436A8B1C-2D30-44BB-9150-7099503C8960}">
      <dsp:nvSpPr>
        <dsp:cNvPr id="0" name=""/>
        <dsp:cNvSpPr/>
      </dsp:nvSpPr>
      <dsp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B8B62-3037-4506-89D7-28710774070B}">
      <dsp:nvSpPr>
        <dsp:cNvPr id="0" name=""/>
        <dsp:cNvSpPr/>
      </dsp:nvSpPr>
      <dsp:spPr>
        <a:xfrm>
          <a:off x="548476" y="3958848"/>
          <a:ext cx="528758" cy="5287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47293-6F0A-4807-B203-585610F4F535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Gill Sans MT" panose="020B0502020104020203"/>
            </a:rPr>
            <a:t>Protecting Your Investment</a:t>
          </a:r>
          <a:endParaRPr lang="en-US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1625711" y="3519456"/>
        <a:ext cx="3981338" cy="140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011374-8640-4C79-BC38-60631A291B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9E6E0-61D1-4594-8AE5-F5E2AF6CC5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9FF6D-64D1-43A3-A282-B7546ED80BC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16A64-E5FD-42D9-99F2-342E304D00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0185B-CA9A-4531-8671-E8F7ACB9D7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D9F4C-BC45-4524-A8C5-C39815D4C1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6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D35B6-16DE-470D-874D-06446B5FE7C1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0416F-01A1-4FE7-950D-F948D1432F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0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96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6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7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7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4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0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5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76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7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0416F-01A1-4FE7-950D-F948D1432F7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16C4C9A-3960-41CF-A4E9-2A8FB932454B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594153"/>
            <a:ext cx="4486656" cy="123110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Buying a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81815"/>
            <a:ext cx="4486656" cy="7027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Financial Aspects of Home Ownership</a:t>
            </a:r>
          </a:p>
        </p:txBody>
      </p:sp>
      <p:pic>
        <p:nvPicPr>
          <p:cNvPr id="5" name="Picture 4" descr="Finance trade numbers">
            <a:extLst>
              <a:ext uri="{FF2B5EF4-FFF2-40B4-BE49-F238E27FC236}">
                <a16:creationId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Reasons Loan is not granted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54931E-B2F5-4C1A-9180-BC2E0B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9" y="0"/>
            <a:ext cx="7475728" cy="6857999"/>
          </a:xfrm>
        </p:spPr>
        <p:txBody>
          <a:bodyPr>
            <a:normAutofit/>
          </a:bodyPr>
          <a:lstStyle/>
          <a:p>
            <a:r>
              <a:rPr lang="en-US" sz="4800" dirty="0"/>
              <a:t>Irregular employment</a:t>
            </a:r>
          </a:p>
          <a:p>
            <a:r>
              <a:rPr lang="en-US" sz="4800" dirty="0"/>
              <a:t>Poor or lack of credit history</a:t>
            </a:r>
          </a:p>
          <a:p>
            <a:r>
              <a:rPr lang="en-US" sz="4800" dirty="0"/>
              <a:t>Too short a time at residence</a:t>
            </a:r>
          </a:p>
          <a:p>
            <a:r>
              <a:rPr lang="en-US" sz="4800" dirty="0"/>
              <a:t>Lack of income</a:t>
            </a:r>
          </a:p>
          <a:p>
            <a:r>
              <a:rPr lang="en-US" sz="4800" dirty="0"/>
              <a:t>Insufficient down payment</a:t>
            </a:r>
          </a:p>
        </p:txBody>
      </p:sp>
    </p:spTree>
    <p:extLst>
      <p:ext uri="{BB962C8B-B14F-4D97-AF65-F5344CB8AC3E}">
        <p14:creationId xmlns:p14="http://schemas.microsoft.com/office/powerpoint/2010/main" val="67778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Need to know</a:t>
            </a:r>
          </a:p>
        </p:txBody>
      </p:sp>
      <p:pic>
        <p:nvPicPr>
          <p:cNvPr id="4" name="Picture 3" descr="Finance trade numbers">
            <a:extLst>
              <a:ext uri="{FF2B5EF4-FFF2-40B4-BE49-F238E27FC236}">
                <a16:creationId xmlns:a16="http://schemas.microsoft.com/office/drawing/2014/main" id="{32F354A1-38C7-4598-A0E1-7A286A30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08" y="0"/>
            <a:ext cx="7541091" cy="6858000"/>
          </a:xfrm>
          <a:prstGeom prst="rect">
            <a:avLst/>
          </a:prstGeom>
        </p:spPr>
      </p:pic>
      <p:graphicFrame>
        <p:nvGraphicFramePr>
          <p:cNvPr id="5" name="Content Placeholder 2" descr="Icon Bullets">
            <a:extLst>
              <a:ext uri="{FF2B5EF4-FFF2-40B4-BE49-F238E27FC236}">
                <a16:creationId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664871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Terms To Know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54931E-B2F5-4C1A-9180-BC2E0B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9" y="0"/>
            <a:ext cx="7475728" cy="6857999"/>
          </a:xfrm>
        </p:spPr>
        <p:txBody>
          <a:bodyPr>
            <a:normAutofit/>
          </a:bodyPr>
          <a:lstStyle/>
          <a:p>
            <a:r>
              <a:rPr lang="en-US" sz="2000" dirty="0"/>
              <a:t>Appraisal – professional estimate of a property’s market value.</a:t>
            </a:r>
          </a:p>
          <a:p>
            <a:r>
              <a:rPr lang="en-US" sz="2000" dirty="0"/>
              <a:t>Closing – the date and time when the purchase of the house is finalized.</a:t>
            </a:r>
          </a:p>
          <a:p>
            <a:r>
              <a:rPr lang="en-US" sz="2000" dirty="0"/>
              <a:t>Default – failure to repay a credit agreement.</a:t>
            </a:r>
          </a:p>
          <a:p>
            <a:r>
              <a:rPr lang="en-US" sz="2000" dirty="0"/>
              <a:t>Down payment – paid by borrower which reduces that amount financed</a:t>
            </a:r>
          </a:p>
          <a:p>
            <a:r>
              <a:rPr lang="en-US" sz="2000" dirty="0"/>
              <a:t>Foreclosure – the legal process by which the owner’s rights are terminated.</a:t>
            </a:r>
          </a:p>
          <a:p>
            <a:r>
              <a:rPr lang="en-US" sz="2000" dirty="0"/>
              <a:t>Mortgage – a loan to finance the purchase of a house</a:t>
            </a:r>
          </a:p>
          <a:p>
            <a:r>
              <a:rPr lang="en-US" sz="2000" dirty="0"/>
              <a:t>Preapproval – a written commitment from a lender that confirms the price of a home that a borrower can afford.</a:t>
            </a:r>
          </a:p>
          <a:p>
            <a:r>
              <a:rPr lang="en-US" sz="2000" dirty="0"/>
              <a:t>Predatory Lending – when lenders conduct business in ways that is illegal or not the best interest of the borrower</a:t>
            </a:r>
          </a:p>
          <a:p>
            <a:r>
              <a:rPr lang="en-US" sz="2000" dirty="0"/>
              <a:t>Principal – the money borrowed, not including interest and fees.</a:t>
            </a:r>
          </a:p>
          <a:p>
            <a:r>
              <a:rPr lang="en-US" sz="2000" dirty="0"/>
              <a:t>Private Mortgage Insurance (PMI) – protects the lender and is usually required if you owe more that 80% of the mortgage.</a:t>
            </a:r>
          </a:p>
        </p:txBody>
      </p:sp>
    </p:spTree>
    <p:extLst>
      <p:ext uri="{BB962C8B-B14F-4D97-AF65-F5344CB8AC3E}">
        <p14:creationId xmlns:p14="http://schemas.microsoft.com/office/powerpoint/2010/main" val="15793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Benefits of Home Ownership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54931E-B2F5-4C1A-9180-BC2E0B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9" y="0"/>
            <a:ext cx="7475728" cy="6857999"/>
          </a:xfrm>
        </p:spPr>
        <p:txBody>
          <a:bodyPr/>
          <a:lstStyle/>
          <a:p>
            <a:r>
              <a:rPr lang="en-US" sz="5400" dirty="0"/>
              <a:t>A place of your own</a:t>
            </a:r>
          </a:p>
          <a:p>
            <a:r>
              <a:rPr lang="en-US" sz="5400" dirty="0"/>
              <a:t>Financial investment</a:t>
            </a:r>
          </a:p>
          <a:p>
            <a:r>
              <a:rPr lang="en-US" sz="5400" dirty="0"/>
              <a:t>Cheaper than renting</a:t>
            </a:r>
          </a:p>
          <a:p>
            <a:r>
              <a:rPr lang="en-US" sz="5400" dirty="0"/>
              <a:t>Tax benefits</a:t>
            </a:r>
          </a:p>
          <a:p>
            <a:r>
              <a:rPr lang="en-US" sz="5400" dirty="0"/>
              <a:t>Financial stepping stone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Realities of Home Ownership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54931E-B2F5-4C1A-9180-BC2E0B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9" y="0"/>
            <a:ext cx="7475728" cy="6857999"/>
          </a:xfrm>
        </p:spPr>
        <p:txBody>
          <a:bodyPr>
            <a:normAutofit/>
          </a:bodyPr>
          <a:lstStyle/>
          <a:p>
            <a:r>
              <a:rPr lang="en-US" sz="5400" dirty="0"/>
              <a:t>Ongoing costs</a:t>
            </a:r>
          </a:p>
          <a:p>
            <a:r>
              <a:rPr lang="en-US" sz="5400" dirty="0"/>
              <a:t>Less easy to move</a:t>
            </a:r>
          </a:p>
          <a:p>
            <a:r>
              <a:rPr lang="en-US" sz="5400" dirty="0"/>
              <a:t>Upkeep of home</a:t>
            </a:r>
          </a:p>
          <a:p>
            <a:r>
              <a:rPr lang="en-US" sz="5400" dirty="0"/>
              <a:t>Increased value not guaranteed</a:t>
            </a:r>
          </a:p>
          <a:p>
            <a:r>
              <a:rPr lang="en-US" sz="5400" dirty="0"/>
              <a:t>Possibility of </a:t>
            </a:r>
            <a:r>
              <a:rPr lang="en-US" sz="5400" dirty="0" err="1"/>
              <a:t>foreclusure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515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Signs of a responsible lender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54931E-B2F5-4C1A-9180-BC2E0B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9" y="0"/>
            <a:ext cx="7475728" cy="6857999"/>
          </a:xfrm>
        </p:spPr>
        <p:txBody>
          <a:bodyPr>
            <a:normAutofit/>
          </a:bodyPr>
          <a:lstStyle/>
          <a:p>
            <a:r>
              <a:rPr lang="en-US" sz="5400" dirty="0"/>
              <a:t>Puts everything in writing</a:t>
            </a:r>
          </a:p>
          <a:p>
            <a:r>
              <a:rPr lang="en-US" sz="5400" dirty="0"/>
              <a:t>Gives you time to shop</a:t>
            </a:r>
          </a:p>
          <a:p>
            <a:r>
              <a:rPr lang="en-US" sz="5400" dirty="0"/>
              <a:t>An established company with a good reputation</a:t>
            </a:r>
          </a:p>
        </p:txBody>
      </p:sp>
    </p:spTree>
    <p:extLst>
      <p:ext uri="{BB962C8B-B14F-4D97-AF65-F5344CB8AC3E}">
        <p14:creationId xmlns:p14="http://schemas.microsoft.com/office/powerpoint/2010/main" val="63753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Predatory lending warning signs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54931E-B2F5-4C1A-9180-BC2E0B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9" y="0"/>
            <a:ext cx="7475728" cy="6857999"/>
          </a:xfrm>
        </p:spPr>
        <p:txBody>
          <a:bodyPr>
            <a:normAutofit/>
          </a:bodyPr>
          <a:lstStyle/>
          <a:p>
            <a:r>
              <a:rPr lang="en-US" sz="4400" dirty="0"/>
              <a:t>Encouraged to include false information</a:t>
            </a:r>
          </a:p>
          <a:p>
            <a:r>
              <a:rPr lang="en-US" sz="4400" dirty="0"/>
              <a:t>Ads promise “No Credit? No Problem”</a:t>
            </a:r>
          </a:p>
          <a:p>
            <a:r>
              <a:rPr lang="en-US" sz="4400" dirty="0"/>
              <a:t>Incomplete loan documents</a:t>
            </a:r>
          </a:p>
          <a:p>
            <a:r>
              <a:rPr lang="en-US" sz="4400" dirty="0"/>
              <a:t>Bi-weekly loan payments</a:t>
            </a:r>
          </a:p>
          <a:p>
            <a:r>
              <a:rPr lang="en-US" sz="4400" dirty="0"/>
              <a:t>“Bait and Switch” Sales Tactics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Steps of Home Buying Process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54931E-B2F5-4C1A-9180-BC2E0B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9" y="0"/>
            <a:ext cx="7475728" cy="6857999"/>
          </a:xfrm>
        </p:spPr>
        <p:txBody>
          <a:bodyPr>
            <a:normAutofit/>
          </a:bodyPr>
          <a:lstStyle/>
          <a:p>
            <a:r>
              <a:rPr lang="en-US" sz="4800" dirty="0"/>
              <a:t>Make an offer</a:t>
            </a:r>
          </a:p>
          <a:p>
            <a:r>
              <a:rPr lang="en-US" sz="4800" dirty="0"/>
              <a:t>Negotiate</a:t>
            </a:r>
          </a:p>
          <a:p>
            <a:r>
              <a:rPr lang="en-US" sz="4800" dirty="0"/>
              <a:t>Go into contract</a:t>
            </a:r>
          </a:p>
          <a:p>
            <a:r>
              <a:rPr lang="en-US" sz="4800" dirty="0"/>
              <a:t>Have a home inspection</a:t>
            </a:r>
          </a:p>
          <a:p>
            <a:r>
              <a:rPr lang="en-US" sz="4800" dirty="0"/>
              <a:t>Get an appraisal</a:t>
            </a:r>
          </a:p>
          <a:p>
            <a:r>
              <a:rPr lang="en-US" sz="4800" dirty="0"/>
              <a:t>Receive loan approval</a:t>
            </a:r>
          </a:p>
          <a:p>
            <a:r>
              <a:rPr lang="en-US" sz="4800" dirty="0"/>
              <a:t>Finalize the sale</a:t>
            </a:r>
          </a:p>
        </p:txBody>
      </p:sp>
    </p:spTree>
    <p:extLst>
      <p:ext uri="{BB962C8B-B14F-4D97-AF65-F5344CB8AC3E}">
        <p14:creationId xmlns:p14="http://schemas.microsoft.com/office/powerpoint/2010/main" val="26326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Five C’s of Credit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54931E-B2F5-4C1A-9180-BC2E0B7D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219" y="0"/>
            <a:ext cx="7475728" cy="6857999"/>
          </a:xfrm>
        </p:spPr>
        <p:txBody>
          <a:bodyPr>
            <a:normAutofit/>
          </a:bodyPr>
          <a:lstStyle/>
          <a:p>
            <a:r>
              <a:rPr lang="en-US" sz="6000" dirty="0"/>
              <a:t>Character</a:t>
            </a:r>
          </a:p>
          <a:p>
            <a:r>
              <a:rPr lang="en-US" sz="6000" dirty="0"/>
              <a:t>Capacity</a:t>
            </a:r>
          </a:p>
          <a:p>
            <a:r>
              <a:rPr lang="en-US" sz="6000" dirty="0"/>
              <a:t>Capital</a:t>
            </a:r>
          </a:p>
          <a:p>
            <a:r>
              <a:rPr lang="en-US" sz="6000" dirty="0"/>
              <a:t>Collateral</a:t>
            </a:r>
          </a:p>
          <a:p>
            <a:r>
              <a:rPr lang="en-US" sz="6000" dirty="0"/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16449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6C81691DF5C4AB3737C0AAE29BFAF" ma:contentTypeVersion="11" ma:contentTypeDescription="Create a new document." ma:contentTypeScope="" ma:versionID="5b621ab1106c11dbeb16b94709170bb1">
  <xsd:schema xmlns:xsd="http://www.w3.org/2001/XMLSchema" xmlns:xs="http://www.w3.org/2001/XMLSchema" xmlns:p="http://schemas.microsoft.com/office/2006/metadata/properties" xmlns:ns2="c49f9e5e-7762-4f3d-8ddf-a23f8862d4c3" xmlns:ns3="464889cd-278b-42e2-97bf-df38317c9b92" targetNamespace="http://schemas.microsoft.com/office/2006/metadata/properties" ma:root="true" ma:fieldsID="7b9cc03ab25bded10cdb1f7e11514d81" ns2:_="" ns3:_="">
    <xsd:import namespace="c49f9e5e-7762-4f3d-8ddf-a23f8862d4c3"/>
    <xsd:import namespace="464889cd-278b-42e2-97bf-df38317c9b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f9e5e-7762-4f3d-8ddf-a23f8862d4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4889cd-278b-42e2-97bf-df38317c9b9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49f9e5e-7762-4f3d-8ddf-a23f8862d4c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74DBCC-4379-4286-B1FE-A22BB10092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f9e5e-7762-4f3d-8ddf-a23f8862d4c3"/>
    <ds:schemaRef ds:uri="464889cd-278b-42e2-97bf-df38317c9b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90C99F-ABF3-4FED-B5A3-5D1E68261DB8}">
  <ds:schemaRefs>
    <ds:schemaRef ds:uri="c49f9e5e-7762-4f3d-8ddf-a23f8862d4c3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64889cd-278b-42e2-97bf-df38317c9b9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566865C-06EC-4791-9E67-38F3AD8FD6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Application>Microsoft Office PowerPoint</Application>
  <PresentationFormat>Widescreen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Parcel</vt:lpstr>
      <vt:lpstr>Buying a Home</vt:lpstr>
      <vt:lpstr>Need to know</vt:lpstr>
      <vt:lpstr>Terms To Know</vt:lpstr>
      <vt:lpstr>Benefits of Home Ownership</vt:lpstr>
      <vt:lpstr>Realities of Home Ownership</vt:lpstr>
      <vt:lpstr>Signs of a responsible lender</vt:lpstr>
      <vt:lpstr>Predatory lending warning signs</vt:lpstr>
      <vt:lpstr>Steps of Home Buying Process</vt:lpstr>
      <vt:lpstr>Five C’s of Credit</vt:lpstr>
      <vt:lpstr>Reasons Loan is not granted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Parcel Design</dc:title>
  <dc:creator/>
  <cp:lastModifiedBy/>
  <cp:revision>29</cp:revision>
  <dcterms:created xsi:type="dcterms:W3CDTF">2019-10-16T22:20:46Z</dcterms:created>
  <dcterms:modified xsi:type="dcterms:W3CDTF">2020-03-24T15:26:28Z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0x01010071B6C81691DF5C4AB3737C0AAE29BFAF</vt:lpwstr>
  </property>
</Properties>
</file>