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9"/>
  </p:notesMasterIdLst>
  <p:sldIdLst>
    <p:sldId id="256" r:id="rId5"/>
    <p:sldId id="284" r:id="rId6"/>
    <p:sldId id="263" r:id="rId7"/>
    <p:sldId id="258" r:id="rId8"/>
    <p:sldId id="285" r:id="rId9"/>
    <p:sldId id="286" r:id="rId10"/>
    <p:sldId id="287" r:id="rId11"/>
    <p:sldId id="288" r:id="rId12"/>
    <p:sldId id="289" r:id="rId13"/>
    <p:sldId id="261" r:id="rId14"/>
    <p:sldId id="282" r:id="rId15"/>
    <p:sldId id="262" r:id="rId16"/>
    <p:sldId id="283" r:id="rId17"/>
    <p:sldId id="260" r:id="rId18"/>
    <p:sldId id="264" r:id="rId19"/>
    <p:sldId id="274" r:id="rId20"/>
    <p:sldId id="279" r:id="rId21"/>
    <p:sldId id="280" r:id="rId22"/>
    <p:sldId id="281" r:id="rId23"/>
    <p:sldId id="271" r:id="rId24"/>
    <p:sldId id="277" r:id="rId25"/>
    <p:sldId id="272" r:id="rId26"/>
    <p:sldId id="275" r:id="rId27"/>
    <p:sldId id="273" r:id="rId28"/>
    <p:sldId id="290" r:id="rId29"/>
    <p:sldId id="367" r:id="rId30"/>
    <p:sldId id="368" r:id="rId31"/>
    <p:sldId id="369" r:id="rId32"/>
    <p:sldId id="370" r:id="rId33"/>
    <p:sldId id="371" r:id="rId34"/>
    <p:sldId id="372" r:id="rId35"/>
    <p:sldId id="373" r:id="rId36"/>
    <p:sldId id="269" r:id="rId37"/>
    <p:sldId id="270" r:id="rId38"/>
    <p:sldId id="374" r:id="rId39"/>
    <p:sldId id="381" r:id="rId40"/>
    <p:sldId id="382" r:id="rId41"/>
    <p:sldId id="383" r:id="rId42"/>
    <p:sldId id="384" r:id="rId43"/>
    <p:sldId id="385" r:id="rId44"/>
    <p:sldId id="278" r:id="rId45"/>
    <p:sldId id="386" r:id="rId46"/>
    <p:sldId id="387" r:id="rId47"/>
    <p:sldId id="276" r:id="rId48"/>
    <p:sldId id="388" r:id="rId49"/>
    <p:sldId id="343" r:id="rId50"/>
    <p:sldId id="345" r:id="rId51"/>
    <p:sldId id="344" r:id="rId52"/>
    <p:sldId id="346" r:id="rId53"/>
    <p:sldId id="348" r:id="rId54"/>
    <p:sldId id="349" r:id="rId55"/>
    <p:sldId id="353" r:id="rId56"/>
    <p:sldId id="358" r:id="rId57"/>
    <p:sldId id="359" r:id="rId58"/>
    <p:sldId id="363" r:id="rId59"/>
    <p:sldId id="364" r:id="rId60"/>
    <p:sldId id="303" r:id="rId61"/>
    <p:sldId id="391" r:id="rId62"/>
    <p:sldId id="306" r:id="rId63"/>
    <p:sldId id="331" r:id="rId64"/>
    <p:sldId id="332" r:id="rId65"/>
    <p:sldId id="333" r:id="rId66"/>
    <p:sldId id="335" r:id="rId67"/>
    <p:sldId id="336" r:id="rId68"/>
    <p:sldId id="337" r:id="rId69"/>
    <p:sldId id="339" r:id="rId70"/>
    <p:sldId id="319" r:id="rId71"/>
    <p:sldId id="320" r:id="rId72"/>
    <p:sldId id="322" r:id="rId73"/>
    <p:sldId id="323" r:id="rId74"/>
    <p:sldId id="326" r:id="rId75"/>
    <p:sldId id="325" r:id="rId76"/>
    <p:sldId id="365" r:id="rId77"/>
    <p:sldId id="366" r:id="rId7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060" y="-312"/>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FA438-D07A-4FC5-BFC6-14716DCD10EC}" type="doc">
      <dgm:prSet loTypeId="urn:microsoft.com/office/officeart/2005/8/layout/hProcess11" loCatId="process" qsTypeId="urn:microsoft.com/office/officeart/2005/8/quickstyle/simple1" qsCatId="simple" csTypeId="urn:microsoft.com/office/officeart/2005/8/colors/accent1_2" csCatId="accent1" phldr="1"/>
      <dgm:spPr/>
    </dgm:pt>
    <dgm:pt modelId="{362F1938-C0CA-430E-889D-CBDB1895C46B}">
      <dgm:prSet phldrT="[Text]" custT="1"/>
      <dgm:spPr/>
      <dgm:t>
        <a:bodyPr/>
        <a:lstStyle/>
        <a:p>
          <a:r>
            <a:rPr lang="en-US" sz="2800" dirty="0"/>
            <a:t>You receive goods or services </a:t>
          </a:r>
          <a:r>
            <a:rPr lang="en-US" sz="2800" u="sng" dirty="0"/>
            <a:t>today</a:t>
          </a:r>
        </a:p>
      </dgm:t>
    </dgm:pt>
    <dgm:pt modelId="{7C4B5350-C982-48AC-8207-9BACE60DE132}" type="parTrans" cxnId="{540A7C8D-7D47-426E-9003-DE587A713641}">
      <dgm:prSet/>
      <dgm:spPr/>
      <dgm:t>
        <a:bodyPr/>
        <a:lstStyle/>
        <a:p>
          <a:endParaRPr lang="en-US"/>
        </a:p>
      </dgm:t>
    </dgm:pt>
    <dgm:pt modelId="{8F116C8B-2C22-43DC-97CE-9EBABB6EBA51}" type="sibTrans" cxnId="{540A7C8D-7D47-426E-9003-DE587A713641}">
      <dgm:prSet/>
      <dgm:spPr/>
      <dgm:t>
        <a:bodyPr/>
        <a:lstStyle/>
        <a:p>
          <a:endParaRPr lang="en-US"/>
        </a:p>
      </dgm:t>
    </dgm:pt>
    <dgm:pt modelId="{87BDD966-5201-4132-B3A9-E761652329B3}">
      <dgm:prSet phldrT="[Text]" custT="1"/>
      <dgm:spPr/>
      <dgm:t>
        <a:bodyPr/>
        <a:lstStyle/>
        <a:p>
          <a:r>
            <a:rPr lang="en-US" sz="2400" dirty="0"/>
            <a:t>With the promise to pay back the determined amount of money (usually in small increments plus interest) in the </a:t>
          </a:r>
          <a:r>
            <a:rPr lang="en-US" sz="2400" u="sng" dirty="0"/>
            <a:t>future</a:t>
          </a:r>
        </a:p>
      </dgm:t>
    </dgm:pt>
    <dgm:pt modelId="{842C4DE0-2128-4122-9BAA-C2020C00F296}" type="parTrans" cxnId="{ABD380A9-8AFC-429A-A1CC-052342A3AB25}">
      <dgm:prSet/>
      <dgm:spPr/>
      <dgm:t>
        <a:bodyPr/>
        <a:lstStyle/>
        <a:p>
          <a:endParaRPr lang="en-US"/>
        </a:p>
      </dgm:t>
    </dgm:pt>
    <dgm:pt modelId="{53B0D79A-834D-4258-8F33-B5795098089A}" type="sibTrans" cxnId="{ABD380A9-8AFC-429A-A1CC-052342A3AB25}">
      <dgm:prSet/>
      <dgm:spPr/>
      <dgm:t>
        <a:bodyPr/>
        <a:lstStyle/>
        <a:p>
          <a:endParaRPr lang="en-US"/>
        </a:p>
      </dgm:t>
    </dgm:pt>
    <dgm:pt modelId="{D645E7BE-402E-453D-A939-50F39845BD87}" type="pres">
      <dgm:prSet presAssocID="{E97FA438-D07A-4FC5-BFC6-14716DCD10EC}" presName="Name0" presStyleCnt="0">
        <dgm:presLayoutVars>
          <dgm:dir/>
          <dgm:resizeHandles val="exact"/>
        </dgm:presLayoutVars>
      </dgm:prSet>
      <dgm:spPr/>
    </dgm:pt>
    <dgm:pt modelId="{E1BFDEC4-A2C8-4886-8E84-B5DEE3AF37AD}" type="pres">
      <dgm:prSet presAssocID="{E97FA438-D07A-4FC5-BFC6-14716DCD10EC}" presName="arrow" presStyleLbl="bgShp" presStyleIdx="0" presStyleCnt="1"/>
      <dgm:spPr/>
    </dgm:pt>
    <dgm:pt modelId="{FFB1D0BB-C5DD-4AA6-83A9-CAE7D181204D}" type="pres">
      <dgm:prSet presAssocID="{E97FA438-D07A-4FC5-BFC6-14716DCD10EC}" presName="points" presStyleCnt="0"/>
      <dgm:spPr/>
    </dgm:pt>
    <dgm:pt modelId="{1191FDD1-1498-4411-871E-5B6B388A2AAA}" type="pres">
      <dgm:prSet presAssocID="{362F1938-C0CA-430E-889D-CBDB1895C46B}" presName="compositeA" presStyleCnt="0"/>
      <dgm:spPr/>
    </dgm:pt>
    <dgm:pt modelId="{AC12E6CC-2E5F-4785-BD7B-A1F3D96DF30E}" type="pres">
      <dgm:prSet presAssocID="{362F1938-C0CA-430E-889D-CBDB1895C46B}" presName="textA" presStyleLbl="revTx" presStyleIdx="0" presStyleCnt="2">
        <dgm:presLayoutVars>
          <dgm:bulletEnabled val="1"/>
        </dgm:presLayoutVars>
      </dgm:prSet>
      <dgm:spPr/>
    </dgm:pt>
    <dgm:pt modelId="{0AED6AF0-6189-41A7-BA42-0B39F381BAA7}" type="pres">
      <dgm:prSet presAssocID="{362F1938-C0CA-430E-889D-CBDB1895C46B}" presName="circleA" presStyleLbl="node1" presStyleIdx="0" presStyleCnt="2"/>
      <dgm:spPr/>
    </dgm:pt>
    <dgm:pt modelId="{3C277DA0-A3EA-4F94-B924-2D5A67FE64AF}" type="pres">
      <dgm:prSet presAssocID="{362F1938-C0CA-430E-889D-CBDB1895C46B}" presName="spaceA" presStyleCnt="0"/>
      <dgm:spPr/>
    </dgm:pt>
    <dgm:pt modelId="{A18BC8AF-1190-4AF7-9308-C450E8AE560B}" type="pres">
      <dgm:prSet presAssocID="{8F116C8B-2C22-43DC-97CE-9EBABB6EBA51}" presName="space" presStyleCnt="0"/>
      <dgm:spPr/>
    </dgm:pt>
    <dgm:pt modelId="{DFC5E8D8-E8B9-42B1-94E7-2E8E4C50EE24}" type="pres">
      <dgm:prSet presAssocID="{87BDD966-5201-4132-B3A9-E761652329B3}" presName="compositeB" presStyleCnt="0"/>
      <dgm:spPr/>
    </dgm:pt>
    <dgm:pt modelId="{0CC6360D-87BF-4890-A7D8-7F61A2649A5D}" type="pres">
      <dgm:prSet presAssocID="{87BDD966-5201-4132-B3A9-E761652329B3}" presName="textB" presStyleLbl="revTx" presStyleIdx="1" presStyleCnt="2" custScaleX="148454">
        <dgm:presLayoutVars>
          <dgm:bulletEnabled val="1"/>
        </dgm:presLayoutVars>
      </dgm:prSet>
      <dgm:spPr/>
    </dgm:pt>
    <dgm:pt modelId="{A17BB745-8EAF-4CC3-A27C-B786FA233BBA}" type="pres">
      <dgm:prSet presAssocID="{87BDD966-5201-4132-B3A9-E761652329B3}" presName="circleB" presStyleLbl="node1" presStyleIdx="1" presStyleCnt="2"/>
      <dgm:spPr/>
    </dgm:pt>
    <dgm:pt modelId="{38FEB2C6-F16B-441F-B9B3-2F6D2D521D0A}" type="pres">
      <dgm:prSet presAssocID="{87BDD966-5201-4132-B3A9-E761652329B3}" presName="spaceB" presStyleCnt="0"/>
      <dgm:spPr/>
    </dgm:pt>
  </dgm:ptLst>
  <dgm:cxnLst>
    <dgm:cxn modelId="{9C18B738-F786-4179-9017-384AC48B0793}" type="presOf" srcId="{87BDD966-5201-4132-B3A9-E761652329B3}" destId="{0CC6360D-87BF-4890-A7D8-7F61A2649A5D}" srcOrd="0" destOrd="0" presId="urn:microsoft.com/office/officeart/2005/8/layout/hProcess11"/>
    <dgm:cxn modelId="{9E1CBF66-372A-48AF-8076-E34E520D9B09}" type="presOf" srcId="{E97FA438-D07A-4FC5-BFC6-14716DCD10EC}" destId="{D645E7BE-402E-453D-A939-50F39845BD87}" srcOrd="0" destOrd="0" presId="urn:microsoft.com/office/officeart/2005/8/layout/hProcess11"/>
    <dgm:cxn modelId="{4661626F-80BF-49FA-B774-9EB621B4AAFA}" type="presOf" srcId="{362F1938-C0CA-430E-889D-CBDB1895C46B}" destId="{AC12E6CC-2E5F-4785-BD7B-A1F3D96DF30E}" srcOrd="0" destOrd="0" presId="urn:microsoft.com/office/officeart/2005/8/layout/hProcess11"/>
    <dgm:cxn modelId="{540A7C8D-7D47-426E-9003-DE587A713641}" srcId="{E97FA438-D07A-4FC5-BFC6-14716DCD10EC}" destId="{362F1938-C0CA-430E-889D-CBDB1895C46B}" srcOrd="0" destOrd="0" parTransId="{7C4B5350-C982-48AC-8207-9BACE60DE132}" sibTransId="{8F116C8B-2C22-43DC-97CE-9EBABB6EBA51}"/>
    <dgm:cxn modelId="{ABD380A9-8AFC-429A-A1CC-052342A3AB25}" srcId="{E97FA438-D07A-4FC5-BFC6-14716DCD10EC}" destId="{87BDD966-5201-4132-B3A9-E761652329B3}" srcOrd="1" destOrd="0" parTransId="{842C4DE0-2128-4122-9BAA-C2020C00F296}" sibTransId="{53B0D79A-834D-4258-8F33-B5795098089A}"/>
    <dgm:cxn modelId="{57945164-1835-4E6A-BA30-BAB82549515E}" type="presParOf" srcId="{D645E7BE-402E-453D-A939-50F39845BD87}" destId="{E1BFDEC4-A2C8-4886-8E84-B5DEE3AF37AD}" srcOrd="0" destOrd="0" presId="urn:microsoft.com/office/officeart/2005/8/layout/hProcess11"/>
    <dgm:cxn modelId="{4529FE2F-90B5-4832-BA6B-B8B0EC91867A}" type="presParOf" srcId="{D645E7BE-402E-453D-A939-50F39845BD87}" destId="{FFB1D0BB-C5DD-4AA6-83A9-CAE7D181204D}" srcOrd="1" destOrd="0" presId="urn:microsoft.com/office/officeart/2005/8/layout/hProcess11"/>
    <dgm:cxn modelId="{EB9C23C0-BB12-48D2-8F69-A17E890E8B3C}" type="presParOf" srcId="{FFB1D0BB-C5DD-4AA6-83A9-CAE7D181204D}" destId="{1191FDD1-1498-4411-871E-5B6B388A2AAA}" srcOrd="0" destOrd="0" presId="urn:microsoft.com/office/officeart/2005/8/layout/hProcess11"/>
    <dgm:cxn modelId="{61E7A846-C414-4AB8-8FFB-DAAA184FF8E7}" type="presParOf" srcId="{1191FDD1-1498-4411-871E-5B6B388A2AAA}" destId="{AC12E6CC-2E5F-4785-BD7B-A1F3D96DF30E}" srcOrd="0" destOrd="0" presId="urn:microsoft.com/office/officeart/2005/8/layout/hProcess11"/>
    <dgm:cxn modelId="{E819F952-9FEE-40D6-A9AB-32FD2FDF0B7E}" type="presParOf" srcId="{1191FDD1-1498-4411-871E-5B6B388A2AAA}" destId="{0AED6AF0-6189-41A7-BA42-0B39F381BAA7}" srcOrd="1" destOrd="0" presId="urn:microsoft.com/office/officeart/2005/8/layout/hProcess11"/>
    <dgm:cxn modelId="{66EC1F36-5D1E-42A0-8971-3DDBCA87D4BD}" type="presParOf" srcId="{1191FDD1-1498-4411-871E-5B6B388A2AAA}" destId="{3C277DA0-A3EA-4F94-B924-2D5A67FE64AF}" srcOrd="2" destOrd="0" presId="urn:microsoft.com/office/officeart/2005/8/layout/hProcess11"/>
    <dgm:cxn modelId="{98CB8429-81FC-4677-8384-F188E7618C83}" type="presParOf" srcId="{FFB1D0BB-C5DD-4AA6-83A9-CAE7D181204D}" destId="{A18BC8AF-1190-4AF7-9308-C450E8AE560B}" srcOrd="1" destOrd="0" presId="urn:microsoft.com/office/officeart/2005/8/layout/hProcess11"/>
    <dgm:cxn modelId="{B2C75336-4B7C-496B-97EA-C51C928BF5C1}" type="presParOf" srcId="{FFB1D0BB-C5DD-4AA6-83A9-CAE7D181204D}" destId="{DFC5E8D8-E8B9-42B1-94E7-2E8E4C50EE24}" srcOrd="2" destOrd="0" presId="urn:microsoft.com/office/officeart/2005/8/layout/hProcess11"/>
    <dgm:cxn modelId="{54CC3CBD-DCD0-4832-8E4B-9D552705CB60}" type="presParOf" srcId="{DFC5E8D8-E8B9-42B1-94E7-2E8E4C50EE24}" destId="{0CC6360D-87BF-4890-A7D8-7F61A2649A5D}" srcOrd="0" destOrd="0" presId="urn:microsoft.com/office/officeart/2005/8/layout/hProcess11"/>
    <dgm:cxn modelId="{1F2B8098-A38A-4293-950B-455A8927D3E2}" type="presParOf" srcId="{DFC5E8D8-E8B9-42B1-94E7-2E8E4C50EE24}" destId="{A17BB745-8EAF-4CC3-A27C-B786FA233BBA}" srcOrd="1" destOrd="0" presId="urn:microsoft.com/office/officeart/2005/8/layout/hProcess11"/>
    <dgm:cxn modelId="{D737D6E0-8557-4F2C-9EC3-9CEC23436E8A}" type="presParOf" srcId="{DFC5E8D8-E8B9-42B1-94E7-2E8E4C50EE24}" destId="{38FEB2C6-F16B-441F-B9B3-2F6D2D521D0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653DDC-480D-4BC6-AD1E-6F701485C2E1}"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D1C89BE6-E7C2-49D5-9F1B-AEAEC1068204}">
      <dgm:prSet phldrT="[Text]"/>
      <dgm:spPr/>
      <dgm:t>
        <a:bodyPr/>
        <a:lstStyle/>
        <a:p>
          <a:r>
            <a:rPr lang="en-US" dirty="0"/>
            <a:t>What it is…</a:t>
          </a:r>
        </a:p>
      </dgm:t>
    </dgm:pt>
    <dgm:pt modelId="{FD70F8FC-F690-41B2-A489-03EF7F0F39F4}" type="parTrans" cxnId="{8C60E2EE-205E-4467-AC81-6DC6560C9B56}">
      <dgm:prSet/>
      <dgm:spPr/>
      <dgm:t>
        <a:bodyPr/>
        <a:lstStyle/>
        <a:p>
          <a:endParaRPr lang="en-US"/>
        </a:p>
      </dgm:t>
    </dgm:pt>
    <dgm:pt modelId="{C67EAC7C-7F7B-4637-A82F-F65B655C0054}" type="sibTrans" cxnId="{8C60E2EE-205E-4467-AC81-6DC6560C9B56}">
      <dgm:prSet/>
      <dgm:spPr/>
      <dgm:t>
        <a:bodyPr/>
        <a:lstStyle/>
        <a:p>
          <a:endParaRPr lang="en-US"/>
        </a:p>
      </dgm:t>
    </dgm:pt>
    <dgm:pt modelId="{78459073-C0D3-4C07-95B5-5D57981E9C18}">
      <dgm:prSet phldrT="[Text]" custT="1"/>
      <dgm:spPr/>
      <dgm:t>
        <a:bodyPr/>
        <a:lstStyle/>
        <a:p>
          <a:r>
            <a:rPr lang="en-US" sz="2400" dirty="0"/>
            <a:t>Loan which the borrower must repay the amount in a specified number of equal payments</a:t>
          </a:r>
        </a:p>
      </dgm:t>
    </dgm:pt>
    <dgm:pt modelId="{68E2D51A-7EA9-4B4E-BEA0-B317561E51F9}" type="parTrans" cxnId="{B5466340-5F73-471F-A32D-3C8C9C79E3A2}">
      <dgm:prSet/>
      <dgm:spPr/>
      <dgm:t>
        <a:bodyPr/>
        <a:lstStyle/>
        <a:p>
          <a:endParaRPr lang="en-US"/>
        </a:p>
      </dgm:t>
    </dgm:pt>
    <dgm:pt modelId="{83B6B633-CBE9-43C4-973E-50A9D3B7EDD2}" type="sibTrans" cxnId="{B5466340-5F73-471F-A32D-3C8C9C79E3A2}">
      <dgm:prSet/>
      <dgm:spPr/>
      <dgm:t>
        <a:bodyPr/>
        <a:lstStyle/>
        <a:p>
          <a:endParaRPr lang="en-US"/>
        </a:p>
      </dgm:t>
    </dgm:pt>
    <dgm:pt modelId="{AB1E0CFB-7376-48D7-8056-B3BAC6290A63}">
      <dgm:prSet phldrT="[Text]"/>
      <dgm:spPr/>
      <dgm:t>
        <a:bodyPr/>
        <a:lstStyle/>
        <a:p>
          <a:r>
            <a:rPr lang="en-US" dirty="0"/>
            <a:t>Features…</a:t>
          </a:r>
        </a:p>
      </dgm:t>
    </dgm:pt>
    <dgm:pt modelId="{578EB8CB-89E7-4205-BFC6-A51E7F748098}" type="parTrans" cxnId="{CB8DECA8-C542-43B6-A4FC-A8E337D0E225}">
      <dgm:prSet/>
      <dgm:spPr/>
      <dgm:t>
        <a:bodyPr/>
        <a:lstStyle/>
        <a:p>
          <a:endParaRPr lang="en-US"/>
        </a:p>
      </dgm:t>
    </dgm:pt>
    <dgm:pt modelId="{FF701D88-46F8-4408-B7AC-A999334FC5DE}" type="sibTrans" cxnId="{CB8DECA8-C542-43B6-A4FC-A8E337D0E225}">
      <dgm:prSet/>
      <dgm:spPr/>
      <dgm:t>
        <a:bodyPr/>
        <a:lstStyle/>
        <a:p>
          <a:endParaRPr lang="en-US"/>
        </a:p>
      </dgm:t>
    </dgm:pt>
    <dgm:pt modelId="{3D3D91FD-E7A0-4CE3-8E5A-871994BC5806}">
      <dgm:prSet phldrT="[Text]" custT="1"/>
      <dgm:spPr/>
      <dgm:t>
        <a:bodyPr/>
        <a:lstStyle/>
        <a:p>
          <a:r>
            <a:rPr lang="en-US" sz="2400" dirty="0"/>
            <a:t>Contract outlining repayment terms</a:t>
          </a:r>
        </a:p>
      </dgm:t>
    </dgm:pt>
    <dgm:pt modelId="{D74893E0-594F-4494-B5D6-69216547D4BF}" type="parTrans" cxnId="{2A717C55-5A8F-47FB-A28B-35E8A8EA9942}">
      <dgm:prSet/>
      <dgm:spPr/>
      <dgm:t>
        <a:bodyPr/>
        <a:lstStyle/>
        <a:p>
          <a:endParaRPr lang="en-US"/>
        </a:p>
      </dgm:t>
    </dgm:pt>
    <dgm:pt modelId="{F56D68A5-0370-4CE0-A64A-4872772F33DF}" type="sibTrans" cxnId="{2A717C55-5A8F-47FB-A28B-35E8A8EA9942}">
      <dgm:prSet/>
      <dgm:spPr/>
      <dgm:t>
        <a:bodyPr/>
        <a:lstStyle/>
        <a:p>
          <a:endParaRPr lang="en-US"/>
        </a:p>
      </dgm:t>
    </dgm:pt>
    <dgm:pt modelId="{AA9942D0-4D09-44CB-AF04-31867E7C3DDF}">
      <dgm:prSet phldrT="[Text]"/>
      <dgm:spPr/>
      <dgm:t>
        <a:bodyPr/>
        <a:lstStyle/>
        <a:p>
          <a:r>
            <a:rPr lang="en-US" dirty="0"/>
            <a:t>Examples…</a:t>
          </a:r>
        </a:p>
      </dgm:t>
    </dgm:pt>
    <dgm:pt modelId="{88AAA0E6-28CB-4EB8-8B3A-FC14A6F19A1D}" type="parTrans" cxnId="{2E2E6C47-EA21-4192-AA6F-EB0FCC977922}">
      <dgm:prSet/>
      <dgm:spPr/>
      <dgm:t>
        <a:bodyPr/>
        <a:lstStyle/>
        <a:p>
          <a:endParaRPr lang="en-US"/>
        </a:p>
      </dgm:t>
    </dgm:pt>
    <dgm:pt modelId="{8148A595-75BF-44E2-BA49-F2E114B7EABB}" type="sibTrans" cxnId="{2E2E6C47-EA21-4192-AA6F-EB0FCC977922}">
      <dgm:prSet/>
      <dgm:spPr/>
      <dgm:t>
        <a:bodyPr/>
        <a:lstStyle/>
        <a:p>
          <a:endParaRPr lang="en-US"/>
        </a:p>
      </dgm:t>
    </dgm:pt>
    <dgm:pt modelId="{00669F7D-01E7-4049-A9D1-68CCECD0EAB6}">
      <dgm:prSet phldrT="[Text]" custT="1"/>
      <dgm:spPr/>
      <dgm:t>
        <a:bodyPr/>
        <a:lstStyle/>
        <a:p>
          <a:r>
            <a:rPr lang="en-US" sz="2400" dirty="0"/>
            <a:t>Mortgage</a:t>
          </a:r>
        </a:p>
        <a:p>
          <a:r>
            <a:rPr lang="en-US" sz="2400" dirty="0"/>
            <a:t>Automobile loan</a:t>
          </a:r>
        </a:p>
        <a:p>
          <a:r>
            <a:rPr lang="en-US" sz="2400" dirty="0"/>
            <a:t>Personal loan</a:t>
          </a:r>
        </a:p>
        <a:p>
          <a:r>
            <a:rPr lang="en-US" sz="2400" dirty="0"/>
            <a:t>Student loan</a:t>
          </a:r>
        </a:p>
      </dgm:t>
    </dgm:pt>
    <dgm:pt modelId="{9E0B1D8B-ECBC-4564-8457-1176E4656915}" type="parTrans" cxnId="{D71BF604-C63E-48D8-B04B-7D8DB65F3AE3}">
      <dgm:prSet/>
      <dgm:spPr/>
      <dgm:t>
        <a:bodyPr/>
        <a:lstStyle/>
        <a:p>
          <a:endParaRPr lang="en-US"/>
        </a:p>
      </dgm:t>
    </dgm:pt>
    <dgm:pt modelId="{9F36902F-C9CF-419E-9A57-7742EFEC65F0}" type="sibTrans" cxnId="{D71BF604-C63E-48D8-B04B-7D8DB65F3AE3}">
      <dgm:prSet/>
      <dgm:spPr/>
      <dgm:t>
        <a:bodyPr/>
        <a:lstStyle/>
        <a:p>
          <a:endParaRPr lang="en-US"/>
        </a:p>
      </dgm:t>
    </dgm:pt>
    <dgm:pt modelId="{008F8F28-280F-4C1F-B240-08F9F5093E08}" type="pres">
      <dgm:prSet presAssocID="{0C653DDC-480D-4BC6-AD1E-6F701485C2E1}" presName="Name0" presStyleCnt="0">
        <dgm:presLayoutVars>
          <dgm:chMax val="5"/>
          <dgm:chPref val="5"/>
          <dgm:dir/>
          <dgm:animLvl val="lvl"/>
        </dgm:presLayoutVars>
      </dgm:prSet>
      <dgm:spPr/>
    </dgm:pt>
    <dgm:pt modelId="{2A15809D-B37F-4AB6-B8FD-20A40D750610}" type="pres">
      <dgm:prSet presAssocID="{D1C89BE6-E7C2-49D5-9F1B-AEAEC1068204}" presName="parentText1" presStyleLbl="node1" presStyleIdx="0" presStyleCnt="3">
        <dgm:presLayoutVars>
          <dgm:chMax/>
          <dgm:chPref val="3"/>
          <dgm:bulletEnabled val="1"/>
        </dgm:presLayoutVars>
      </dgm:prSet>
      <dgm:spPr/>
    </dgm:pt>
    <dgm:pt modelId="{987E0B73-93CF-4370-B61C-A86D3A710BC4}" type="pres">
      <dgm:prSet presAssocID="{D1C89BE6-E7C2-49D5-9F1B-AEAEC1068204}" presName="childText1" presStyleLbl="solidAlignAcc1" presStyleIdx="0" presStyleCnt="3">
        <dgm:presLayoutVars>
          <dgm:chMax val="0"/>
          <dgm:chPref val="0"/>
          <dgm:bulletEnabled val="1"/>
        </dgm:presLayoutVars>
      </dgm:prSet>
      <dgm:spPr/>
    </dgm:pt>
    <dgm:pt modelId="{366F815E-8812-4B05-B39D-31C6F18D7D13}" type="pres">
      <dgm:prSet presAssocID="{AB1E0CFB-7376-48D7-8056-B3BAC6290A63}" presName="parentText2" presStyleLbl="node1" presStyleIdx="1" presStyleCnt="3">
        <dgm:presLayoutVars>
          <dgm:chMax/>
          <dgm:chPref val="3"/>
          <dgm:bulletEnabled val="1"/>
        </dgm:presLayoutVars>
      </dgm:prSet>
      <dgm:spPr/>
    </dgm:pt>
    <dgm:pt modelId="{B46FF52E-75EB-4869-8F52-15CA16CED684}" type="pres">
      <dgm:prSet presAssocID="{AB1E0CFB-7376-48D7-8056-B3BAC6290A63}" presName="childText2" presStyleLbl="solidAlignAcc1" presStyleIdx="1" presStyleCnt="3">
        <dgm:presLayoutVars>
          <dgm:chMax val="0"/>
          <dgm:chPref val="0"/>
          <dgm:bulletEnabled val="1"/>
        </dgm:presLayoutVars>
      </dgm:prSet>
      <dgm:spPr/>
    </dgm:pt>
    <dgm:pt modelId="{82336369-73E3-4ACB-9C79-46EEA678ECE4}" type="pres">
      <dgm:prSet presAssocID="{AA9942D0-4D09-44CB-AF04-31867E7C3DDF}" presName="parentText3" presStyleLbl="node1" presStyleIdx="2" presStyleCnt="3">
        <dgm:presLayoutVars>
          <dgm:chMax/>
          <dgm:chPref val="3"/>
          <dgm:bulletEnabled val="1"/>
        </dgm:presLayoutVars>
      </dgm:prSet>
      <dgm:spPr/>
    </dgm:pt>
    <dgm:pt modelId="{6735F55C-A403-4CB8-B2DF-722A8D6BEB92}" type="pres">
      <dgm:prSet presAssocID="{AA9942D0-4D09-44CB-AF04-31867E7C3DDF}" presName="childText3" presStyleLbl="solidAlignAcc1" presStyleIdx="2" presStyleCnt="3">
        <dgm:presLayoutVars>
          <dgm:chMax val="0"/>
          <dgm:chPref val="0"/>
          <dgm:bulletEnabled val="1"/>
        </dgm:presLayoutVars>
      </dgm:prSet>
      <dgm:spPr/>
    </dgm:pt>
  </dgm:ptLst>
  <dgm:cxnLst>
    <dgm:cxn modelId="{D71BF604-C63E-48D8-B04B-7D8DB65F3AE3}" srcId="{AA9942D0-4D09-44CB-AF04-31867E7C3DDF}" destId="{00669F7D-01E7-4049-A9D1-68CCECD0EAB6}" srcOrd="0" destOrd="0" parTransId="{9E0B1D8B-ECBC-4564-8457-1176E4656915}" sibTransId="{9F36902F-C9CF-419E-9A57-7742EFEC65F0}"/>
    <dgm:cxn modelId="{5A190532-47B0-4B09-A92E-63ED6B1FD97E}" type="presOf" srcId="{AB1E0CFB-7376-48D7-8056-B3BAC6290A63}" destId="{366F815E-8812-4B05-B39D-31C6F18D7D13}" srcOrd="0" destOrd="0" presId="urn:microsoft.com/office/officeart/2009/3/layout/IncreasingArrowsProcess"/>
    <dgm:cxn modelId="{B5466340-5F73-471F-A32D-3C8C9C79E3A2}" srcId="{D1C89BE6-E7C2-49D5-9F1B-AEAEC1068204}" destId="{78459073-C0D3-4C07-95B5-5D57981E9C18}" srcOrd="0" destOrd="0" parTransId="{68E2D51A-7EA9-4B4E-BEA0-B317561E51F9}" sibTransId="{83B6B633-CBE9-43C4-973E-50A9D3B7EDD2}"/>
    <dgm:cxn modelId="{2E2E6C47-EA21-4192-AA6F-EB0FCC977922}" srcId="{0C653DDC-480D-4BC6-AD1E-6F701485C2E1}" destId="{AA9942D0-4D09-44CB-AF04-31867E7C3DDF}" srcOrd="2" destOrd="0" parTransId="{88AAA0E6-28CB-4EB8-8B3A-FC14A6F19A1D}" sibTransId="{8148A595-75BF-44E2-BA49-F2E114B7EABB}"/>
    <dgm:cxn modelId="{2A717C55-5A8F-47FB-A28B-35E8A8EA9942}" srcId="{AB1E0CFB-7376-48D7-8056-B3BAC6290A63}" destId="{3D3D91FD-E7A0-4CE3-8E5A-871994BC5806}" srcOrd="0" destOrd="0" parTransId="{D74893E0-594F-4494-B5D6-69216547D4BF}" sibTransId="{F56D68A5-0370-4CE0-A64A-4872772F33DF}"/>
    <dgm:cxn modelId="{CA1FC658-FD95-402D-8767-5B373E48A565}" type="presOf" srcId="{00669F7D-01E7-4049-A9D1-68CCECD0EAB6}" destId="{6735F55C-A403-4CB8-B2DF-722A8D6BEB92}" srcOrd="0" destOrd="0" presId="urn:microsoft.com/office/officeart/2009/3/layout/IncreasingArrowsProcess"/>
    <dgm:cxn modelId="{5FF40F86-EE49-48FC-A4D7-A694B8EB24EC}" type="presOf" srcId="{78459073-C0D3-4C07-95B5-5D57981E9C18}" destId="{987E0B73-93CF-4370-B61C-A86D3A710BC4}" srcOrd="0" destOrd="0" presId="urn:microsoft.com/office/officeart/2009/3/layout/IncreasingArrowsProcess"/>
    <dgm:cxn modelId="{03F14489-126C-42A2-A2AE-0D5203D23DDF}" type="presOf" srcId="{3D3D91FD-E7A0-4CE3-8E5A-871994BC5806}" destId="{B46FF52E-75EB-4869-8F52-15CA16CED684}" srcOrd="0" destOrd="0" presId="urn:microsoft.com/office/officeart/2009/3/layout/IncreasingArrowsProcess"/>
    <dgm:cxn modelId="{241EEC8A-C55F-4EA9-9DCC-EF04B5E56823}" type="presOf" srcId="{D1C89BE6-E7C2-49D5-9F1B-AEAEC1068204}" destId="{2A15809D-B37F-4AB6-B8FD-20A40D750610}" srcOrd="0" destOrd="0" presId="urn:microsoft.com/office/officeart/2009/3/layout/IncreasingArrowsProcess"/>
    <dgm:cxn modelId="{CB8DECA8-C542-43B6-A4FC-A8E337D0E225}" srcId="{0C653DDC-480D-4BC6-AD1E-6F701485C2E1}" destId="{AB1E0CFB-7376-48D7-8056-B3BAC6290A63}" srcOrd="1" destOrd="0" parTransId="{578EB8CB-89E7-4205-BFC6-A51E7F748098}" sibTransId="{FF701D88-46F8-4408-B7AC-A999334FC5DE}"/>
    <dgm:cxn modelId="{850F3CC2-76FB-46BA-AEBE-68B7A239BA2C}" type="presOf" srcId="{0C653DDC-480D-4BC6-AD1E-6F701485C2E1}" destId="{008F8F28-280F-4C1F-B240-08F9F5093E08}" srcOrd="0" destOrd="0" presId="urn:microsoft.com/office/officeart/2009/3/layout/IncreasingArrowsProcess"/>
    <dgm:cxn modelId="{B13C9ACF-A7B8-4011-A9ED-7520854E7B42}" type="presOf" srcId="{AA9942D0-4D09-44CB-AF04-31867E7C3DDF}" destId="{82336369-73E3-4ACB-9C79-46EEA678ECE4}" srcOrd="0" destOrd="0" presId="urn:microsoft.com/office/officeart/2009/3/layout/IncreasingArrowsProcess"/>
    <dgm:cxn modelId="{8C60E2EE-205E-4467-AC81-6DC6560C9B56}" srcId="{0C653DDC-480D-4BC6-AD1E-6F701485C2E1}" destId="{D1C89BE6-E7C2-49D5-9F1B-AEAEC1068204}" srcOrd="0" destOrd="0" parTransId="{FD70F8FC-F690-41B2-A489-03EF7F0F39F4}" sibTransId="{C67EAC7C-7F7B-4637-A82F-F65B655C0054}"/>
    <dgm:cxn modelId="{56E5730B-C636-4EAF-9D6C-0B0FF30A0B7E}" type="presParOf" srcId="{008F8F28-280F-4C1F-B240-08F9F5093E08}" destId="{2A15809D-B37F-4AB6-B8FD-20A40D750610}" srcOrd="0" destOrd="0" presId="urn:microsoft.com/office/officeart/2009/3/layout/IncreasingArrowsProcess"/>
    <dgm:cxn modelId="{2C3468E7-7054-4367-A686-7C8246A9F3D6}" type="presParOf" srcId="{008F8F28-280F-4C1F-B240-08F9F5093E08}" destId="{987E0B73-93CF-4370-B61C-A86D3A710BC4}" srcOrd="1" destOrd="0" presId="urn:microsoft.com/office/officeart/2009/3/layout/IncreasingArrowsProcess"/>
    <dgm:cxn modelId="{4AF0AD6E-9432-41F0-A887-9C8968DBB1B4}" type="presParOf" srcId="{008F8F28-280F-4C1F-B240-08F9F5093E08}" destId="{366F815E-8812-4B05-B39D-31C6F18D7D13}" srcOrd="2" destOrd="0" presId="urn:microsoft.com/office/officeart/2009/3/layout/IncreasingArrowsProcess"/>
    <dgm:cxn modelId="{C31EB3B8-80EB-4A31-AF49-2E7051751954}" type="presParOf" srcId="{008F8F28-280F-4C1F-B240-08F9F5093E08}" destId="{B46FF52E-75EB-4869-8F52-15CA16CED684}" srcOrd="3" destOrd="0" presId="urn:microsoft.com/office/officeart/2009/3/layout/IncreasingArrowsProcess"/>
    <dgm:cxn modelId="{997E7D10-B9C1-47E0-AA70-BAB3BA9227FB}" type="presParOf" srcId="{008F8F28-280F-4C1F-B240-08F9F5093E08}" destId="{82336369-73E3-4ACB-9C79-46EEA678ECE4}" srcOrd="4" destOrd="0" presId="urn:microsoft.com/office/officeart/2009/3/layout/IncreasingArrowsProcess"/>
    <dgm:cxn modelId="{61B3A78A-B328-48DE-BC73-D627D82C4FF1}" type="presParOf" srcId="{008F8F28-280F-4C1F-B240-08F9F5093E08}" destId="{6735F55C-A403-4CB8-B2DF-722A8D6BEB92}"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44879F-D48E-42C6-B97E-A85E823EA9BE}"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n-US"/>
        </a:p>
      </dgm:t>
    </dgm:pt>
    <dgm:pt modelId="{78C57A1B-48F4-41AF-B952-9A6185CFDC3D}">
      <dgm:prSet phldrT="[Text]"/>
      <dgm:spPr/>
      <dgm:t>
        <a:bodyPr/>
        <a:lstStyle/>
        <a:p>
          <a:r>
            <a:rPr lang="en-US" dirty="0"/>
            <a:t>$313.36</a:t>
          </a:r>
        </a:p>
      </dgm:t>
    </dgm:pt>
    <dgm:pt modelId="{14160BAC-7C38-4754-B77B-BCF3DCA99D61}" type="parTrans" cxnId="{4801ADCC-6A93-4233-A56D-18BB865CD684}">
      <dgm:prSet/>
      <dgm:spPr/>
      <dgm:t>
        <a:bodyPr/>
        <a:lstStyle/>
        <a:p>
          <a:endParaRPr lang="en-US"/>
        </a:p>
      </dgm:t>
    </dgm:pt>
    <dgm:pt modelId="{C3BB55C3-FC77-4A39-BB90-9E9266C8CE76}" type="sibTrans" cxnId="{4801ADCC-6A93-4233-A56D-18BB865CD684}">
      <dgm:prSet/>
      <dgm:spPr/>
      <dgm:t>
        <a:bodyPr/>
        <a:lstStyle/>
        <a:p>
          <a:endParaRPr lang="en-US"/>
        </a:p>
      </dgm:t>
    </dgm:pt>
    <dgm:pt modelId="{7F358BE1-16FA-4057-BE5A-471CD9F39730}">
      <dgm:prSet phldrT="[Text]"/>
      <dgm:spPr/>
      <dgm:t>
        <a:bodyPr/>
        <a:lstStyle/>
        <a:p>
          <a:r>
            <a:rPr lang="en-US" dirty="0"/>
            <a:t>$313.36</a:t>
          </a:r>
        </a:p>
      </dgm:t>
    </dgm:pt>
    <dgm:pt modelId="{BC78A040-010F-40B2-9C65-5614D30BCC93}" type="parTrans" cxnId="{9C52C8A8-51FB-47AD-B245-840110ADA9E1}">
      <dgm:prSet/>
      <dgm:spPr/>
      <dgm:t>
        <a:bodyPr/>
        <a:lstStyle/>
        <a:p>
          <a:endParaRPr lang="en-US"/>
        </a:p>
      </dgm:t>
    </dgm:pt>
    <dgm:pt modelId="{FBE4FE9D-93FB-4998-B6BC-E76D884BC320}" type="sibTrans" cxnId="{9C52C8A8-51FB-47AD-B245-840110ADA9E1}">
      <dgm:prSet/>
      <dgm:spPr/>
      <dgm:t>
        <a:bodyPr/>
        <a:lstStyle/>
        <a:p>
          <a:endParaRPr lang="en-US"/>
        </a:p>
      </dgm:t>
    </dgm:pt>
    <dgm:pt modelId="{B0F51BC3-F621-4799-B0F5-6994FF295831}">
      <dgm:prSet phldrT="[Text]"/>
      <dgm:spPr/>
      <dgm:t>
        <a:bodyPr/>
        <a:lstStyle/>
        <a:p>
          <a:r>
            <a:rPr lang="en-US" dirty="0"/>
            <a:t>$313.36</a:t>
          </a:r>
        </a:p>
      </dgm:t>
    </dgm:pt>
    <dgm:pt modelId="{199ABAC3-5B12-4273-9924-084DEB1E0D1E}" type="parTrans" cxnId="{A67FFA20-16BF-4E6D-BACB-6AA9CED54557}">
      <dgm:prSet/>
      <dgm:spPr/>
      <dgm:t>
        <a:bodyPr/>
        <a:lstStyle/>
        <a:p>
          <a:endParaRPr lang="en-US"/>
        </a:p>
      </dgm:t>
    </dgm:pt>
    <dgm:pt modelId="{325ADF70-8AB6-4E31-BA4B-5309411E4868}" type="sibTrans" cxnId="{A67FFA20-16BF-4E6D-BACB-6AA9CED54557}">
      <dgm:prSet/>
      <dgm:spPr/>
      <dgm:t>
        <a:bodyPr/>
        <a:lstStyle/>
        <a:p>
          <a:endParaRPr lang="en-US"/>
        </a:p>
      </dgm:t>
    </dgm:pt>
    <dgm:pt modelId="{F4262B84-09B5-40B8-A322-4000AEC3EE36}">
      <dgm:prSet/>
      <dgm:spPr/>
      <dgm:t>
        <a:bodyPr/>
        <a:lstStyle/>
        <a:p>
          <a:r>
            <a:rPr lang="en-US" dirty="0"/>
            <a:t>$313.36</a:t>
          </a:r>
        </a:p>
      </dgm:t>
    </dgm:pt>
    <dgm:pt modelId="{B074DE6C-1D6C-46FC-9875-A82C99C8477F}" type="parTrans" cxnId="{9D9FDF35-08C8-43E3-8921-653D0A0A231F}">
      <dgm:prSet/>
      <dgm:spPr/>
      <dgm:t>
        <a:bodyPr/>
        <a:lstStyle/>
        <a:p>
          <a:endParaRPr lang="en-US"/>
        </a:p>
      </dgm:t>
    </dgm:pt>
    <dgm:pt modelId="{DC0BCB64-AF31-48B7-A350-6FE6DE16E0D6}" type="sibTrans" cxnId="{9D9FDF35-08C8-43E3-8921-653D0A0A231F}">
      <dgm:prSet/>
      <dgm:spPr/>
      <dgm:t>
        <a:bodyPr/>
        <a:lstStyle/>
        <a:p>
          <a:endParaRPr lang="en-US"/>
        </a:p>
      </dgm:t>
    </dgm:pt>
    <dgm:pt modelId="{76890B4F-BA05-4657-8308-355625DE7D72}">
      <dgm:prSet/>
      <dgm:spPr/>
      <dgm:t>
        <a:bodyPr/>
        <a:lstStyle/>
        <a:p>
          <a:r>
            <a:rPr lang="en-US" dirty="0"/>
            <a:t>$313.36</a:t>
          </a:r>
        </a:p>
      </dgm:t>
    </dgm:pt>
    <dgm:pt modelId="{6B540CB5-3FFC-40AF-A9D7-AC46FF220DCE}" type="parTrans" cxnId="{6B21A549-B393-4174-8073-410D2A255565}">
      <dgm:prSet/>
      <dgm:spPr/>
      <dgm:t>
        <a:bodyPr/>
        <a:lstStyle/>
        <a:p>
          <a:endParaRPr lang="en-US"/>
        </a:p>
      </dgm:t>
    </dgm:pt>
    <dgm:pt modelId="{F7044DD3-A9B6-47E8-A31F-06FF457F2EBC}" type="sibTrans" cxnId="{6B21A549-B393-4174-8073-410D2A255565}">
      <dgm:prSet/>
      <dgm:spPr/>
      <dgm:t>
        <a:bodyPr/>
        <a:lstStyle/>
        <a:p>
          <a:endParaRPr lang="en-US"/>
        </a:p>
      </dgm:t>
    </dgm:pt>
    <dgm:pt modelId="{63F5184E-2760-470B-934A-2DFD033EA101}">
      <dgm:prSet/>
      <dgm:spPr/>
      <dgm:t>
        <a:bodyPr/>
        <a:lstStyle/>
        <a:p>
          <a:r>
            <a:rPr lang="en-US" dirty="0"/>
            <a:t>$313.36</a:t>
          </a:r>
        </a:p>
      </dgm:t>
    </dgm:pt>
    <dgm:pt modelId="{D080A1DB-7630-4E63-955B-37672A8EB6BE}" type="parTrans" cxnId="{DA87D54D-6811-4ADD-A4CB-76EBCA828B0D}">
      <dgm:prSet/>
      <dgm:spPr/>
      <dgm:t>
        <a:bodyPr/>
        <a:lstStyle/>
        <a:p>
          <a:endParaRPr lang="en-US"/>
        </a:p>
      </dgm:t>
    </dgm:pt>
    <dgm:pt modelId="{17331A45-BFD7-463D-AABC-9FCD044307FD}" type="sibTrans" cxnId="{DA87D54D-6811-4ADD-A4CB-76EBCA828B0D}">
      <dgm:prSet/>
      <dgm:spPr/>
      <dgm:t>
        <a:bodyPr/>
        <a:lstStyle/>
        <a:p>
          <a:endParaRPr lang="en-US"/>
        </a:p>
      </dgm:t>
    </dgm:pt>
    <dgm:pt modelId="{C6230B43-DA59-4E9C-8891-3A15C9F65FB9}" type="pres">
      <dgm:prSet presAssocID="{3544879F-D48E-42C6-B97E-A85E823EA9BE}" presName="Name0" presStyleCnt="0">
        <dgm:presLayoutVars>
          <dgm:dir/>
          <dgm:resizeHandles val="exact"/>
        </dgm:presLayoutVars>
      </dgm:prSet>
      <dgm:spPr/>
    </dgm:pt>
    <dgm:pt modelId="{CF2F7A6B-5F40-41AF-B48C-025B2829EDFB}" type="pres">
      <dgm:prSet presAssocID="{3544879F-D48E-42C6-B97E-A85E823EA9BE}" presName="arrow" presStyleLbl="bgShp" presStyleIdx="0" presStyleCnt="1"/>
      <dgm:spPr/>
    </dgm:pt>
    <dgm:pt modelId="{DEA85099-4CF2-4C6D-9ADA-4292E7134D38}" type="pres">
      <dgm:prSet presAssocID="{3544879F-D48E-42C6-B97E-A85E823EA9BE}" presName="points" presStyleCnt="0"/>
      <dgm:spPr/>
    </dgm:pt>
    <dgm:pt modelId="{FE462465-4390-4AEF-B5A7-473FFACE1063}" type="pres">
      <dgm:prSet presAssocID="{78C57A1B-48F4-41AF-B952-9A6185CFDC3D}" presName="compositeA" presStyleCnt="0"/>
      <dgm:spPr/>
    </dgm:pt>
    <dgm:pt modelId="{F7D2D958-AACC-471F-928F-789BB941EF1A}" type="pres">
      <dgm:prSet presAssocID="{78C57A1B-48F4-41AF-B952-9A6185CFDC3D}" presName="textA" presStyleLbl="revTx" presStyleIdx="0" presStyleCnt="6">
        <dgm:presLayoutVars>
          <dgm:bulletEnabled val="1"/>
        </dgm:presLayoutVars>
      </dgm:prSet>
      <dgm:spPr/>
    </dgm:pt>
    <dgm:pt modelId="{9FE24FC8-AF59-401D-82FB-45D853731CF0}" type="pres">
      <dgm:prSet presAssocID="{78C57A1B-48F4-41AF-B952-9A6185CFDC3D}" presName="circleA" presStyleLbl="node1" presStyleIdx="0" presStyleCnt="6"/>
      <dgm:spPr/>
    </dgm:pt>
    <dgm:pt modelId="{1DC38E1A-AE8A-4743-A201-058189C2F875}" type="pres">
      <dgm:prSet presAssocID="{78C57A1B-48F4-41AF-B952-9A6185CFDC3D}" presName="spaceA" presStyleCnt="0"/>
      <dgm:spPr/>
    </dgm:pt>
    <dgm:pt modelId="{26134391-C7FA-4FFE-93BD-680E3CFE5759}" type="pres">
      <dgm:prSet presAssocID="{C3BB55C3-FC77-4A39-BB90-9E9266C8CE76}" presName="space" presStyleCnt="0"/>
      <dgm:spPr/>
    </dgm:pt>
    <dgm:pt modelId="{0B846530-D268-46E4-B646-ABB053CDC841}" type="pres">
      <dgm:prSet presAssocID="{7F358BE1-16FA-4057-BE5A-471CD9F39730}" presName="compositeB" presStyleCnt="0"/>
      <dgm:spPr/>
    </dgm:pt>
    <dgm:pt modelId="{1C9E87DA-34C9-43F2-BB8A-1C6B1A45CD0E}" type="pres">
      <dgm:prSet presAssocID="{7F358BE1-16FA-4057-BE5A-471CD9F39730}" presName="textB" presStyleLbl="revTx" presStyleIdx="1" presStyleCnt="6">
        <dgm:presLayoutVars>
          <dgm:bulletEnabled val="1"/>
        </dgm:presLayoutVars>
      </dgm:prSet>
      <dgm:spPr/>
    </dgm:pt>
    <dgm:pt modelId="{4A4920D8-346D-456D-BFB0-E146EA121043}" type="pres">
      <dgm:prSet presAssocID="{7F358BE1-16FA-4057-BE5A-471CD9F39730}" presName="circleB" presStyleLbl="node1" presStyleIdx="1" presStyleCnt="6"/>
      <dgm:spPr/>
    </dgm:pt>
    <dgm:pt modelId="{87C871E7-49D7-4A26-906C-F0598383C2B3}" type="pres">
      <dgm:prSet presAssocID="{7F358BE1-16FA-4057-BE5A-471CD9F39730}" presName="spaceB" presStyleCnt="0"/>
      <dgm:spPr/>
    </dgm:pt>
    <dgm:pt modelId="{F2E1B9B5-CD38-4183-B2D4-40F96C9756E1}" type="pres">
      <dgm:prSet presAssocID="{FBE4FE9D-93FB-4998-B6BC-E76D884BC320}" presName="space" presStyleCnt="0"/>
      <dgm:spPr/>
    </dgm:pt>
    <dgm:pt modelId="{2AE00689-9046-4D81-B85D-72592EBD5772}" type="pres">
      <dgm:prSet presAssocID="{B0F51BC3-F621-4799-B0F5-6994FF295831}" presName="compositeA" presStyleCnt="0"/>
      <dgm:spPr/>
    </dgm:pt>
    <dgm:pt modelId="{06222EC5-9172-43AA-9048-83972ADE5794}" type="pres">
      <dgm:prSet presAssocID="{B0F51BC3-F621-4799-B0F5-6994FF295831}" presName="textA" presStyleLbl="revTx" presStyleIdx="2" presStyleCnt="6">
        <dgm:presLayoutVars>
          <dgm:bulletEnabled val="1"/>
        </dgm:presLayoutVars>
      </dgm:prSet>
      <dgm:spPr/>
    </dgm:pt>
    <dgm:pt modelId="{E21E237E-0D3B-4146-B0E4-C10D080470BB}" type="pres">
      <dgm:prSet presAssocID="{B0F51BC3-F621-4799-B0F5-6994FF295831}" presName="circleA" presStyleLbl="node1" presStyleIdx="2" presStyleCnt="6"/>
      <dgm:spPr/>
    </dgm:pt>
    <dgm:pt modelId="{E2FCBD79-7F35-46F4-B034-F1753141A861}" type="pres">
      <dgm:prSet presAssocID="{B0F51BC3-F621-4799-B0F5-6994FF295831}" presName="spaceA" presStyleCnt="0"/>
      <dgm:spPr/>
    </dgm:pt>
    <dgm:pt modelId="{84FCBC10-CFAE-45E7-8556-6661AB057D70}" type="pres">
      <dgm:prSet presAssocID="{325ADF70-8AB6-4E31-BA4B-5309411E4868}" presName="space" presStyleCnt="0"/>
      <dgm:spPr/>
    </dgm:pt>
    <dgm:pt modelId="{700CA5A2-867E-4135-8400-28BD3DD816D3}" type="pres">
      <dgm:prSet presAssocID="{F4262B84-09B5-40B8-A322-4000AEC3EE36}" presName="compositeB" presStyleCnt="0"/>
      <dgm:spPr/>
    </dgm:pt>
    <dgm:pt modelId="{76E9A784-21C3-4BF6-8E4D-16DB53BAEEBA}" type="pres">
      <dgm:prSet presAssocID="{F4262B84-09B5-40B8-A322-4000AEC3EE36}" presName="textB" presStyleLbl="revTx" presStyleIdx="3" presStyleCnt="6">
        <dgm:presLayoutVars>
          <dgm:bulletEnabled val="1"/>
        </dgm:presLayoutVars>
      </dgm:prSet>
      <dgm:spPr/>
    </dgm:pt>
    <dgm:pt modelId="{4AF7C89A-C1B6-4A7C-AB17-D811187D7B3D}" type="pres">
      <dgm:prSet presAssocID="{F4262B84-09B5-40B8-A322-4000AEC3EE36}" presName="circleB" presStyleLbl="node1" presStyleIdx="3" presStyleCnt="6"/>
      <dgm:spPr/>
    </dgm:pt>
    <dgm:pt modelId="{5DA76CE7-6FC6-4707-A85B-3026CD4BD68E}" type="pres">
      <dgm:prSet presAssocID="{F4262B84-09B5-40B8-A322-4000AEC3EE36}" presName="spaceB" presStyleCnt="0"/>
      <dgm:spPr/>
    </dgm:pt>
    <dgm:pt modelId="{523919EE-D59F-4EBF-8983-461DF8193B19}" type="pres">
      <dgm:prSet presAssocID="{DC0BCB64-AF31-48B7-A350-6FE6DE16E0D6}" presName="space" presStyleCnt="0"/>
      <dgm:spPr/>
    </dgm:pt>
    <dgm:pt modelId="{46CDE602-A86D-43A9-9ECC-DDB517B7CBF6}" type="pres">
      <dgm:prSet presAssocID="{76890B4F-BA05-4657-8308-355625DE7D72}" presName="compositeA" presStyleCnt="0"/>
      <dgm:spPr/>
    </dgm:pt>
    <dgm:pt modelId="{2E7E1820-AFAB-4AB8-A938-20117600A37B}" type="pres">
      <dgm:prSet presAssocID="{76890B4F-BA05-4657-8308-355625DE7D72}" presName="textA" presStyleLbl="revTx" presStyleIdx="4" presStyleCnt="6">
        <dgm:presLayoutVars>
          <dgm:bulletEnabled val="1"/>
        </dgm:presLayoutVars>
      </dgm:prSet>
      <dgm:spPr/>
    </dgm:pt>
    <dgm:pt modelId="{DA146BAD-9CCE-4AEA-8A36-2718FDAD0758}" type="pres">
      <dgm:prSet presAssocID="{76890B4F-BA05-4657-8308-355625DE7D72}" presName="circleA" presStyleLbl="node1" presStyleIdx="4" presStyleCnt="6"/>
      <dgm:spPr/>
    </dgm:pt>
    <dgm:pt modelId="{EF2892C3-6A2A-45D4-BBD9-36FCB8C0FCBF}" type="pres">
      <dgm:prSet presAssocID="{76890B4F-BA05-4657-8308-355625DE7D72}" presName="spaceA" presStyleCnt="0"/>
      <dgm:spPr/>
    </dgm:pt>
    <dgm:pt modelId="{71E814A4-9811-4AF6-B568-1FE710C1B36D}" type="pres">
      <dgm:prSet presAssocID="{F7044DD3-A9B6-47E8-A31F-06FF457F2EBC}" presName="space" presStyleCnt="0"/>
      <dgm:spPr/>
    </dgm:pt>
    <dgm:pt modelId="{05C2D438-B4F0-46FD-8AB3-E86074B4C6B6}" type="pres">
      <dgm:prSet presAssocID="{63F5184E-2760-470B-934A-2DFD033EA101}" presName="compositeB" presStyleCnt="0"/>
      <dgm:spPr/>
    </dgm:pt>
    <dgm:pt modelId="{D5D1268E-0A32-4F63-9C0D-A4E95EDF1E2A}" type="pres">
      <dgm:prSet presAssocID="{63F5184E-2760-470B-934A-2DFD033EA101}" presName="textB" presStyleLbl="revTx" presStyleIdx="5" presStyleCnt="6">
        <dgm:presLayoutVars>
          <dgm:bulletEnabled val="1"/>
        </dgm:presLayoutVars>
      </dgm:prSet>
      <dgm:spPr/>
    </dgm:pt>
    <dgm:pt modelId="{CD5F3E10-CCFB-403B-8A02-E2B436019B9D}" type="pres">
      <dgm:prSet presAssocID="{63F5184E-2760-470B-934A-2DFD033EA101}" presName="circleB" presStyleLbl="node1" presStyleIdx="5" presStyleCnt="6"/>
      <dgm:spPr/>
    </dgm:pt>
    <dgm:pt modelId="{5FF48DB5-EE24-45F3-B24C-6E951150B5D1}" type="pres">
      <dgm:prSet presAssocID="{63F5184E-2760-470B-934A-2DFD033EA101}" presName="spaceB" presStyleCnt="0"/>
      <dgm:spPr/>
    </dgm:pt>
  </dgm:ptLst>
  <dgm:cxnLst>
    <dgm:cxn modelId="{A67FFA20-16BF-4E6D-BACB-6AA9CED54557}" srcId="{3544879F-D48E-42C6-B97E-A85E823EA9BE}" destId="{B0F51BC3-F621-4799-B0F5-6994FF295831}" srcOrd="2" destOrd="0" parTransId="{199ABAC3-5B12-4273-9924-084DEB1E0D1E}" sibTransId="{325ADF70-8AB6-4E31-BA4B-5309411E4868}"/>
    <dgm:cxn modelId="{3164C032-5B19-4F02-A3C5-52BDAE091600}" type="presOf" srcId="{78C57A1B-48F4-41AF-B952-9A6185CFDC3D}" destId="{F7D2D958-AACC-471F-928F-789BB941EF1A}" srcOrd="0" destOrd="0" presId="urn:microsoft.com/office/officeart/2005/8/layout/hProcess11"/>
    <dgm:cxn modelId="{9D9FDF35-08C8-43E3-8921-653D0A0A231F}" srcId="{3544879F-D48E-42C6-B97E-A85E823EA9BE}" destId="{F4262B84-09B5-40B8-A322-4000AEC3EE36}" srcOrd="3" destOrd="0" parTransId="{B074DE6C-1D6C-46FC-9875-A82C99C8477F}" sibTransId="{DC0BCB64-AF31-48B7-A350-6FE6DE16E0D6}"/>
    <dgm:cxn modelId="{DD303838-4D4F-4702-9AF6-D972D4924340}" type="presOf" srcId="{7F358BE1-16FA-4057-BE5A-471CD9F39730}" destId="{1C9E87DA-34C9-43F2-BB8A-1C6B1A45CD0E}" srcOrd="0" destOrd="0" presId="urn:microsoft.com/office/officeart/2005/8/layout/hProcess11"/>
    <dgm:cxn modelId="{6B21A549-B393-4174-8073-410D2A255565}" srcId="{3544879F-D48E-42C6-B97E-A85E823EA9BE}" destId="{76890B4F-BA05-4657-8308-355625DE7D72}" srcOrd="4" destOrd="0" parTransId="{6B540CB5-3FFC-40AF-A9D7-AC46FF220DCE}" sibTransId="{F7044DD3-A9B6-47E8-A31F-06FF457F2EBC}"/>
    <dgm:cxn modelId="{DA87D54D-6811-4ADD-A4CB-76EBCA828B0D}" srcId="{3544879F-D48E-42C6-B97E-A85E823EA9BE}" destId="{63F5184E-2760-470B-934A-2DFD033EA101}" srcOrd="5" destOrd="0" parTransId="{D080A1DB-7630-4E63-955B-37672A8EB6BE}" sibTransId="{17331A45-BFD7-463D-AABC-9FCD044307FD}"/>
    <dgm:cxn modelId="{8C26DD80-56C9-481F-8E1A-951526512C55}" type="presOf" srcId="{F4262B84-09B5-40B8-A322-4000AEC3EE36}" destId="{76E9A784-21C3-4BF6-8E4D-16DB53BAEEBA}" srcOrd="0" destOrd="0" presId="urn:microsoft.com/office/officeart/2005/8/layout/hProcess11"/>
    <dgm:cxn modelId="{0AA4D78F-DEB6-437B-9CBA-2172616518B4}" type="presOf" srcId="{3544879F-D48E-42C6-B97E-A85E823EA9BE}" destId="{C6230B43-DA59-4E9C-8891-3A15C9F65FB9}" srcOrd="0" destOrd="0" presId="urn:microsoft.com/office/officeart/2005/8/layout/hProcess11"/>
    <dgm:cxn modelId="{5AEE19A1-C4D4-49D4-B3C5-308B3F102864}" type="presOf" srcId="{63F5184E-2760-470B-934A-2DFD033EA101}" destId="{D5D1268E-0A32-4F63-9C0D-A4E95EDF1E2A}" srcOrd="0" destOrd="0" presId="urn:microsoft.com/office/officeart/2005/8/layout/hProcess11"/>
    <dgm:cxn modelId="{9C52C8A8-51FB-47AD-B245-840110ADA9E1}" srcId="{3544879F-D48E-42C6-B97E-A85E823EA9BE}" destId="{7F358BE1-16FA-4057-BE5A-471CD9F39730}" srcOrd="1" destOrd="0" parTransId="{BC78A040-010F-40B2-9C65-5614D30BCC93}" sibTransId="{FBE4FE9D-93FB-4998-B6BC-E76D884BC320}"/>
    <dgm:cxn modelId="{4801ADCC-6A93-4233-A56D-18BB865CD684}" srcId="{3544879F-D48E-42C6-B97E-A85E823EA9BE}" destId="{78C57A1B-48F4-41AF-B952-9A6185CFDC3D}" srcOrd="0" destOrd="0" parTransId="{14160BAC-7C38-4754-B77B-BCF3DCA99D61}" sibTransId="{C3BB55C3-FC77-4A39-BB90-9E9266C8CE76}"/>
    <dgm:cxn modelId="{5ED13ACD-A181-4C41-AC5D-338052E6DFE3}" type="presOf" srcId="{76890B4F-BA05-4657-8308-355625DE7D72}" destId="{2E7E1820-AFAB-4AB8-A938-20117600A37B}" srcOrd="0" destOrd="0" presId="urn:microsoft.com/office/officeart/2005/8/layout/hProcess11"/>
    <dgm:cxn modelId="{956A96D7-431E-4356-9994-AFDB833F40FF}" type="presOf" srcId="{B0F51BC3-F621-4799-B0F5-6994FF295831}" destId="{06222EC5-9172-43AA-9048-83972ADE5794}" srcOrd="0" destOrd="0" presId="urn:microsoft.com/office/officeart/2005/8/layout/hProcess11"/>
    <dgm:cxn modelId="{1FF90FB1-CD95-434C-B66C-805549D5C08E}" type="presParOf" srcId="{C6230B43-DA59-4E9C-8891-3A15C9F65FB9}" destId="{CF2F7A6B-5F40-41AF-B48C-025B2829EDFB}" srcOrd="0" destOrd="0" presId="urn:microsoft.com/office/officeart/2005/8/layout/hProcess11"/>
    <dgm:cxn modelId="{5895544C-5A00-4944-9A96-452CA35E9F07}" type="presParOf" srcId="{C6230B43-DA59-4E9C-8891-3A15C9F65FB9}" destId="{DEA85099-4CF2-4C6D-9ADA-4292E7134D38}" srcOrd="1" destOrd="0" presId="urn:microsoft.com/office/officeart/2005/8/layout/hProcess11"/>
    <dgm:cxn modelId="{A5E2669A-F4F5-444A-955A-2AAD846D6B9C}" type="presParOf" srcId="{DEA85099-4CF2-4C6D-9ADA-4292E7134D38}" destId="{FE462465-4390-4AEF-B5A7-473FFACE1063}" srcOrd="0" destOrd="0" presId="urn:microsoft.com/office/officeart/2005/8/layout/hProcess11"/>
    <dgm:cxn modelId="{3F938828-1BC5-483A-9C6C-BA23A56F0C23}" type="presParOf" srcId="{FE462465-4390-4AEF-B5A7-473FFACE1063}" destId="{F7D2D958-AACC-471F-928F-789BB941EF1A}" srcOrd="0" destOrd="0" presId="urn:microsoft.com/office/officeart/2005/8/layout/hProcess11"/>
    <dgm:cxn modelId="{3930B978-F229-4CB2-96B4-E81DE0A71510}" type="presParOf" srcId="{FE462465-4390-4AEF-B5A7-473FFACE1063}" destId="{9FE24FC8-AF59-401D-82FB-45D853731CF0}" srcOrd="1" destOrd="0" presId="urn:microsoft.com/office/officeart/2005/8/layout/hProcess11"/>
    <dgm:cxn modelId="{66FBA676-8431-4634-BECC-1EE619106CFC}" type="presParOf" srcId="{FE462465-4390-4AEF-B5A7-473FFACE1063}" destId="{1DC38E1A-AE8A-4743-A201-058189C2F875}" srcOrd="2" destOrd="0" presId="urn:microsoft.com/office/officeart/2005/8/layout/hProcess11"/>
    <dgm:cxn modelId="{E2749F3D-4104-4684-BC1A-9B54E08EFE0C}" type="presParOf" srcId="{DEA85099-4CF2-4C6D-9ADA-4292E7134D38}" destId="{26134391-C7FA-4FFE-93BD-680E3CFE5759}" srcOrd="1" destOrd="0" presId="urn:microsoft.com/office/officeart/2005/8/layout/hProcess11"/>
    <dgm:cxn modelId="{F931D97A-A157-46AF-88BF-98D7CA764A00}" type="presParOf" srcId="{DEA85099-4CF2-4C6D-9ADA-4292E7134D38}" destId="{0B846530-D268-46E4-B646-ABB053CDC841}" srcOrd="2" destOrd="0" presId="urn:microsoft.com/office/officeart/2005/8/layout/hProcess11"/>
    <dgm:cxn modelId="{AF6DE4B0-1D22-4C68-952C-0AA7DED589F2}" type="presParOf" srcId="{0B846530-D268-46E4-B646-ABB053CDC841}" destId="{1C9E87DA-34C9-43F2-BB8A-1C6B1A45CD0E}" srcOrd="0" destOrd="0" presId="urn:microsoft.com/office/officeart/2005/8/layout/hProcess11"/>
    <dgm:cxn modelId="{00102114-0E7D-4E66-8E95-FE467D435F6B}" type="presParOf" srcId="{0B846530-D268-46E4-B646-ABB053CDC841}" destId="{4A4920D8-346D-456D-BFB0-E146EA121043}" srcOrd="1" destOrd="0" presId="urn:microsoft.com/office/officeart/2005/8/layout/hProcess11"/>
    <dgm:cxn modelId="{DA1A9CE2-DB7E-4CDF-8E39-F54E1F957E18}" type="presParOf" srcId="{0B846530-D268-46E4-B646-ABB053CDC841}" destId="{87C871E7-49D7-4A26-906C-F0598383C2B3}" srcOrd="2" destOrd="0" presId="urn:microsoft.com/office/officeart/2005/8/layout/hProcess11"/>
    <dgm:cxn modelId="{35CAADF2-C5B8-4F66-908D-AABC1D389C08}" type="presParOf" srcId="{DEA85099-4CF2-4C6D-9ADA-4292E7134D38}" destId="{F2E1B9B5-CD38-4183-B2D4-40F96C9756E1}" srcOrd="3" destOrd="0" presId="urn:microsoft.com/office/officeart/2005/8/layout/hProcess11"/>
    <dgm:cxn modelId="{BADECD11-57C0-4558-90CA-EFA219B12F00}" type="presParOf" srcId="{DEA85099-4CF2-4C6D-9ADA-4292E7134D38}" destId="{2AE00689-9046-4D81-B85D-72592EBD5772}" srcOrd="4" destOrd="0" presId="urn:microsoft.com/office/officeart/2005/8/layout/hProcess11"/>
    <dgm:cxn modelId="{52C3071F-3735-4267-9E63-CE0287FBC2CC}" type="presParOf" srcId="{2AE00689-9046-4D81-B85D-72592EBD5772}" destId="{06222EC5-9172-43AA-9048-83972ADE5794}" srcOrd="0" destOrd="0" presId="urn:microsoft.com/office/officeart/2005/8/layout/hProcess11"/>
    <dgm:cxn modelId="{B5C1F890-0D01-4D52-9637-74B5DBD53585}" type="presParOf" srcId="{2AE00689-9046-4D81-B85D-72592EBD5772}" destId="{E21E237E-0D3B-4146-B0E4-C10D080470BB}" srcOrd="1" destOrd="0" presId="urn:microsoft.com/office/officeart/2005/8/layout/hProcess11"/>
    <dgm:cxn modelId="{5E6F7A5C-918C-4E66-B746-C0F09960CD2D}" type="presParOf" srcId="{2AE00689-9046-4D81-B85D-72592EBD5772}" destId="{E2FCBD79-7F35-46F4-B034-F1753141A861}" srcOrd="2" destOrd="0" presId="urn:microsoft.com/office/officeart/2005/8/layout/hProcess11"/>
    <dgm:cxn modelId="{03854F33-72C2-4A38-BA5A-63D1F7D47E3D}" type="presParOf" srcId="{DEA85099-4CF2-4C6D-9ADA-4292E7134D38}" destId="{84FCBC10-CFAE-45E7-8556-6661AB057D70}" srcOrd="5" destOrd="0" presId="urn:microsoft.com/office/officeart/2005/8/layout/hProcess11"/>
    <dgm:cxn modelId="{748AB75B-176F-41C7-A74B-55FCA8B54DDB}" type="presParOf" srcId="{DEA85099-4CF2-4C6D-9ADA-4292E7134D38}" destId="{700CA5A2-867E-4135-8400-28BD3DD816D3}" srcOrd="6" destOrd="0" presId="urn:microsoft.com/office/officeart/2005/8/layout/hProcess11"/>
    <dgm:cxn modelId="{DBD61BE5-F6B9-4925-9563-990D5E9FC253}" type="presParOf" srcId="{700CA5A2-867E-4135-8400-28BD3DD816D3}" destId="{76E9A784-21C3-4BF6-8E4D-16DB53BAEEBA}" srcOrd="0" destOrd="0" presId="urn:microsoft.com/office/officeart/2005/8/layout/hProcess11"/>
    <dgm:cxn modelId="{A8FCCC66-DCC8-44B1-829D-9329459E3DA0}" type="presParOf" srcId="{700CA5A2-867E-4135-8400-28BD3DD816D3}" destId="{4AF7C89A-C1B6-4A7C-AB17-D811187D7B3D}" srcOrd="1" destOrd="0" presId="urn:microsoft.com/office/officeart/2005/8/layout/hProcess11"/>
    <dgm:cxn modelId="{438072E6-3085-416B-86C7-123E8723C98B}" type="presParOf" srcId="{700CA5A2-867E-4135-8400-28BD3DD816D3}" destId="{5DA76CE7-6FC6-4707-A85B-3026CD4BD68E}" srcOrd="2" destOrd="0" presId="urn:microsoft.com/office/officeart/2005/8/layout/hProcess11"/>
    <dgm:cxn modelId="{A40C91B2-0CCF-488E-8648-501BB2B48ED0}" type="presParOf" srcId="{DEA85099-4CF2-4C6D-9ADA-4292E7134D38}" destId="{523919EE-D59F-4EBF-8983-461DF8193B19}" srcOrd="7" destOrd="0" presId="urn:microsoft.com/office/officeart/2005/8/layout/hProcess11"/>
    <dgm:cxn modelId="{E6A4A4E6-DC2C-40B8-9381-609FCE2336B0}" type="presParOf" srcId="{DEA85099-4CF2-4C6D-9ADA-4292E7134D38}" destId="{46CDE602-A86D-43A9-9ECC-DDB517B7CBF6}" srcOrd="8" destOrd="0" presId="urn:microsoft.com/office/officeart/2005/8/layout/hProcess11"/>
    <dgm:cxn modelId="{06CF772D-D013-42FC-8D97-40E9FCCF8A15}" type="presParOf" srcId="{46CDE602-A86D-43A9-9ECC-DDB517B7CBF6}" destId="{2E7E1820-AFAB-4AB8-A938-20117600A37B}" srcOrd="0" destOrd="0" presId="urn:microsoft.com/office/officeart/2005/8/layout/hProcess11"/>
    <dgm:cxn modelId="{21304DAA-F6A3-401F-99CD-0476B20BA1E0}" type="presParOf" srcId="{46CDE602-A86D-43A9-9ECC-DDB517B7CBF6}" destId="{DA146BAD-9CCE-4AEA-8A36-2718FDAD0758}" srcOrd="1" destOrd="0" presId="urn:microsoft.com/office/officeart/2005/8/layout/hProcess11"/>
    <dgm:cxn modelId="{623CF6AE-5081-4439-B8C6-7FF65EF7F3DB}" type="presParOf" srcId="{46CDE602-A86D-43A9-9ECC-DDB517B7CBF6}" destId="{EF2892C3-6A2A-45D4-BBD9-36FCB8C0FCBF}" srcOrd="2" destOrd="0" presId="urn:microsoft.com/office/officeart/2005/8/layout/hProcess11"/>
    <dgm:cxn modelId="{3EC4354D-6F80-4E62-ADF5-E51617472F06}" type="presParOf" srcId="{DEA85099-4CF2-4C6D-9ADA-4292E7134D38}" destId="{71E814A4-9811-4AF6-B568-1FE710C1B36D}" srcOrd="9" destOrd="0" presId="urn:microsoft.com/office/officeart/2005/8/layout/hProcess11"/>
    <dgm:cxn modelId="{F731ACB3-3BFB-4EF5-B213-1018A9B32B19}" type="presParOf" srcId="{DEA85099-4CF2-4C6D-9ADA-4292E7134D38}" destId="{05C2D438-B4F0-46FD-8AB3-E86074B4C6B6}" srcOrd="10" destOrd="0" presId="urn:microsoft.com/office/officeart/2005/8/layout/hProcess11"/>
    <dgm:cxn modelId="{32FFB5E6-86DF-4C95-A85B-56D0A60BD3A1}" type="presParOf" srcId="{05C2D438-B4F0-46FD-8AB3-E86074B4C6B6}" destId="{D5D1268E-0A32-4F63-9C0D-A4E95EDF1E2A}" srcOrd="0" destOrd="0" presId="urn:microsoft.com/office/officeart/2005/8/layout/hProcess11"/>
    <dgm:cxn modelId="{8DA67824-3FF3-485E-B227-0D1B585D7AE9}" type="presParOf" srcId="{05C2D438-B4F0-46FD-8AB3-E86074B4C6B6}" destId="{CD5F3E10-CCFB-403B-8A02-E2B436019B9D}" srcOrd="1" destOrd="0" presId="urn:microsoft.com/office/officeart/2005/8/layout/hProcess11"/>
    <dgm:cxn modelId="{D6BAC1EE-E515-4AB6-850B-CEFD75FC240C}" type="presParOf" srcId="{05C2D438-B4F0-46FD-8AB3-E86074B4C6B6}" destId="{5FF48DB5-EE24-45F3-B24C-6E951150B5D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409171-D10A-411B-9C5F-165571EEC91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D29AEDB0-B907-4CB4-8395-60E299553C91}">
      <dgm:prSet phldrT="[Text]"/>
      <dgm:spPr/>
      <dgm:t>
        <a:bodyPr/>
        <a:lstStyle/>
        <a:p>
          <a:r>
            <a:rPr lang="en-US" dirty="0"/>
            <a:t>What it is…</a:t>
          </a:r>
        </a:p>
      </dgm:t>
    </dgm:pt>
    <dgm:pt modelId="{E8B1B7BB-451C-4CEB-8FE9-8FF4E0D45D56}" type="parTrans" cxnId="{DBBC11F3-A181-407A-8B50-AD6F900E9DD1}">
      <dgm:prSet/>
      <dgm:spPr/>
      <dgm:t>
        <a:bodyPr/>
        <a:lstStyle/>
        <a:p>
          <a:endParaRPr lang="en-US"/>
        </a:p>
      </dgm:t>
    </dgm:pt>
    <dgm:pt modelId="{B3E4C68D-0FC1-4AB4-848F-1182C5379870}" type="sibTrans" cxnId="{DBBC11F3-A181-407A-8B50-AD6F900E9DD1}">
      <dgm:prSet/>
      <dgm:spPr/>
      <dgm:t>
        <a:bodyPr/>
        <a:lstStyle/>
        <a:p>
          <a:endParaRPr lang="en-US"/>
        </a:p>
      </dgm:t>
    </dgm:pt>
    <dgm:pt modelId="{226C32FA-8A71-4B25-9B91-39669D2D8500}">
      <dgm:prSet phldrT="[Text]" custT="1"/>
      <dgm:spPr/>
      <dgm:t>
        <a:bodyPr/>
        <a:lstStyle/>
        <a:p>
          <a:r>
            <a:rPr lang="en-US" sz="2400" dirty="0"/>
            <a:t>Extended line of credit established </a:t>
          </a:r>
          <a:r>
            <a:rPr lang="en-US" sz="2400" u="sng" dirty="0"/>
            <a:t>in advance</a:t>
          </a:r>
        </a:p>
      </dgm:t>
    </dgm:pt>
    <dgm:pt modelId="{36AD7AB0-4BC7-40AF-843B-CB68528A6E0D}" type="parTrans" cxnId="{BAC15B43-6B49-4BB4-8C85-8599E8EC1833}">
      <dgm:prSet/>
      <dgm:spPr/>
      <dgm:t>
        <a:bodyPr/>
        <a:lstStyle/>
        <a:p>
          <a:endParaRPr lang="en-US"/>
        </a:p>
      </dgm:t>
    </dgm:pt>
    <dgm:pt modelId="{D72F3F3D-F665-44EC-8168-1F6FB6EA8593}" type="sibTrans" cxnId="{BAC15B43-6B49-4BB4-8C85-8599E8EC1833}">
      <dgm:prSet/>
      <dgm:spPr/>
      <dgm:t>
        <a:bodyPr/>
        <a:lstStyle/>
        <a:p>
          <a:endParaRPr lang="en-US"/>
        </a:p>
      </dgm:t>
    </dgm:pt>
    <dgm:pt modelId="{50488B64-204A-449E-B575-F4A0BF9B0035}">
      <dgm:prSet phldrT="[Text]"/>
      <dgm:spPr/>
      <dgm:t>
        <a:bodyPr/>
        <a:lstStyle/>
        <a:p>
          <a:r>
            <a:rPr lang="en-US" dirty="0"/>
            <a:t>Features…</a:t>
          </a:r>
        </a:p>
      </dgm:t>
    </dgm:pt>
    <dgm:pt modelId="{E4328D92-6B91-4D94-9DA1-D53192DFE795}" type="parTrans" cxnId="{03CCFE25-925E-4EC7-9185-03AE63F09201}">
      <dgm:prSet/>
      <dgm:spPr/>
      <dgm:t>
        <a:bodyPr/>
        <a:lstStyle/>
        <a:p>
          <a:endParaRPr lang="en-US"/>
        </a:p>
      </dgm:t>
    </dgm:pt>
    <dgm:pt modelId="{331A7768-C513-49A5-81B2-0362BF1F5FE7}" type="sibTrans" cxnId="{03CCFE25-925E-4EC7-9185-03AE63F09201}">
      <dgm:prSet/>
      <dgm:spPr/>
      <dgm:t>
        <a:bodyPr/>
        <a:lstStyle/>
        <a:p>
          <a:endParaRPr lang="en-US"/>
        </a:p>
      </dgm:t>
    </dgm:pt>
    <dgm:pt modelId="{E7D5AF1F-51BA-4CB9-8D2C-700880C0C4F2}">
      <dgm:prSet phldrT="[Text]" custT="1"/>
      <dgm:spPr/>
      <dgm:t>
        <a:bodyPr/>
        <a:lstStyle/>
        <a:p>
          <a:r>
            <a:rPr lang="en-US" sz="2400" dirty="0"/>
            <a:t>Loan may be paid (usually monthly) in a single payment or series of unequal payments</a:t>
          </a:r>
        </a:p>
      </dgm:t>
    </dgm:pt>
    <dgm:pt modelId="{5C6CD408-1463-494B-ADD4-C3D43859A3F7}" type="parTrans" cxnId="{73F402F6-8026-4F76-A8C1-62AD48B849B1}">
      <dgm:prSet/>
      <dgm:spPr/>
      <dgm:t>
        <a:bodyPr/>
        <a:lstStyle/>
        <a:p>
          <a:endParaRPr lang="en-US"/>
        </a:p>
      </dgm:t>
    </dgm:pt>
    <dgm:pt modelId="{10C42DC2-ADAF-42C2-AC11-BFB9D9D1CE5B}" type="sibTrans" cxnId="{73F402F6-8026-4F76-A8C1-62AD48B849B1}">
      <dgm:prSet/>
      <dgm:spPr/>
      <dgm:t>
        <a:bodyPr/>
        <a:lstStyle/>
        <a:p>
          <a:endParaRPr lang="en-US"/>
        </a:p>
      </dgm:t>
    </dgm:pt>
    <dgm:pt modelId="{00510823-3B4A-4B3D-911D-1BAD17CB3D99}">
      <dgm:prSet phldrT="[Text]"/>
      <dgm:spPr/>
      <dgm:t>
        <a:bodyPr/>
        <a:lstStyle/>
        <a:p>
          <a:r>
            <a:rPr lang="en-US" dirty="0"/>
            <a:t>Example…</a:t>
          </a:r>
        </a:p>
      </dgm:t>
    </dgm:pt>
    <dgm:pt modelId="{64600F85-48F6-4337-982A-3E62E7B39136}" type="parTrans" cxnId="{7A3EF7AD-1B39-4AEF-8A93-07FF3A7CA306}">
      <dgm:prSet/>
      <dgm:spPr/>
      <dgm:t>
        <a:bodyPr/>
        <a:lstStyle/>
        <a:p>
          <a:endParaRPr lang="en-US"/>
        </a:p>
      </dgm:t>
    </dgm:pt>
    <dgm:pt modelId="{8E02F10A-EC1B-4E59-A23F-96F5A78310DF}" type="sibTrans" cxnId="{7A3EF7AD-1B39-4AEF-8A93-07FF3A7CA306}">
      <dgm:prSet/>
      <dgm:spPr/>
      <dgm:t>
        <a:bodyPr/>
        <a:lstStyle/>
        <a:p>
          <a:endParaRPr lang="en-US"/>
        </a:p>
      </dgm:t>
    </dgm:pt>
    <dgm:pt modelId="{0B808F46-2F6A-478C-8EB8-79BBBD9EE3F8}">
      <dgm:prSet phldrT="[Text]" custT="1"/>
      <dgm:spPr/>
      <dgm:t>
        <a:bodyPr/>
        <a:lstStyle/>
        <a:p>
          <a:r>
            <a:rPr lang="en-US" sz="2400" dirty="0"/>
            <a:t>Credit card</a:t>
          </a:r>
        </a:p>
      </dgm:t>
    </dgm:pt>
    <dgm:pt modelId="{EB845E60-4FA3-4E43-88FD-88F66316C2AC}" type="parTrans" cxnId="{DFB331C5-4AEB-4547-9598-35394919BD81}">
      <dgm:prSet/>
      <dgm:spPr/>
      <dgm:t>
        <a:bodyPr/>
        <a:lstStyle/>
        <a:p>
          <a:endParaRPr lang="en-US"/>
        </a:p>
      </dgm:t>
    </dgm:pt>
    <dgm:pt modelId="{73066346-B03F-4AC1-AEA6-03A76F3F7BCC}" type="sibTrans" cxnId="{DFB331C5-4AEB-4547-9598-35394919BD81}">
      <dgm:prSet/>
      <dgm:spPr/>
      <dgm:t>
        <a:bodyPr/>
        <a:lstStyle/>
        <a:p>
          <a:endParaRPr lang="en-US"/>
        </a:p>
      </dgm:t>
    </dgm:pt>
    <dgm:pt modelId="{DE17BC5C-49DE-4093-AFD1-C4D0714FF8C6}" type="pres">
      <dgm:prSet presAssocID="{DE409171-D10A-411B-9C5F-165571EEC915}" presName="Name0" presStyleCnt="0">
        <dgm:presLayoutVars>
          <dgm:chMax val="5"/>
          <dgm:chPref val="5"/>
          <dgm:dir/>
          <dgm:animLvl val="lvl"/>
        </dgm:presLayoutVars>
      </dgm:prSet>
      <dgm:spPr/>
    </dgm:pt>
    <dgm:pt modelId="{08122ABA-5B3E-4C20-9D78-00CD5D3C3D22}" type="pres">
      <dgm:prSet presAssocID="{D29AEDB0-B907-4CB4-8395-60E299553C91}" presName="parentText1" presStyleLbl="node1" presStyleIdx="0" presStyleCnt="3">
        <dgm:presLayoutVars>
          <dgm:chMax/>
          <dgm:chPref val="3"/>
          <dgm:bulletEnabled val="1"/>
        </dgm:presLayoutVars>
      </dgm:prSet>
      <dgm:spPr/>
    </dgm:pt>
    <dgm:pt modelId="{A7BA4D91-16B3-4147-9040-0B239E900C0E}" type="pres">
      <dgm:prSet presAssocID="{D29AEDB0-B907-4CB4-8395-60E299553C91}" presName="childText1" presStyleLbl="solidAlignAcc1" presStyleIdx="0" presStyleCnt="3">
        <dgm:presLayoutVars>
          <dgm:chMax val="0"/>
          <dgm:chPref val="0"/>
          <dgm:bulletEnabled val="1"/>
        </dgm:presLayoutVars>
      </dgm:prSet>
      <dgm:spPr/>
    </dgm:pt>
    <dgm:pt modelId="{25E6333C-BDF9-4C8D-B0E9-5CDFC5C65F56}" type="pres">
      <dgm:prSet presAssocID="{50488B64-204A-449E-B575-F4A0BF9B0035}" presName="parentText2" presStyleLbl="node1" presStyleIdx="1" presStyleCnt="3">
        <dgm:presLayoutVars>
          <dgm:chMax/>
          <dgm:chPref val="3"/>
          <dgm:bulletEnabled val="1"/>
        </dgm:presLayoutVars>
      </dgm:prSet>
      <dgm:spPr/>
    </dgm:pt>
    <dgm:pt modelId="{34B1C9B5-2D95-4B56-A127-C4BF0075B260}" type="pres">
      <dgm:prSet presAssocID="{50488B64-204A-449E-B575-F4A0BF9B0035}" presName="childText2" presStyleLbl="solidAlignAcc1" presStyleIdx="1" presStyleCnt="3">
        <dgm:presLayoutVars>
          <dgm:chMax val="0"/>
          <dgm:chPref val="0"/>
          <dgm:bulletEnabled val="1"/>
        </dgm:presLayoutVars>
      </dgm:prSet>
      <dgm:spPr/>
    </dgm:pt>
    <dgm:pt modelId="{CABDCABE-6DCA-45C3-8BD9-DBC6350E194F}" type="pres">
      <dgm:prSet presAssocID="{00510823-3B4A-4B3D-911D-1BAD17CB3D99}" presName="parentText3" presStyleLbl="node1" presStyleIdx="2" presStyleCnt="3">
        <dgm:presLayoutVars>
          <dgm:chMax/>
          <dgm:chPref val="3"/>
          <dgm:bulletEnabled val="1"/>
        </dgm:presLayoutVars>
      </dgm:prSet>
      <dgm:spPr/>
    </dgm:pt>
    <dgm:pt modelId="{3EB8EF3D-CC56-4E19-9908-8F90B92317C8}" type="pres">
      <dgm:prSet presAssocID="{00510823-3B4A-4B3D-911D-1BAD17CB3D99}" presName="childText3" presStyleLbl="solidAlignAcc1" presStyleIdx="2" presStyleCnt="3">
        <dgm:presLayoutVars>
          <dgm:chMax val="0"/>
          <dgm:chPref val="0"/>
          <dgm:bulletEnabled val="1"/>
        </dgm:presLayoutVars>
      </dgm:prSet>
      <dgm:spPr/>
    </dgm:pt>
  </dgm:ptLst>
  <dgm:cxnLst>
    <dgm:cxn modelId="{03CCFE25-925E-4EC7-9185-03AE63F09201}" srcId="{DE409171-D10A-411B-9C5F-165571EEC915}" destId="{50488B64-204A-449E-B575-F4A0BF9B0035}" srcOrd="1" destOrd="0" parTransId="{E4328D92-6B91-4D94-9DA1-D53192DFE795}" sibTransId="{331A7768-C513-49A5-81B2-0362BF1F5FE7}"/>
    <dgm:cxn modelId="{BAC15B43-6B49-4BB4-8C85-8599E8EC1833}" srcId="{D29AEDB0-B907-4CB4-8395-60E299553C91}" destId="{226C32FA-8A71-4B25-9B91-39669D2D8500}" srcOrd="0" destOrd="0" parTransId="{36AD7AB0-4BC7-40AF-843B-CB68528A6E0D}" sibTransId="{D72F3F3D-F665-44EC-8168-1F6FB6EA8593}"/>
    <dgm:cxn modelId="{3505EC6B-356C-4077-B406-FA67EE702A79}" type="presOf" srcId="{E7D5AF1F-51BA-4CB9-8D2C-700880C0C4F2}" destId="{34B1C9B5-2D95-4B56-A127-C4BF0075B260}" srcOrd="0" destOrd="0" presId="urn:microsoft.com/office/officeart/2009/3/layout/IncreasingArrowsProcess"/>
    <dgm:cxn modelId="{30EAF35A-46AE-4D86-A647-AED17294C89B}" type="presOf" srcId="{DE409171-D10A-411B-9C5F-165571EEC915}" destId="{DE17BC5C-49DE-4093-AFD1-C4D0714FF8C6}" srcOrd="0" destOrd="0" presId="urn:microsoft.com/office/officeart/2009/3/layout/IncreasingArrowsProcess"/>
    <dgm:cxn modelId="{FA06C7A0-A2CB-4005-B887-AC2A503D78FC}" type="presOf" srcId="{0B808F46-2F6A-478C-8EB8-79BBBD9EE3F8}" destId="{3EB8EF3D-CC56-4E19-9908-8F90B92317C8}" srcOrd="0" destOrd="0" presId="urn:microsoft.com/office/officeart/2009/3/layout/IncreasingArrowsProcess"/>
    <dgm:cxn modelId="{7A3EF7AD-1B39-4AEF-8A93-07FF3A7CA306}" srcId="{DE409171-D10A-411B-9C5F-165571EEC915}" destId="{00510823-3B4A-4B3D-911D-1BAD17CB3D99}" srcOrd="2" destOrd="0" parTransId="{64600F85-48F6-4337-982A-3E62E7B39136}" sibTransId="{8E02F10A-EC1B-4E59-A23F-96F5A78310DF}"/>
    <dgm:cxn modelId="{50837BB3-BC2E-4615-AA3A-64AE2C94BAB2}" type="presOf" srcId="{226C32FA-8A71-4B25-9B91-39669D2D8500}" destId="{A7BA4D91-16B3-4147-9040-0B239E900C0E}" srcOrd="0" destOrd="0" presId="urn:microsoft.com/office/officeart/2009/3/layout/IncreasingArrowsProcess"/>
    <dgm:cxn modelId="{F45703BA-A2E1-430D-AA60-D77473EE2625}" type="presOf" srcId="{00510823-3B4A-4B3D-911D-1BAD17CB3D99}" destId="{CABDCABE-6DCA-45C3-8BD9-DBC6350E194F}" srcOrd="0" destOrd="0" presId="urn:microsoft.com/office/officeart/2009/3/layout/IncreasingArrowsProcess"/>
    <dgm:cxn modelId="{DFB331C5-4AEB-4547-9598-35394919BD81}" srcId="{00510823-3B4A-4B3D-911D-1BAD17CB3D99}" destId="{0B808F46-2F6A-478C-8EB8-79BBBD9EE3F8}" srcOrd="0" destOrd="0" parTransId="{EB845E60-4FA3-4E43-88FD-88F66316C2AC}" sibTransId="{73066346-B03F-4AC1-AEA6-03A76F3F7BCC}"/>
    <dgm:cxn modelId="{526A50F0-CF88-4369-951E-412644ADB45F}" type="presOf" srcId="{D29AEDB0-B907-4CB4-8395-60E299553C91}" destId="{08122ABA-5B3E-4C20-9D78-00CD5D3C3D22}" srcOrd="0" destOrd="0" presId="urn:microsoft.com/office/officeart/2009/3/layout/IncreasingArrowsProcess"/>
    <dgm:cxn modelId="{DBBC11F3-A181-407A-8B50-AD6F900E9DD1}" srcId="{DE409171-D10A-411B-9C5F-165571EEC915}" destId="{D29AEDB0-B907-4CB4-8395-60E299553C91}" srcOrd="0" destOrd="0" parTransId="{E8B1B7BB-451C-4CEB-8FE9-8FF4E0D45D56}" sibTransId="{B3E4C68D-0FC1-4AB4-848F-1182C5379870}"/>
    <dgm:cxn modelId="{73F402F6-8026-4F76-A8C1-62AD48B849B1}" srcId="{50488B64-204A-449E-B575-F4A0BF9B0035}" destId="{E7D5AF1F-51BA-4CB9-8D2C-700880C0C4F2}" srcOrd="0" destOrd="0" parTransId="{5C6CD408-1463-494B-ADD4-C3D43859A3F7}" sibTransId="{10C42DC2-ADAF-42C2-AC11-BFB9D9D1CE5B}"/>
    <dgm:cxn modelId="{E39CD7FF-4396-47A3-9B60-B854966063C1}" type="presOf" srcId="{50488B64-204A-449E-B575-F4A0BF9B0035}" destId="{25E6333C-BDF9-4C8D-B0E9-5CDFC5C65F56}" srcOrd="0" destOrd="0" presId="urn:microsoft.com/office/officeart/2009/3/layout/IncreasingArrowsProcess"/>
    <dgm:cxn modelId="{45CFB608-AE82-4326-BD95-6C39EF78ED09}" type="presParOf" srcId="{DE17BC5C-49DE-4093-AFD1-C4D0714FF8C6}" destId="{08122ABA-5B3E-4C20-9D78-00CD5D3C3D22}" srcOrd="0" destOrd="0" presId="urn:microsoft.com/office/officeart/2009/3/layout/IncreasingArrowsProcess"/>
    <dgm:cxn modelId="{E32C12D5-487B-41BA-AA24-8B9DC29F96CF}" type="presParOf" srcId="{DE17BC5C-49DE-4093-AFD1-C4D0714FF8C6}" destId="{A7BA4D91-16B3-4147-9040-0B239E900C0E}" srcOrd="1" destOrd="0" presId="urn:microsoft.com/office/officeart/2009/3/layout/IncreasingArrowsProcess"/>
    <dgm:cxn modelId="{670FCF88-87C4-42B0-B0F3-6F94ACFF1DBB}" type="presParOf" srcId="{DE17BC5C-49DE-4093-AFD1-C4D0714FF8C6}" destId="{25E6333C-BDF9-4C8D-B0E9-5CDFC5C65F56}" srcOrd="2" destOrd="0" presId="urn:microsoft.com/office/officeart/2009/3/layout/IncreasingArrowsProcess"/>
    <dgm:cxn modelId="{89F4C407-197F-4C37-82FF-CCFDA309AA73}" type="presParOf" srcId="{DE17BC5C-49DE-4093-AFD1-C4D0714FF8C6}" destId="{34B1C9B5-2D95-4B56-A127-C4BF0075B260}" srcOrd="3" destOrd="0" presId="urn:microsoft.com/office/officeart/2009/3/layout/IncreasingArrowsProcess"/>
    <dgm:cxn modelId="{AC383D37-D616-4BA0-AA8E-44F6D7FF6A59}" type="presParOf" srcId="{DE17BC5C-49DE-4093-AFD1-C4D0714FF8C6}" destId="{CABDCABE-6DCA-45C3-8BD9-DBC6350E194F}" srcOrd="4" destOrd="0" presId="urn:microsoft.com/office/officeart/2009/3/layout/IncreasingArrowsProcess"/>
    <dgm:cxn modelId="{B46F4480-1E20-4583-902B-B49057AA9EF3}" type="presParOf" srcId="{DE17BC5C-49DE-4093-AFD1-C4D0714FF8C6}" destId="{3EB8EF3D-CC56-4E19-9908-8F90B92317C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44879F-D48E-42C6-B97E-A85E823EA9BE}"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n-US"/>
        </a:p>
      </dgm:t>
    </dgm:pt>
    <dgm:pt modelId="{78C57A1B-48F4-41AF-B952-9A6185CFDC3D}">
      <dgm:prSet phldrT="[Text]"/>
      <dgm:spPr/>
      <dgm:t>
        <a:bodyPr/>
        <a:lstStyle/>
        <a:p>
          <a:r>
            <a:rPr lang="en-US"/>
            <a:t>$20</a:t>
          </a:r>
          <a:endParaRPr lang="en-US" dirty="0"/>
        </a:p>
      </dgm:t>
    </dgm:pt>
    <dgm:pt modelId="{14160BAC-7C38-4754-B77B-BCF3DCA99D61}" type="parTrans" cxnId="{4801ADCC-6A93-4233-A56D-18BB865CD684}">
      <dgm:prSet/>
      <dgm:spPr/>
      <dgm:t>
        <a:bodyPr/>
        <a:lstStyle/>
        <a:p>
          <a:endParaRPr lang="en-US"/>
        </a:p>
      </dgm:t>
    </dgm:pt>
    <dgm:pt modelId="{C3BB55C3-FC77-4A39-BB90-9E9266C8CE76}" type="sibTrans" cxnId="{4801ADCC-6A93-4233-A56D-18BB865CD684}">
      <dgm:prSet/>
      <dgm:spPr/>
      <dgm:t>
        <a:bodyPr/>
        <a:lstStyle/>
        <a:p>
          <a:endParaRPr lang="en-US"/>
        </a:p>
      </dgm:t>
    </dgm:pt>
    <dgm:pt modelId="{7F358BE1-16FA-4057-BE5A-471CD9F39730}">
      <dgm:prSet phldrT="[Text]"/>
      <dgm:spPr/>
      <dgm:t>
        <a:bodyPr/>
        <a:lstStyle/>
        <a:p>
          <a:r>
            <a:rPr lang="en-US" dirty="0"/>
            <a:t>$30</a:t>
          </a:r>
        </a:p>
      </dgm:t>
    </dgm:pt>
    <dgm:pt modelId="{BC78A040-010F-40B2-9C65-5614D30BCC93}" type="parTrans" cxnId="{9C52C8A8-51FB-47AD-B245-840110ADA9E1}">
      <dgm:prSet/>
      <dgm:spPr/>
      <dgm:t>
        <a:bodyPr/>
        <a:lstStyle/>
        <a:p>
          <a:endParaRPr lang="en-US"/>
        </a:p>
      </dgm:t>
    </dgm:pt>
    <dgm:pt modelId="{FBE4FE9D-93FB-4998-B6BC-E76D884BC320}" type="sibTrans" cxnId="{9C52C8A8-51FB-47AD-B245-840110ADA9E1}">
      <dgm:prSet/>
      <dgm:spPr/>
      <dgm:t>
        <a:bodyPr/>
        <a:lstStyle/>
        <a:p>
          <a:endParaRPr lang="en-US"/>
        </a:p>
      </dgm:t>
    </dgm:pt>
    <dgm:pt modelId="{B0F51BC3-F621-4799-B0F5-6994FF295831}">
      <dgm:prSet phldrT="[Text]"/>
      <dgm:spPr/>
      <dgm:t>
        <a:bodyPr/>
        <a:lstStyle/>
        <a:p>
          <a:r>
            <a:rPr lang="en-US" dirty="0"/>
            <a:t>$20</a:t>
          </a:r>
        </a:p>
      </dgm:t>
    </dgm:pt>
    <dgm:pt modelId="{199ABAC3-5B12-4273-9924-084DEB1E0D1E}" type="parTrans" cxnId="{A67FFA20-16BF-4E6D-BACB-6AA9CED54557}">
      <dgm:prSet/>
      <dgm:spPr/>
      <dgm:t>
        <a:bodyPr/>
        <a:lstStyle/>
        <a:p>
          <a:endParaRPr lang="en-US"/>
        </a:p>
      </dgm:t>
    </dgm:pt>
    <dgm:pt modelId="{325ADF70-8AB6-4E31-BA4B-5309411E4868}" type="sibTrans" cxnId="{A67FFA20-16BF-4E6D-BACB-6AA9CED54557}">
      <dgm:prSet/>
      <dgm:spPr/>
      <dgm:t>
        <a:bodyPr/>
        <a:lstStyle/>
        <a:p>
          <a:endParaRPr lang="en-US"/>
        </a:p>
      </dgm:t>
    </dgm:pt>
    <dgm:pt modelId="{F4262B84-09B5-40B8-A322-4000AEC3EE36}">
      <dgm:prSet/>
      <dgm:spPr/>
      <dgm:t>
        <a:bodyPr/>
        <a:lstStyle/>
        <a:p>
          <a:r>
            <a:rPr lang="en-US" dirty="0"/>
            <a:t>$40</a:t>
          </a:r>
        </a:p>
      </dgm:t>
    </dgm:pt>
    <dgm:pt modelId="{B074DE6C-1D6C-46FC-9875-A82C99C8477F}" type="parTrans" cxnId="{9D9FDF35-08C8-43E3-8921-653D0A0A231F}">
      <dgm:prSet/>
      <dgm:spPr/>
      <dgm:t>
        <a:bodyPr/>
        <a:lstStyle/>
        <a:p>
          <a:endParaRPr lang="en-US"/>
        </a:p>
      </dgm:t>
    </dgm:pt>
    <dgm:pt modelId="{DC0BCB64-AF31-48B7-A350-6FE6DE16E0D6}" type="sibTrans" cxnId="{9D9FDF35-08C8-43E3-8921-653D0A0A231F}">
      <dgm:prSet/>
      <dgm:spPr/>
      <dgm:t>
        <a:bodyPr/>
        <a:lstStyle/>
        <a:p>
          <a:endParaRPr lang="en-US"/>
        </a:p>
      </dgm:t>
    </dgm:pt>
    <dgm:pt modelId="{76890B4F-BA05-4657-8308-355625DE7D72}">
      <dgm:prSet/>
      <dgm:spPr/>
      <dgm:t>
        <a:bodyPr/>
        <a:lstStyle/>
        <a:p>
          <a:r>
            <a:rPr lang="en-US" dirty="0"/>
            <a:t>$50</a:t>
          </a:r>
        </a:p>
      </dgm:t>
    </dgm:pt>
    <dgm:pt modelId="{6B540CB5-3FFC-40AF-A9D7-AC46FF220DCE}" type="parTrans" cxnId="{6B21A549-B393-4174-8073-410D2A255565}">
      <dgm:prSet/>
      <dgm:spPr/>
      <dgm:t>
        <a:bodyPr/>
        <a:lstStyle/>
        <a:p>
          <a:endParaRPr lang="en-US"/>
        </a:p>
      </dgm:t>
    </dgm:pt>
    <dgm:pt modelId="{F7044DD3-A9B6-47E8-A31F-06FF457F2EBC}" type="sibTrans" cxnId="{6B21A549-B393-4174-8073-410D2A255565}">
      <dgm:prSet/>
      <dgm:spPr/>
      <dgm:t>
        <a:bodyPr/>
        <a:lstStyle/>
        <a:p>
          <a:endParaRPr lang="en-US"/>
        </a:p>
      </dgm:t>
    </dgm:pt>
    <dgm:pt modelId="{63F5184E-2760-470B-934A-2DFD033EA101}">
      <dgm:prSet/>
      <dgm:spPr/>
      <dgm:t>
        <a:bodyPr/>
        <a:lstStyle/>
        <a:p>
          <a:r>
            <a:rPr lang="en-US" dirty="0"/>
            <a:t>$30</a:t>
          </a:r>
        </a:p>
      </dgm:t>
    </dgm:pt>
    <dgm:pt modelId="{D080A1DB-7630-4E63-955B-37672A8EB6BE}" type="parTrans" cxnId="{DA87D54D-6811-4ADD-A4CB-76EBCA828B0D}">
      <dgm:prSet/>
      <dgm:spPr/>
      <dgm:t>
        <a:bodyPr/>
        <a:lstStyle/>
        <a:p>
          <a:endParaRPr lang="en-US"/>
        </a:p>
      </dgm:t>
    </dgm:pt>
    <dgm:pt modelId="{17331A45-BFD7-463D-AABC-9FCD044307FD}" type="sibTrans" cxnId="{DA87D54D-6811-4ADD-A4CB-76EBCA828B0D}">
      <dgm:prSet/>
      <dgm:spPr/>
      <dgm:t>
        <a:bodyPr/>
        <a:lstStyle/>
        <a:p>
          <a:endParaRPr lang="en-US"/>
        </a:p>
      </dgm:t>
    </dgm:pt>
    <dgm:pt modelId="{C6230B43-DA59-4E9C-8891-3A15C9F65FB9}" type="pres">
      <dgm:prSet presAssocID="{3544879F-D48E-42C6-B97E-A85E823EA9BE}" presName="Name0" presStyleCnt="0">
        <dgm:presLayoutVars>
          <dgm:dir/>
          <dgm:resizeHandles val="exact"/>
        </dgm:presLayoutVars>
      </dgm:prSet>
      <dgm:spPr/>
    </dgm:pt>
    <dgm:pt modelId="{CF2F7A6B-5F40-41AF-B48C-025B2829EDFB}" type="pres">
      <dgm:prSet presAssocID="{3544879F-D48E-42C6-B97E-A85E823EA9BE}" presName="arrow" presStyleLbl="bgShp" presStyleIdx="0" presStyleCnt="1"/>
      <dgm:spPr/>
    </dgm:pt>
    <dgm:pt modelId="{DEA85099-4CF2-4C6D-9ADA-4292E7134D38}" type="pres">
      <dgm:prSet presAssocID="{3544879F-D48E-42C6-B97E-A85E823EA9BE}" presName="points" presStyleCnt="0"/>
      <dgm:spPr/>
    </dgm:pt>
    <dgm:pt modelId="{FE462465-4390-4AEF-B5A7-473FFACE1063}" type="pres">
      <dgm:prSet presAssocID="{78C57A1B-48F4-41AF-B952-9A6185CFDC3D}" presName="compositeA" presStyleCnt="0"/>
      <dgm:spPr/>
    </dgm:pt>
    <dgm:pt modelId="{F7D2D958-AACC-471F-928F-789BB941EF1A}" type="pres">
      <dgm:prSet presAssocID="{78C57A1B-48F4-41AF-B952-9A6185CFDC3D}" presName="textA" presStyleLbl="revTx" presStyleIdx="0" presStyleCnt="6">
        <dgm:presLayoutVars>
          <dgm:bulletEnabled val="1"/>
        </dgm:presLayoutVars>
      </dgm:prSet>
      <dgm:spPr/>
    </dgm:pt>
    <dgm:pt modelId="{9FE24FC8-AF59-401D-82FB-45D853731CF0}" type="pres">
      <dgm:prSet presAssocID="{78C57A1B-48F4-41AF-B952-9A6185CFDC3D}" presName="circleA" presStyleLbl="node1" presStyleIdx="0" presStyleCnt="6"/>
      <dgm:spPr/>
    </dgm:pt>
    <dgm:pt modelId="{1DC38E1A-AE8A-4743-A201-058189C2F875}" type="pres">
      <dgm:prSet presAssocID="{78C57A1B-48F4-41AF-B952-9A6185CFDC3D}" presName="spaceA" presStyleCnt="0"/>
      <dgm:spPr/>
    </dgm:pt>
    <dgm:pt modelId="{26134391-C7FA-4FFE-93BD-680E3CFE5759}" type="pres">
      <dgm:prSet presAssocID="{C3BB55C3-FC77-4A39-BB90-9E9266C8CE76}" presName="space" presStyleCnt="0"/>
      <dgm:spPr/>
    </dgm:pt>
    <dgm:pt modelId="{0B846530-D268-46E4-B646-ABB053CDC841}" type="pres">
      <dgm:prSet presAssocID="{7F358BE1-16FA-4057-BE5A-471CD9F39730}" presName="compositeB" presStyleCnt="0"/>
      <dgm:spPr/>
    </dgm:pt>
    <dgm:pt modelId="{1C9E87DA-34C9-43F2-BB8A-1C6B1A45CD0E}" type="pres">
      <dgm:prSet presAssocID="{7F358BE1-16FA-4057-BE5A-471CD9F39730}" presName="textB" presStyleLbl="revTx" presStyleIdx="1" presStyleCnt="6">
        <dgm:presLayoutVars>
          <dgm:bulletEnabled val="1"/>
        </dgm:presLayoutVars>
      </dgm:prSet>
      <dgm:spPr/>
    </dgm:pt>
    <dgm:pt modelId="{4A4920D8-346D-456D-BFB0-E146EA121043}" type="pres">
      <dgm:prSet presAssocID="{7F358BE1-16FA-4057-BE5A-471CD9F39730}" presName="circleB" presStyleLbl="node1" presStyleIdx="1" presStyleCnt="6"/>
      <dgm:spPr/>
    </dgm:pt>
    <dgm:pt modelId="{87C871E7-49D7-4A26-906C-F0598383C2B3}" type="pres">
      <dgm:prSet presAssocID="{7F358BE1-16FA-4057-BE5A-471CD9F39730}" presName="spaceB" presStyleCnt="0"/>
      <dgm:spPr/>
    </dgm:pt>
    <dgm:pt modelId="{F2E1B9B5-CD38-4183-B2D4-40F96C9756E1}" type="pres">
      <dgm:prSet presAssocID="{FBE4FE9D-93FB-4998-B6BC-E76D884BC320}" presName="space" presStyleCnt="0"/>
      <dgm:spPr/>
    </dgm:pt>
    <dgm:pt modelId="{2AE00689-9046-4D81-B85D-72592EBD5772}" type="pres">
      <dgm:prSet presAssocID="{B0F51BC3-F621-4799-B0F5-6994FF295831}" presName="compositeA" presStyleCnt="0"/>
      <dgm:spPr/>
    </dgm:pt>
    <dgm:pt modelId="{06222EC5-9172-43AA-9048-83972ADE5794}" type="pres">
      <dgm:prSet presAssocID="{B0F51BC3-F621-4799-B0F5-6994FF295831}" presName="textA" presStyleLbl="revTx" presStyleIdx="2" presStyleCnt="6">
        <dgm:presLayoutVars>
          <dgm:bulletEnabled val="1"/>
        </dgm:presLayoutVars>
      </dgm:prSet>
      <dgm:spPr/>
    </dgm:pt>
    <dgm:pt modelId="{E21E237E-0D3B-4146-B0E4-C10D080470BB}" type="pres">
      <dgm:prSet presAssocID="{B0F51BC3-F621-4799-B0F5-6994FF295831}" presName="circleA" presStyleLbl="node1" presStyleIdx="2" presStyleCnt="6"/>
      <dgm:spPr/>
    </dgm:pt>
    <dgm:pt modelId="{E2FCBD79-7F35-46F4-B034-F1753141A861}" type="pres">
      <dgm:prSet presAssocID="{B0F51BC3-F621-4799-B0F5-6994FF295831}" presName="spaceA" presStyleCnt="0"/>
      <dgm:spPr/>
    </dgm:pt>
    <dgm:pt modelId="{84FCBC10-CFAE-45E7-8556-6661AB057D70}" type="pres">
      <dgm:prSet presAssocID="{325ADF70-8AB6-4E31-BA4B-5309411E4868}" presName="space" presStyleCnt="0"/>
      <dgm:spPr/>
    </dgm:pt>
    <dgm:pt modelId="{700CA5A2-867E-4135-8400-28BD3DD816D3}" type="pres">
      <dgm:prSet presAssocID="{F4262B84-09B5-40B8-A322-4000AEC3EE36}" presName="compositeB" presStyleCnt="0"/>
      <dgm:spPr/>
    </dgm:pt>
    <dgm:pt modelId="{76E9A784-21C3-4BF6-8E4D-16DB53BAEEBA}" type="pres">
      <dgm:prSet presAssocID="{F4262B84-09B5-40B8-A322-4000AEC3EE36}" presName="textB" presStyleLbl="revTx" presStyleIdx="3" presStyleCnt="6">
        <dgm:presLayoutVars>
          <dgm:bulletEnabled val="1"/>
        </dgm:presLayoutVars>
      </dgm:prSet>
      <dgm:spPr/>
    </dgm:pt>
    <dgm:pt modelId="{4AF7C89A-C1B6-4A7C-AB17-D811187D7B3D}" type="pres">
      <dgm:prSet presAssocID="{F4262B84-09B5-40B8-A322-4000AEC3EE36}" presName="circleB" presStyleLbl="node1" presStyleIdx="3" presStyleCnt="6"/>
      <dgm:spPr/>
    </dgm:pt>
    <dgm:pt modelId="{5DA76CE7-6FC6-4707-A85B-3026CD4BD68E}" type="pres">
      <dgm:prSet presAssocID="{F4262B84-09B5-40B8-A322-4000AEC3EE36}" presName="spaceB" presStyleCnt="0"/>
      <dgm:spPr/>
    </dgm:pt>
    <dgm:pt modelId="{523919EE-D59F-4EBF-8983-461DF8193B19}" type="pres">
      <dgm:prSet presAssocID="{DC0BCB64-AF31-48B7-A350-6FE6DE16E0D6}" presName="space" presStyleCnt="0"/>
      <dgm:spPr/>
    </dgm:pt>
    <dgm:pt modelId="{46CDE602-A86D-43A9-9ECC-DDB517B7CBF6}" type="pres">
      <dgm:prSet presAssocID="{76890B4F-BA05-4657-8308-355625DE7D72}" presName="compositeA" presStyleCnt="0"/>
      <dgm:spPr/>
    </dgm:pt>
    <dgm:pt modelId="{2E7E1820-AFAB-4AB8-A938-20117600A37B}" type="pres">
      <dgm:prSet presAssocID="{76890B4F-BA05-4657-8308-355625DE7D72}" presName="textA" presStyleLbl="revTx" presStyleIdx="4" presStyleCnt="6">
        <dgm:presLayoutVars>
          <dgm:bulletEnabled val="1"/>
        </dgm:presLayoutVars>
      </dgm:prSet>
      <dgm:spPr/>
    </dgm:pt>
    <dgm:pt modelId="{DA146BAD-9CCE-4AEA-8A36-2718FDAD0758}" type="pres">
      <dgm:prSet presAssocID="{76890B4F-BA05-4657-8308-355625DE7D72}" presName="circleA" presStyleLbl="node1" presStyleIdx="4" presStyleCnt="6"/>
      <dgm:spPr/>
    </dgm:pt>
    <dgm:pt modelId="{EF2892C3-6A2A-45D4-BBD9-36FCB8C0FCBF}" type="pres">
      <dgm:prSet presAssocID="{76890B4F-BA05-4657-8308-355625DE7D72}" presName="spaceA" presStyleCnt="0"/>
      <dgm:spPr/>
    </dgm:pt>
    <dgm:pt modelId="{71E814A4-9811-4AF6-B568-1FE710C1B36D}" type="pres">
      <dgm:prSet presAssocID="{F7044DD3-A9B6-47E8-A31F-06FF457F2EBC}" presName="space" presStyleCnt="0"/>
      <dgm:spPr/>
    </dgm:pt>
    <dgm:pt modelId="{05C2D438-B4F0-46FD-8AB3-E86074B4C6B6}" type="pres">
      <dgm:prSet presAssocID="{63F5184E-2760-470B-934A-2DFD033EA101}" presName="compositeB" presStyleCnt="0"/>
      <dgm:spPr/>
    </dgm:pt>
    <dgm:pt modelId="{D5D1268E-0A32-4F63-9C0D-A4E95EDF1E2A}" type="pres">
      <dgm:prSet presAssocID="{63F5184E-2760-470B-934A-2DFD033EA101}" presName="textB" presStyleLbl="revTx" presStyleIdx="5" presStyleCnt="6">
        <dgm:presLayoutVars>
          <dgm:bulletEnabled val="1"/>
        </dgm:presLayoutVars>
      </dgm:prSet>
      <dgm:spPr/>
    </dgm:pt>
    <dgm:pt modelId="{CD5F3E10-CCFB-403B-8A02-E2B436019B9D}" type="pres">
      <dgm:prSet presAssocID="{63F5184E-2760-470B-934A-2DFD033EA101}" presName="circleB" presStyleLbl="node1" presStyleIdx="5" presStyleCnt="6"/>
      <dgm:spPr/>
    </dgm:pt>
    <dgm:pt modelId="{5FF48DB5-EE24-45F3-B24C-6E951150B5D1}" type="pres">
      <dgm:prSet presAssocID="{63F5184E-2760-470B-934A-2DFD033EA101}" presName="spaceB" presStyleCnt="0"/>
      <dgm:spPr/>
    </dgm:pt>
  </dgm:ptLst>
  <dgm:cxnLst>
    <dgm:cxn modelId="{76C04B0B-2B5C-4847-AAA1-162F9178840F}" type="presOf" srcId="{78C57A1B-48F4-41AF-B952-9A6185CFDC3D}" destId="{F7D2D958-AACC-471F-928F-789BB941EF1A}" srcOrd="0" destOrd="0" presId="urn:microsoft.com/office/officeart/2005/8/layout/hProcess11"/>
    <dgm:cxn modelId="{A67FFA20-16BF-4E6D-BACB-6AA9CED54557}" srcId="{3544879F-D48E-42C6-B97E-A85E823EA9BE}" destId="{B0F51BC3-F621-4799-B0F5-6994FF295831}" srcOrd="2" destOrd="0" parTransId="{199ABAC3-5B12-4273-9924-084DEB1E0D1E}" sibTransId="{325ADF70-8AB6-4E31-BA4B-5309411E4868}"/>
    <dgm:cxn modelId="{9D9FDF35-08C8-43E3-8921-653D0A0A231F}" srcId="{3544879F-D48E-42C6-B97E-A85E823EA9BE}" destId="{F4262B84-09B5-40B8-A322-4000AEC3EE36}" srcOrd="3" destOrd="0" parTransId="{B074DE6C-1D6C-46FC-9875-A82C99C8477F}" sibTransId="{DC0BCB64-AF31-48B7-A350-6FE6DE16E0D6}"/>
    <dgm:cxn modelId="{6B21A549-B393-4174-8073-410D2A255565}" srcId="{3544879F-D48E-42C6-B97E-A85E823EA9BE}" destId="{76890B4F-BA05-4657-8308-355625DE7D72}" srcOrd="4" destOrd="0" parTransId="{6B540CB5-3FFC-40AF-A9D7-AC46FF220DCE}" sibTransId="{F7044DD3-A9B6-47E8-A31F-06FF457F2EBC}"/>
    <dgm:cxn modelId="{DA87D54D-6811-4ADD-A4CB-76EBCA828B0D}" srcId="{3544879F-D48E-42C6-B97E-A85E823EA9BE}" destId="{63F5184E-2760-470B-934A-2DFD033EA101}" srcOrd="5" destOrd="0" parTransId="{D080A1DB-7630-4E63-955B-37672A8EB6BE}" sibTransId="{17331A45-BFD7-463D-AABC-9FCD044307FD}"/>
    <dgm:cxn modelId="{629A644F-A5AD-4326-B5B4-BAA3F5699572}" type="presOf" srcId="{F4262B84-09B5-40B8-A322-4000AEC3EE36}" destId="{76E9A784-21C3-4BF6-8E4D-16DB53BAEEBA}" srcOrd="0" destOrd="0" presId="urn:microsoft.com/office/officeart/2005/8/layout/hProcess11"/>
    <dgm:cxn modelId="{D07A2687-A8AC-4F14-B6CA-F824FDA39363}" type="presOf" srcId="{B0F51BC3-F621-4799-B0F5-6994FF295831}" destId="{06222EC5-9172-43AA-9048-83972ADE5794}" srcOrd="0" destOrd="0" presId="urn:microsoft.com/office/officeart/2005/8/layout/hProcess11"/>
    <dgm:cxn modelId="{16B1CE90-02EE-4C53-B238-7EC8864E6CF4}" type="presOf" srcId="{76890B4F-BA05-4657-8308-355625DE7D72}" destId="{2E7E1820-AFAB-4AB8-A938-20117600A37B}" srcOrd="0" destOrd="0" presId="urn:microsoft.com/office/officeart/2005/8/layout/hProcess11"/>
    <dgm:cxn modelId="{9C52C8A8-51FB-47AD-B245-840110ADA9E1}" srcId="{3544879F-D48E-42C6-B97E-A85E823EA9BE}" destId="{7F358BE1-16FA-4057-BE5A-471CD9F39730}" srcOrd="1" destOrd="0" parTransId="{BC78A040-010F-40B2-9C65-5614D30BCC93}" sibTransId="{FBE4FE9D-93FB-4998-B6BC-E76D884BC320}"/>
    <dgm:cxn modelId="{136B5BC3-27EA-4889-9F9F-C8C57A5495DA}" type="presOf" srcId="{3544879F-D48E-42C6-B97E-A85E823EA9BE}" destId="{C6230B43-DA59-4E9C-8891-3A15C9F65FB9}" srcOrd="0" destOrd="0" presId="urn:microsoft.com/office/officeart/2005/8/layout/hProcess11"/>
    <dgm:cxn modelId="{4801ADCC-6A93-4233-A56D-18BB865CD684}" srcId="{3544879F-D48E-42C6-B97E-A85E823EA9BE}" destId="{78C57A1B-48F4-41AF-B952-9A6185CFDC3D}" srcOrd="0" destOrd="0" parTransId="{14160BAC-7C38-4754-B77B-BCF3DCA99D61}" sibTransId="{C3BB55C3-FC77-4A39-BB90-9E9266C8CE76}"/>
    <dgm:cxn modelId="{51B033D1-2FF6-4CA9-8536-D4101A4F9C12}" type="presOf" srcId="{63F5184E-2760-470B-934A-2DFD033EA101}" destId="{D5D1268E-0A32-4F63-9C0D-A4E95EDF1E2A}" srcOrd="0" destOrd="0" presId="urn:microsoft.com/office/officeart/2005/8/layout/hProcess11"/>
    <dgm:cxn modelId="{6B91A8F0-5795-4B7C-92BF-970A20AA4B6E}" type="presOf" srcId="{7F358BE1-16FA-4057-BE5A-471CD9F39730}" destId="{1C9E87DA-34C9-43F2-BB8A-1C6B1A45CD0E}" srcOrd="0" destOrd="0" presId="urn:microsoft.com/office/officeart/2005/8/layout/hProcess11"/>
    <dgm:cxn modelId="{612B3AF6-63F1-4F2E-82EC-767162A2CAE7}" type="presParOf" srcId="{C6230B43-DA59-4E9C-8891-3A15C9F65FB9}" destId="{CF2F7A6B-5F40-41AF-B48C-025B2829EDFB}" srcOrd="0" destOrd="0" presId="urn:microsoft.com/office/officeart/2005/8/layout/hProcess11"/>
    <dgm:cxn modelId="{71946AD6-9E63-47AC-B916-F683C2FD067E}" type="presParOf" srcId="{C6230B43-DA59-4E9C-8891-3A15C9F65FB9}" destId="{DEA85099-4CF2-4C6D-9ADA-4292E7134D38}" srcOrd="1" destOrd="0" presId="urn:microsoft.com/office/officeart/2005/8/layout/hProcess11"/>
    <dgm:cxn modelId="{B077404F-4C26-4BF4-9F32-443D6380B345}" type="presParOf" srcId="{DEA85099-4CF2-4C6D-9ADA-4292E7134D38}" destId="{FE462465-4390-4AEF-B5A7-473FFACE1063}" srcOrd="0" destOrd="0" presId="urn:microsoft.com/office/officeart/2005/8/layout/hProcess11"/>
    <dgm:cxn modelId="{C51F1BFE-C8FD-406C-AB9E-612C167EEA2A}" type="presParOf" srcId="{FE462465-4390-4AEF-B5A7-473FFACE1063}" destId="{F7D2D958-AACC-471F-928F-789BB941EF1A}" srcOrd="0" destOrd="0" presId="urn:microsoft.com/office/officeart/2005/8/layout/hProcess11"/>
    <dgm:cxn modelId="{6B6EB335-26C6-4137-99E2-A0E72838613A}" type="presParOf" srcId="{FE462465-4390-4AEF-B5A7-473FFACE1063}" destId="{9FE24FC8-AF59-401D-82FB-45D853731CF0}" srcOrd="1" destOrd="0" presId="urn:microsoft.com/office/officeart/2005/8/layout/hProcess11"/>
    <dgm:cxn modelId="{71793E72-4C39-4D85-8FC7-7C0DE201BDF8}" type="presParOf" srcId="{FE462465-4390-4AEF-B5A7-473FFACE1063}" destId="{1DC38E1A-AE8A-4743-A201-058189C2F875}" srcOrd="2" destOrd="0" presId="urn:microsoft.com/office/officeart/2005/8/layout/hProcess11"/>
    <dgm:cxn modelId="{C29EF1D1-A4E8-486C-9028-5453F22D49F4}" type="presParOf" srcId="{DEA85099-4CF2-4C6D-9ADA-4292E7134D38}" destId="{26134391-C7FA-4FFE-93BD-680E3CFE5759}" srcOrd="1" destOrd="0" presId="urn:microsoft.com/office/officeart/2005/8/layout/hProcess11"/>
    <dgm:cxn modelId="{A2886EFD-13CA-481F-B02F-067788BF9DFC}" type="presParOf" srcId="{DEA85099-4CF2-4C6D-9ADA-4292E7134D38}" destId="{0B846530-D268-46E4-B646-ABB053CDC841}" srcOrd="2" destOrd="0" presId="urn:microsoft.com/office/officeart/2005/8/layout/hProcess11"/>
    <dgm:cxn modelId="{84BEB57D-7576-4975-951A-ABEAAB168E8A}" type="presParOf" srcId="{0B846530-D268-46E4-B646-ABB053CDC841}" destId="{1C9E87DA-34C9-43F2-BB8A-1C6B1A45CD0E}" srcOrd="0" destOrd="0" presId="urn:microsoft.com/office/officeart/2005/8/layout/hProcess11"/>
    <dgm:cxn modelId="{01D8FAD7-3CFE-4E49-93B2-DDCE74A58A86}" type="presParOf" srcId="{0B846530-D268-46E4-B646-ABB053CDC841}" destId="{4A4920D8-346D-456D-BFB0-E146EA121043}" srcOrd="1" destOrd="0" presId="urn:microsoft.com/office/officeart/2005/8/layout/hProcess11"/>
    <dgm:cxn modelId="{F096E46B-4017-472A-89BE-4A9E989A5C61}" type="presParOf" srcId="{0B846530-D268-46E4-B646-ABB053CDC841}" destId="{87C871E7-49D7-4A26-906C-F0598383C2B3}" srcOrd="2" destOrd="0" presId="urn:microsoft.com/office/officeart/2005/8/layout/hProcess11"/>
    <dgm:cxn modelId="{52E0DD10-E3DF-4FFA-9825-48D944C8873D}" type="presParOf" srcId="{DEA85099-4CF2-4C6D-9ADA-4292E7134D38}" destId="{F2E1B9B5-CD38-4183-B2D4-40F96C9756E1}" srcOrd="3" destOrd="0" presId="urn:microsoft.com/office/officeart/2005/8/layout/hProcess11"/>
    <dgm:cxn modelId="{C28748A5-9088-4C40-89DC-1E7AA8673D28}" type="presParOf" srcId="{DEA85099-4CF2-4C6D-9ADA-4292E7134D38}" destId="{2AE00689-9046-4D81-B85D-72592EBD5772}" srcOrd="4" destOrd="0" presId="urn:microsoft.com/office/officeart/2005/8/layout/hProcess11"/>
    <dgm:cxn modelId="{BA68437F-E533-4A62-9323-4916170D8FF1}" type="presParOf" srcId="{2AE00689-9046-4D81-B85D-72592EBD5772}" destId="{06222EC5-9172-43AA-9048-83972ADE5794}" srcOrd="0" destOrd="0" presId="urn:microsoft.com/office/officeart/2005/8/layout/hProcess11"/>
    <dgm:cxn modelId="{699BA598-425A-4848-968F-239A8EA772FF}" type="presParOf" srcId="{2AE00689-9046-4D81-B85D-72592EBD5772}" destId="{E21E237E-0D3B-4146-B0E4-C10D080470BB}" srcOrd="1" destOrd="0" presId="urn:microsoft.com/office/officeart/2005/8/layout/hProcess11"/>
    <dgm:cxn modelId="{81594A67-4D21-437B-B19A-4ABEB2EACF63}" type="presParOf" srcId="{2AE00689-9046-4D81-B85D-72592EBD5772}" destId="{E2FCBD79-7F35-46F4-B034-F1753141A861}" srcOrd="2" destOrd="0" presId="urn:microsoft.com/office/officeart/2005/8/layout/hProcess11"/>
    <dgm:cxn modelId="{168909FC-576C-426C-9A6A-561F5D727F45}" type="presParOf" srcId="{DEA85099-4CF2-4C6D-9ADA-4292E7134D38}" destId="{84FCBC10-CFAE-45E7-8556-6661AB057D70}" srcOrd="5" destOrd="0" presId="urn:microsoft.com/office/officeart/2005/8/layout/hProcess11"/>
    <dgm:cxn modelId="{F7791D31-1009-494E-9173-1D12BD0DAA2E}" type="presParOf" srcId="{DEA85099-4CF2-4C6D-9ADA-4292E7134D38}" destId="{700CA5A2-867E-4135-8400-28BD3DD816D3}" srcOrd="6" destOrd="0" presId="urn:microsoft.com/office/officeart/2005/8/layout/hProcess11"/>
    <dgm:cxn modelId="{0A4157E7-98E7-44A3-93F9-2913C3A5300D}" type="presParOf" srcId="{700CA5A2-867E-4135-8400-28BD3DD816D3}" destId="{76E9A784-21C3-4BF6-8E4D-16DB53BAEEBA}" srcOrd="0" destOrd="0" presId="urn:microsoft.com/office/officeart/2005/8/layout/hProcess11"/>
    <dgm:cxn modelId="{AD374811-3AA3-408C-91BF-59F7458713AB}" type="presParOf" srcId="{700CA5A2-867E-4135-8400-28BD3DD816D3}" destId="{4AF7C89A-C1B6-4A7C-AB17-D811187D7B3D}" srcOrd="1" destOrd="0" presId="urn:microsoft.com/office/officeart/2005/8/layout/hProcess11"/>
    <dgm:cxn modelId="{2C67CB14-B1DB-4EC1-8C4C-4DB4F6729652}" type="presParOf" srcId="{700CA5A2-867E-4135-8400-28BD3DD816D3}" destId="{5DA76CE7-6FC6-4707-A85B-3026CD4BD68E}" srcOrd="2" destOrd="0" presId="urn:microsoft.com/office/officeart/2005/8/layout/hProcess11"/>
    <dgm:cxn modelId="{133DC15D-D18B-404B-8DDE-43E605869732}" type="presParOf" srcId="{DEA85099-4CF2-4C6D-9ADA-4292E7134D38}" destId="{523919EE-D59F-4EBF-8983-461DF8193B19}" srcOrd="7" destOrd="0" presId="urn:microsoft.com/office/officeart/2005/8/layout/hProcess11"/>
    <dgm:cxn modelId="{C2292276-6104-4083-A9A2-AE1237FA0554}" type="presParOf" srcId="{DEA85099-4CF2-4C6D-9ADA-4292E7134D38}" destId="{46CDE602-A86D-43A9-9ECC-DDB517B7CBF6}" srcOrd="8" destOrd="0" presId="urn:microsoft.com/office/officeart/2005/8/layout/hProcess11"/>
    <dgm:cxn modelId="{906EBDAE-2D9D-4807-B35E-939D6EE3C933}" type="presParOf" srcId="{46CDE602-A86D-43A9-9ECC-DDB517B7CBF6}" destId="{2E7E1820-AFAB-4AB8-A938-20117600A37B}" srcOrd="0" destOrd="0" presId="urn:microsoft.com/office/officeart/2005/8/layout/hProcess11"/>
    <dgm:cxn modelId="{4C53AF39-93D9-490C-861F-6608328DA264}" type="presParOf" srcId="{46CDE602-A86D-43A9-9ECC-DDB517B7CBF6}" destId="{DA146BAD-9CCE-4AEA-8A36-2718FDAD0758}" srcOrd="1" destOrd="0" presId="urn:microsoft.com/office/officeart/2005/8/layout/hProcess11"/>
    <dgm:cxn modelId="{31514DAD-331A-4788-9116-038FA429A467}" type="presParOf" srcId="{46CDE602-A86D-43A9-9ECC-DDB517B7CBF6}" destId="{EF2892C3-6A2A-45D4-BBD9-36FCB8C0FCBF}" srcOrd="2" destOrd="0" presId="urn:microsoft.com/office/officeart/2005/8/layout/hProcess11"/>
    <dgm:cxn modelId="{151836B3-3699-40A4-802F-227ABB3981E3}" type="presParOf" srcId="{DEA85099-4CF2-4C6D-9ADA-4292E7134D38}" destId="{71E814A4-9811-4AF6-B568-1FE710C1B36D}" srcOrd="9" destOrd="0" presId="urn:microsoft.com/office/officeart/2005/8/layout/hProcess11"/>
    <dgm:cxn modelId="{D1DAA484-EF97-416A-991F-1F7B573DB07B}" type="presParOf" srcId="{DEA85099-4CF2-4C6D-9ADA-4292E7134D38}" destId="{05C2D438-B4F0-46FD-8AB3-E86074B4C6B6}" srcOrd="10" destOrd="0" presId="urn:microsoft.com/office/officeart/2005/8/layout/hProcess11"/>
    <dgm:cxn modelId="{689D080E-FD57-4054-8507-C008200CA882}" type="presParOf" srcId="{05C2D438-B4F0-46FD-8AB3-E86074B4C6B6}" destId="{D5D1268E-0A32-4F63-9C0D-A4E95EDF1E2A}" srcOrd="0" destOrd="0" presId="urn:microsoft.com/office/officeart/2005/8/layout/hProcess11"/>
    <dgm:cxn modelId="{5A640412-DAC4-4AC9-8AFB-6A6C706EB201}" type="presParOf" srcId="{05C2D438-B4F0-46FD-8AB3-E86074B4C6B6}" destId="{CD5F3E10-CCFB-403B-8A02-E2B436019B9D}" srcOrd="1" destOrd="0" presId="urn:microsoft.com/office/officeart/2005/8/layout/hProcess11"/>
    <dgm:cxn modelId="{5414EA2B-F3E8-4F4F-BD7F-FB85840ED10E}" type="presParOf" srcId="{05C2D438-B4F0-46FD-8AB3-E86074B4C6B6}" destId="{5FF48DB5-EE24-45F3-B24C-6E951150B5D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44879F-D48E-42C6-B97E-A85E823EA9BE}" type="doc">
      <dgm:prSet loTypeId="urn:microsoft.com/office/officeart/2005/8/layout/hProcess11" loCatId="process" qsTypeId="urn:microsoft.com/office/officeart/2005/8/quickstyle/simple1" qsCatId="simple" csTypeId="urn:microsoft.com/office/officeart/2005/8/colors/accent2_1" csCatId="accent2" phldr="1"/>
      <dgm:spPr/>
      <dgm:t>
        <a:bodyPr/>
        <a:lstStyle/>
        <a:p>
          <a:endParaRPr lang="en-US"/>
        </a:p>
      </dgm:t>
    </dgm:pt>
    <dgm:pt modelId="{78C57A1B-48F4-41AF-B952-9A6185CFDC3D}">
      <dgm:prSet phldrT="[Text]"/>
      <dgm:spPr/>
      <dgm:t>
        <a:bodyPr/>
        <a:lstStyle/>
        <a:p>
          <a:r>
            <a:rPr lang="en-US" dirty="0"/>
            <a:t>$200</a:t>
          </a:r>
        </a:p>
      </dgm:t>
    </dgm:pt>
    <dgm:pt modelId="{14160BAC-7C38-4754-B77B-BCF3DCA99D61}" type="parTrans" cxnId="{4801ADCC-6A93-4233-A56D-18BB865CD684}">
      <dgm:prSet/>
      <dgm:spPr/>
      <dgm:t>
        <a:bodyPr/>
        <a:lstStyle/>
        <a:p>
          <a:endParaRPr lang="en-US"/>
        </a:p>
      </dgm:t>
    </dgm:pt>
    <dgm:pt modelId="{C3BB55C3-FC77-4A39-BB90-9E9266C8CE76}" type="sibTrans" cxnId="{4801ADCC-6A93-4233-A56D-18BB865CD684}">
      <dgm:prSet/>
      <dgm:spPr/>
      <dgm:t>
        <a:bodyPr/>
        <a:lstStyle/>
        <a:p>
          <a:endParaRPr lang="en-US"/>
        </a:p>
      </dgm:t>
    </dgm:pt>
    <dgm:pt modelId="{7F358BE1-16FA-4057-BE5A-471CD9F39730}">
      <dgm:prSet phldrT="[Text]"/>
      <dgm:spPr/>
      <dgm:t>
        <a:bodyPr/>
        <a:lstStyle/>
        <a:p>
          <a:r>
            <a:rPr lang="en-US" dirty="0"/>
            <a:t>$0</a:t>
          </a:r>
        </a:p>
      </dgm:t>
    </dgm:pt>
    <dgm:pt modelId="{BC78A040-010F-40B2-9C65-5614D30BCC93}" type="parTrans" cxnId="{9C52C8A8-51FB-47AD-B245-840110ADA9E1}">
      <dgm:prSet/>
      <dgm:spPr/>
      <dgm:t>
        <a:bodyPr/>
        <a:lstStyle/>
        <a:p>
          <a:endParaRPr lang="en-US"/>
        </a:p>
      </dgm:t>
    </dgm:pt>
    <dgm:pt modelId="{FBE4FE9D-93FB-4998-B6BC-E76D884BC320}" type="sibTrans" cxnId="{9C52C8A8-51FB-47AD-B245-840110ADA9E1}">
      <dgm:prSet/>
      <dgm:spPr/>
      <dgm:t>
        <a:bodyPr/>
        <a:lstStyle/>
        <a:p>
          <a:endParaRPr lang="en-US"/>
        </a:p>
      </dgm:t>
    </dgm:pt>
    <dgm:pt modelId="{B0F51BC3-F621-4799-B0F5-6994FF295831}">
      <dgm:prSet phldrT="[Text]"/>
      <dgm:spPr/>
      <dgm:t>
        <a:bodyPr/>
        <a:lstStyle/>
        <a:p>
          <a:r>
            <a:rPr lang="en-US" dirty="0"/>
            <a:t>$0</a:t>
          </a:r>
        </a:p>
      </dgm:t>
    </dgm:pt>
    <dgm:pt modelId="{199ABAC3-5B12-4273-9924-084DEB1E0D1E}" type="parTrans" cxnId="{A67FFA20-16BF-4E6D-BACB-6AA9CED54557}">
      <dgm:prSet/>
      <dgm:spPr/>
      <dgm:t>
        <a:bodyPr/>
        <a:lstStyle/>
        <a:p>
          <a:endParaRPr lang="en-US"/>
        </a:p>
      </dgm:t>
    </dgm:pt>
    <dgm:pt modelId="{325ADF70-8AB6-4E31-BA4B-5309411E4868}" type="sibTrans" cxnId="{A67FFA20-16BF-4E6D-BACB-6AA9CED54557}">
      <dgm:prSet/>
      <dgm:spPr/>
      <dgm:t>
        <a:bodyPr/>
        <a:lstStyle/>
        <a:p>
          <a:endParaRPr lang="en-US"/>
        </a:p>
      </dgm:t>
    </dgm:pt>
    <dgm:pt modelId="{F4262B84-09B5-40B8-A322-4000AEC3EE36}">
      <dgm:prSet/>
      <dgm:spPr/>
      <dgm:t>
        <a:bodyPr/>
        <a:lstStyle/>
        <a:p>
          <a:r>
            <a:rPr lang="en-US" dirty="0"/>
            <a:t>$0</a:t>
          </a:r>
        </a:p>
      </dgm:t>
    </dgm:pt>
    <dgm:pt modelId="{B074DE6C-1D6C-46FC-9875-A82C99C8477F}" type="parTrans" cxnId="{9D9FDF35-08C8-43E3-8921-653D0A0A231F}">
      <dgm:prSet/>
      <dgm:spPr/>
      <dgm:t>
        <a:bodyPr/>
        <a:lstStyle/>
        <a:p>
          <a:endParaRPr lang="en-US"/>
        </a:p>
      </dgm:t>
    </dgm:pt>
    <dgm:pt modelId="{DC0BCB64-AF31-48B7-A350-6FE6DE16E0D6}" type="sibTrans" cxnId="{9D9FDF35-08C8-43E3-8921-653D0A0A231F}">
      <dgm:prSet/>
      <dgm:spPr/>
      <dgm:t>
        <a:bodyPr/>
        <a:lstStyle/>
        <a:p>
          <a:endParaRPr lang="en-US"/>
        </a:p>
      </dgm:t>
    </dgm:pt>
    <dgm:pt modelId="{76890B4F-BA05-4657-8308-355625DE7D72}">
      <dgm:prSet/>
      <dgm:spPr/>
      <dgm:t>
        <a:bodyPr/>
        <a:lstStyle/>
        <a:p>
          <a:r>
            <a:rPr lang="en-US" dirty="0"/>
            <a:t>$0</a:t>
          </a:r>
        </a:p>
      </dgm:t>
    </dgm:pt>
    <dgm:pt modelId="{6B540CB5-3FFC-40AF-A9D7-AC46FF220DCE}" type="parTrans" cxnId="{6B21A549-B393-4174-8073-410D2A255565}">
      <dgm:prSet/>
      <dgm:spPr/>
      <dgm:t>
        <a:bodyPr/>
        <a:lstStyle/>
        <a:p>
          <a:endParaRPr lang="en-US"/>
        </a:p>
      </dgm:t>
    </dgm:pt>
    <dgm:pt modelId="{F7044DD3-A9B6-47E8-A31F-06FF457F2EBC}" type="sibTrans" cxnId="{6B21A549-B393-4174-8073-410D2A255565}">
      <dgm:prSet/>
      <dgm:spPr/>
      <dgm:t>
        <a:bodyPr/>
        <a:lstStyle/>
        <a:p>
          <a:endParaRPr lang="en-US"/>
        </a:p>
      </dgm:t>
    </dgm:pt>
    <dgm:pt modelId="{63F5184E-2760-470B-934A-2DFD033EA101}">
      <dgm:prSet/>
      <dgm:spPr/>
      <dgm:t>
        <a:bodyPr/>
        <a:lstStyle/>
        <a:p>
          <a:r>
            <a:rPr lang="en-US" dirty="0"/>
            <a:t>$0</a:t>
          </a:r>
        </a:p>
      </dgm:t>
    </dgm:pt>
    <dgm:pt modelId="{D080A1DB-7630-4E63-955B-37672A8EB6BE}" type="parTrans" cxnId="{DA87D54D-6811-4ADD-A4CB-76EBCA828B0D}">
      <dgm:prSet/>
      <dgm:spPr/>
      <dgm:t>
        <a:bodyPr/>
        <a:lstStyle/>
        <a:p>
          <a:endParaRPr lang="en-US"/>
        </a:p>
      </dgm:t>
    </dgm:pt>
    <dgm:pt modelId="{17331A45-BFD7-463D-AABC-9FCD044307FD}" type="sibTrans" cxnId="{DA87D54D-6811-4ADD-A4CB-76EBCA828B0D}">
      <dgm:prSet/>
      <dgm:spPr/>
      <dgm:t>
        <a:bodyPr/>
        <a:lstStyle/>
        <a:p>
          <a:endParaRPr lang="en-US"/>
        </a:p>
      </dgm:t>
    </dgm:pt>
    <dgm:pt modelId="{C6230B43-DA59-4E9C-8891-3A15C9F65FB9}" type="pres">
      <dgm:prSet presAssocID="{3544879F-D48E-42C6-B97E-A85E823EA9BE}" presName="Name0" presStyleCnt="0">
        <dgm:presLayoutVars>
          <dgm:dir/>
          <dgm:resizeHandles val="exact"/>
        </dgm:presLayoutVars>
      </dgm:prSet>
      <dgm:spPr/>
    </dgm:pt>
    <dgm:pt modelId="{CF2F7A6B-5F40-41AF-B48C-025B2829EDFB}" type="pres">
      <dgm:prSet presAssocID="{3544879F-D48E-42C6-B97E-A85E823EA9BE}" presName="arrow" presStyleLbl="bgShp" presStyleIdx="0" presStyleCnt="1"/>
      <dgm:spPr/>
    </dgm:pt>
    <dgm:pt modelId="{DEA85099-4CF2-4C6D-9ADA-4292E7134D38}" type="pres">
      <dgm:prSet presAssocID="{3544879F-D48E-42C6-B97E-A85E823EA9BE}" presName="points" presStyleCnt="0"/>
      <dgm:spPr/>
    </dgm:pt>
    <dgm:pt modelId="{FE462465-4390-4AEF-B5A7-473FFACE1063}" type="pres">
      <dgm:prSet presAssocID="{78C57A1B-48F4-41AF-B952-9A6185CFDC3D}" presName="compositeA" presStyleCnt="0"/>
      <dgm:spPr/>
    </dgm:pt>
    <dgm:pt modelId="{F7D2D958-AACC-471F-928F-789BB941EF1A}" type="pres">
      <dgm:prSet presAssocID="{78C57A1B-48F4-41AF-B952-9A6185CFDC3D}" presName="textA" presStyleLbl="revTx" presStyleIdx="0" presStyleCnt="6">
        <dgm:presLayoutVars>
          <dgm:bulletEnabled val="1"/>
        </dgm:presLayoutVars>
      </dgm:prSet>
      <dgm:spPr/>
    </dgm:pt>
    <dgm:pt modelId="{9FE24FC8-AF59-401D-82FB-45D853731CF0}" type="pres">
      <dgm:prSet presAssocID="{78C57A1B-48F4-41AF-B952-9A6185CFDC3D}" presName="circleA" presStyleLbl="node1" presStyleIdx="0" presStyleCnt="6"/>
      <dgm:spPr/>
    </dgm:pt>
    <dgm:pt modelId="{1DC38E1A-AE8A-4743-A201-058189C2F875}" type="pres">
      <dgm:prSet presAssocID="{78C57A1B-48F4-41AF-B952-9A6185CFDC3D}" presName="spaceA" presStyleCnt="0"/>
      <dgm:spPr/>
    </dgm:pt>
    <dgm:pt modelId="{26134391-C7FA-4FFE-93BD-680E3CFE5759}" type="pres">
      <dgm:prSet presAssocID="{C3BB55C3-FC77-4A39-BB90-9E9266C8CE76}" presName="space" presStyleCnt="0"/>
      <dgm:spPr/>
    </dgm:pt>
    <dgm:pt modelId="{0B846530-D268-46E4-B646-ABB053CDC841}" type="pres">
      <dgm:prSet presAssocID="{7F358BE1-16FA-4057-BE5A-471CD9F39730}" presName="compositeB" presStyleCnt="0"/>
      <dgm:spPr/>
    </dgm:pt>
    <dgm:pt modelId="{1C9E87DA-34C9-43F2-BB8A-1C6B1A45CD0E}" type="pres">
      <dgm:prSet presAssocID="{7F358BE1-16FA-4057-BE5A-471CD9F39730}" presName="textB" presStyleLbl="revTx" presStyleIdx="1" presStyleCnt="6">
        <dgm:presLayoutVars>
          <dgm:bulletEnabled val="1"/>
        </dgm:presLayoutVars>
      </dgm:prSet>
      <dgm:spPr/>
    </dgm:pt>
    <dgm:pt modelId="{4A4920D8-346D-456D-BFB0-E146EA121043}" type="pres">
      <dgm:prSet presAssocID="{7F358BE1-16FA-4057-BE5A-471CD9F39730}" presName="circleB" presStyleLbl="node1" presStyleIdx="1" presStyleCnt="6"/>
      <dgm:spPr/>
    </dgm:pt>
    <dgm:pt modelId="{87C871E7-49D7-4A26-906C-F0598383C2B3}" type="pres">
      <dgm:prSet presAssocID="{7F358BE1-16FA-4057-BE5A-471CD9F39730}" presName="spaceB" presStyleCnt="0"/>
      <dgm:spPr/>
    </dgm:pt>
    <dgm:pt modelId="{F2E1B9B5-CD38-4183-B2D4-40F96C9756E1}" type="pres">
      <dgm:prSet presAssocID="{FBE4FE9D-93FB-4998-B6BC-E76D884BC320}" presName="space" presStyleCnt="0"/>
      <dgm:spPr/>
    </dgm:pt>
    <dgm:pt modelId="{2AE00689-9046-4D81-B85D-72592EBD5772}" type="pres">
      <dgm:prSet presAssocID="{B0F51BC3-F621-4799-B0F5-6994FF295831}" presName="compositeA" presStyleCnt="0"/>
      <dgm:spPr/>
    </dgm:pt>
    <dgm:pt modelId="{06222EC5-9172-43AA-9048-83972ADE5794}" type="pres">
      <dgm:prSet presAssocID="{B0F51BC3-F621-4799-B0F5-6994FF295831}" presName="textA" presStyleLbl="revTx" presStyleIdx="2" presStyleCnt="6">
        <dgm:presLayoutVars>
          <dgm:bulletEnabled val="1"/>
        </dgm:presLayoutVars>
      </dgm:prSet>
      <dgm:spPr/>
    </dgm:pt>
    <dgm:pt modelId="{E21E237E-0D3B-4146-B0E4-C10D080470BB}" type="pres">
      <dgm:prSet presAssocID="{B0F51BC3-F621-4799-B0F5-6994FF295831}" presName="circleA" presStyleLbl="node1" presStyleIdx="2" presStyleCnt="6"/>
      <dgm:spPr/>
    </dgm:pt>
    <dgm:pt modelId="{E2FCBD79-7F35-46F4-B034-F1753141A861}" type="pres">
      <dgm:prSet presAssocID="{B0F51BC3-F621-4799-B0F5-6994FF295831}" presName="spaceA" presStyleCnt="0"/>
      <dgm:spPr/>
    </dgm:pt>
    <dgm:pt modelId="{84FCBC10-CFAE-45E7-8556-6661AB057D70}" type="pres">
      <dgm:prSet presAssocID="{325ADF70-8AB6-4E31-BA4B-5309411E4868}" presName="space" presStyleCnt="0"/>
      <dgm:spPr/>
    </dgm:pt>
    <dgm:pt modelId="{700CA5A2-867E-4135-8400-28BD3DD816D3}" type="pres">
      <dgm:prSet presAssocID="{F4262B84-09B5-40B8-A322-4000AEC3EE36}" presName="compositeB" presStyleCnt="0"/>
      <dgm:spPr/>
    </dgm:pt>
    <dgm:pt modelId="{76E9A784-21C3-4BF6-8E4D-16DB53BAEEBA}" type="pres">
      <dgm:prSet presAssocID="{F4262B84-09B5-40B8-A322-4000AEC3EE36}" presName="textB" presStyleLbl="revTx" presStyleIdx="3" presStyleCnt="6">
        <dgm:presLayoutVars>
          <dgm:bulletEnabled val="1"/>
        </dgm:presLayoutVars>
      </dgm:prSet>
      <dgm:spPr/>
    </dgm:pt>
    <dgm:pt modelId="{4AF7C89A-C1B6-4A7C-AB17-D811187D7B3D}" type="pres">
      <dgm:prSet presAssocID="{F4262B84-09B5-40B8-A322-4000AEC3EE36}" presName="circleB" presStyleLbl="node1" presStyleIdx="3" presStyleCnt="6"/>
      <dgm:spPr/>
    </dgm:pt>
    <dgm:pt modelId="{5DA76CE7-6FC6-4707-A85B-3026CD4BD68E}" type="pres">
      <dgm:prSet presAssocID="{F4262B84-09B5-40B8-A322-4000AEC3EE36}" presName="spaceB" presStyleCnt="0"/>
      <dgm:spPr/>
    </dgm:pt>
    <dgm:pt modelId="{523919EE-D59F-4EBF-8983-461DF8193B19}" type="pres">
      <dgm:prSet presAssocID="{DC0BCB64-AF31-48B7-A350-6FE6DE16E0D6}" presName="space" presStyleCnt="0"/>
      <dgm:spPr/>
    </dgm:pt>
    <dgm:pt modelId="{46CDE602-A86D-43A9-9ECC-DDB517B7CBF6}" type="pres">
      <dgm:prSet presAssocID="{76890B4F-BA05-4657-8308-355625DE7D72}" presName="compositeA" presStyleCnt="0"/>
      <dgm:spPr/>
    </dgm:pt>
    <dgm:pt modelId="{2E7E1820-AFAB-4AB8-A938-20117600A37B}" type="pres">
      <dgm:prSet presAssocID="{76890B4F-BA05-4657-8308-355625DE7D72}" presName="textA" presStyleLbl="revTx" presStyleIdx="4" presStyleCnt="6">
        <dgm:presLayoutVars>
          <dgm:bulletEnabled val="1"/>
        </dgm:presLayoutVars>
      </dgm:prSet>
      <dgm:spPr/>
    </dgm:pt>
    <dgm:pt modelId="{DA146BAD-9CCE-4AEA-8A36-2718FDAD0758}" type="pres">
      <dgm:prSet presAssocID="{76890B4F-BA05-4657-8308-355625DE7D72}" presName="circleA" presStyleLbl="node1" presStyleIdx="4" presStyleCnt="6"/>
      <dgm:spPr/>
    </dgm:pt>
    <dgm:pt modelId="{EF2892C3-6A2A-45D4-BBD9-36FCB8C0FCBF}" type="pres">
      <dgm:prSet presAssocID="{76890B4F-BA05-4657-8308-355625DE7D72}" presName="spaceA" presStyleCnt="0"/>
      <dgm:spPr/>
    </dgm:pt>
    <dgm:pt modelId="{71E814A4-9811-4AF6-B568-1FE710C1B36D}" type="pres">
      <dgm:prSet presAssocID="{F7044DD3-A9B6-47E8-A31F-06FF457F2EBC}" presName="space" presStyleCnt="0"/>
      <dgm:spPr/>
    </dgm:pt>
    <dgm:pt modelId="{05C2D438-B4F0-46FD-8AB3-E86074B4C6B6}" type="pres">
      <dgm:prSet presAssocID="{63F5184E-2760-470B-934A-2DFD033EA101}" presName="compositeB" presStyleCnt="0"/>
      <dgm:spPr/>
    </dgm:pt>
    <dgm:pt modelId="{D5D1268E-0A32-4F63-9C0D-A4E95EDF1E2A}" type="pres">
      <dgm:prSet presAssocID="{63F5184E-2760-470B-934A-2DFD033EA101}" presName="textB" presStyleLbl="revTx" presStyleIdx="5" presStyleCnt="6">
        <dgm:presLayoutVars>
          <dgm:bulletEnabled val="1"/>
        </dgm:presLayoutVars>
      </dgm:prSet>
      <dgm:spPr/>
    </dgm:pt>
    <dgm:pt modelId="{CD5F3E10-CCFB-403B-8A02-E2B436019B9D}" type="pres">
      <dgm:prSet presAssocID="{63F5184E-2760-470B-934A-2DFD033EA101}" presName="circleB" presStyleLbl="node1" presStyleIdx="5" presStyleCnt="6"/>
      <dgm:spPr/>
    </dgm:pt>
    <dgm:pt modelId="{5FF48DB5-EE24-45F3-B24C-6E951150B5D1}" type="pres">
      <dgm:prSet presAssocID="{63F5184E-2760-470B-934A-2DFD033EA101}" presName="spaceB" presStyleCnt="0"/>
      <dgm:spPr/>
    </dgm:pt>
  </dgm:ptLst>
  <dgm:cxnLst>
    <dgm:cxn modelId="{A67FFA20-16BF-4E6D-BACB-6AA9CED54557}" srcId="{3544879F-D48E-42C6-B97E-A85E823EA9BE}" destId="{B0F51BC3-F621-4799-B0F5-6994FF295831}" srcOrd="2" destOrd="0" parTransId="{199ABAC3-5B12-4273-9924-084DEB1E0D1E}" sibTransId="{325ADF70-8AB6-4E31-BA4B-5309411E4868}"/>
    <dgm:cxn modelId="{A3504627-5C34-4274-8F6A-3134B4693FB5}" type="presOf" srcId="{B0F51BC3-F621-4799-B0F5-6994FF295831}" destId="{06222EC5-9172-43AA-9048-83972ADE5794}" srcOrd="0" destOrd="0" presId="urn:microsoft.com/office/officeart/2005/8/layout/hProcess11"/>
    <dgm:cxn modelId="{544C182B-CB70-43C3-B3A3-CDCF066AD012}" type="presOf" srcId="{7F358BE1-16FA-4057-BE5A-471CD9F39730}" destId="{1C9E87DA-34C9-43F2-BB8A-1C6B1A45CD0E}" srcOrd="0" destOrd="0" presId="urn:microsoft.com/office/officeart/2005/8/layout/hProcess11"/>
    <dgm:cxn modelId="{9D9FDF35-08C8-43E3-8921-653D0A0A231F}" srcId="{3544879F-D48E-42C6-B97E-A85E823EA9BE}" destId="{F4262B84-09B5-40B8-A322-4000AEC3EE36}" srcOrd="3" destOrd="0" parTransId="{B074DE6C-1D6C-46FC-9875-A82C99C8477F}" sibTransId="{DC0BCB64-AF31-48B7-A350-6FE6DE16E0D6}"/>
    <dgm:cxn modelId="{C8D64938-A8EF-445D-9D29-6F7673588178}" type="presOf" srcId="{3544879F-D48E-42C6-B97E-A85E823EA9BE}" destId="{C6230B43-DA59-4E9C-8891-3A15C9F65FB9}" srcOrd="0" destOrd="0" presId="urn:microsoft.com/office/officeart/2005/8/layout/hProcess11"/>
    <dgm:cxn modelId="{0F0FAC65-39E1-4FCD-B878-62D86211B96F}" type="presOf" srcId="{76890B4F-BA05-4657-8308-355625DE7D72}" destId="{2E7E1820-AFAB-4AB8-A938-20117600A37B}" srcOrd="0" destOrd="0" presId="urn:microsoft.com/office/officeart/2005/8/layout/hProcess11"/>
    <dgm:cxn modelId="{6B21A549-B393-4174-8073-410D2A255565}" srcId="{3544879F-D48E-42C6-B97E-A85E823EA9BE}" destId="{76890B4F-BA05-4657-8308-355625DE7D72}" srcOrd="4" destOrd="0" parTransId="{6B540CB5-3FFC-40AF-A9D7-AC46FF220DCE}" sibTransId="{F7044DD3-A9B6-47E8-A31F-06FF457F2EBC}"/>
    <dgm:cxn modelId="{DA87D54D-6811-4ADD-A4CB-76EBCA828B0D}" srcId="{3544879F-D48E-42C6-B97E-A85E823EA9BE}" destId="{63F5184E-2760-470B-934A-2DFD033EA101}" srcOrd="5" destOrd="0" parTransId="{D080A1DB-7630-4E63-955B-37672A8EB6BE}" sibTransId="{17331A45-BFD7-463D-AABC-9FCD044307FD}"/>
    <dgm:cxn modelId="{9C52C8A8-51FB-47AD-B245-840110ADA9E1}" srcId="{3544879F-D48E-42C6-B97E-A85E823EA9BE}" destId="{7F358BE1-16FA-4057-BE5A-471CD9F39730}" srcOrd="1" destOrd="0" parTransId="{BC78A040-010F-40B2-9C65-5614D30BCC93}" sibTransId="{FBE4FE9D-93FB-4998-B6BC-E76D884BC320}"/>
    <dgm:cxn modelId="{E711FFBA-6D27-4441-9D54-1A1813FFC5A8}" type="presOf" srcId="{63F5184E-2760-470B-934A-2DFD033EA101}" destId="{D5D1268E-0A32-4F63-9C0D-A4E95EDF1E2A}" srcOrd="0" destOrd="0" presId="urn:microsoft.com/office/officeart/2005/8/layout/hProcess11"/>
    <dgm:cxn modelId="{C47698C4-0E9E-4A47-9510-A61F83E7DA9D}" type="presOf" srcId="{F4262B84-09B5-40B8-A322-4000AEC3EE36}" destId="{76E9A784-21C3-4BF6-8E4D-16DB53BAEEBA}" srcOrd="0" destOrd="0" presId="urn:microsoft.com/office/officeart/2005/8/layout/hProcess11"/>
    <dgm:cxn modelId="{4801ADCC-6A93-4233-A56D-18BB865CD684}" srcId="{3544879F-D48E-42C6-B97E-A85E823EA9BE}" destId="{78C57A1B-48F4-41AF-B952-9A6185CFDC3D}" srcOrd="0" destOrd="0" parTransId="{14160BAC-7C38-4754-B77B-BCF3DCA99D61}" sibTransId="{C3BB55C3-FC77-4A39-BB90-9E9266C8CE76}"/>
    <dgm:cxn modelId="{9BF4AECE-CBF6-4B29-A598-B95B653E5D17}" type="presOf" srcId="{78C57A1B-48F4-41AF-B952-9A6185CFDC3D}" destId="{F7D2D958-AACC-471F-928F-789BB941EF1A}" srcOrd="0" destOrd="0" presId="urn:microsoft.com/office/officeart/2005/8/layout/hProcess11"/>
    <dgm:cxn modelId="{0D11C256-1116-42F1-892A-6462DDEF6ED0}" type="presParOf" srcId="{C6230B43-DA59-4E9C-8891-3A15C9F65FB9}" destId="{CF2F7A6B-5F40-41AF-B48C-025B2829EDFB}" srcOrd="0" destOrd="0" presId="urn:microsoft.com/office/officeart/2005/8/layout/hProcess11"/>
    <dgm:cxn modelId="{2C995E64-8369-4908-963F-46E38AA81661}" type="presParOf" srcId="{C6230B43-DA59-4E9C-8891-3A15C9F65FB9}" destId="{DEA85099-4CF2-4C6D-9ADA-4292E7134D38}" srcOrd="1" destOrd="0" presId="urn:microsoft.com/office/officeart/2005/8/layout/hProcess11"/>
    <dgm:cxn modelId="{5299DDF5-21DB-4D28-AFA0-2B114BB5C738}" type="presParOf" srcId="{DEA85099-4CF2-4C6D-9ADA-4292E7134D38}" destId="{FE462465-4390-4AEF-B5A7-473FFACE1063}" srcOrd="0" destOrd="0" presId="urn:microsoft.com/office/officeart/2005/8/layout/hProcess11"/>
    <dgm:cxn modelId="{E427AE33-C6AA-4223-9244-6A5418BD297F}" type="presParOf" srcId="{FE462465-4390-4AEF-B5A7-473FFACE1063}" destId="{F7D2D958-AACC-471F-928F-789BB941EF1A}" srcOrd="0" destOrd="0" presId="urn:microsoft.com/office/officeart/2005/8/layout/hProcess11"/>
    <dgm:cxn modelId="{D67908E1-53AE-4EC9-A383-3027532DB228}" type="presParOf" srcId="{FE462465-4390-4AEF-B5A7-473FFACE1063}" destId="{9FE24FC8-AF59-401D-82FB-45D853731CF0}" srcOrd="1" destOrd="0" presId="urn:microsoft.com/office/officeart/2005/8/layout/hProcess11"/>
    <dgm:cxn modelId="{B702D88F-752B-4520-8916-B907C9355FA7}" type="presParOf" srcId="{FE462465-4390-4AEF-B5A7-473FFACE1063}" destId="{1DC38E1A-AE8A-4743-A201-058189C2F875}" srcOrd="2" destOrd="0" presId="urn:microsoft.com/office/officeart/2005/8/layout/hProcess11"/>
    <dgm:cxn modelId="{669284CD-71B5-4E3B-AE59-2EE4A458C02B}" type="presParOf" srcId="{DEA85099-4CF2-4C6D-9ADA-4292E7134D38}" destId="{26134391-C7FA-4FFE-93BD-680E3CFE5759}" srcOrd="1" destOrd="0" presId="urn:microsoft.com/office/officeart/2005/8/layout/hProcess11"/>
    <dgm:cxn modelId="{4DA3E19A-80F4-4B99-A319-E385D89EEC6D}" type="presParOf" srcId="{DEA85099-4CF2-4C6D-9ADA-4292E7134D38}" destId="{0B846530-D268-46E4-B646-ABB053CDC841}" srcOrd="2" destOrd="0" presId="urn:microsoft.com/office/officeart/2005/8/layout/hProcess11"/>
    <dgm:cxn modelId="{7951F745-AABF-4DCC-94E3-E7C5E30AF132}" type="presParOf" srcId="{0B846530-D268-46E4-B646-ABB053CDC841}" destId="{1C9E87DA-34C9-43F2-BB8A-1C6B1A45CD0E}" srcOrd="0" destOrd="0" presId="urn:microsoft.com/office/officeart/2005/8/layout/hProcess11"/>
    <dgm:cxn modelId="{6AB45C1B-D9F1-44F4-A26A-2EC10569C284}" type="presParOf" srcId="{0B846530-D268-46E4-B646-ABB053CDC841}" destId="{4A4920D8-346D-456D-BFB0-E146EA121043}" srcOrd="1" destOrd="0" presId="urn:microsoft.com/office/officeart/2005/8/layout/hProcess11"/>
    <dgm:cxn modelId="{B5BEFC8A-7931-445E-9C55-EDEF3E5349FE}" type="presParOf" srcId="{0B846530-D268-46E4-B646-ABB053CDC841}" destId="{87C871E7-49D7-4A26-906C-F0598383C2B3}" srcOrd="2" destOrd="0" presId="urn:microsoft.com/office/officeart/2005/8/layout/hProcess11"/>
    <dgm:cxn modelId="{7947F4FA-8A39-4251-A715-2A6087337908}" type="presParOf" srcId="{DEA85099-4CF2-4C6D-9ADA-4292E7134D38}" destId="{F2E1B9B5-CD38-4183-B2D4-40F96C9756E1}" srcOrd="3" destOrd="0" presId="urn:microsoft.com/office/officeart/2005/8/layout/hProcess11"/>
    <dgm:cxn modelId="{312FB1D6-FBB8-4773-824A-D7E6C18F2FC6}" type="presParOf" srcId="{DEA85099-4CF2-4C6D-9ADA-4292E7134D38}" destId="{2AE00689-9046-4D81-B85D-72592EBD5772}" srcOrd="4" destOrd="0" presId="urn:microsoft.com/office/officeart/2005/8/layout/hProcess11"/>
    <dgm:cxn modelId="{D1E08E9C-B126-4206-AE80-A694B4723C8A}" type="presParOf" srcId="{2AE00689-9046-4D81-B85D-72592EBD5772}" destId="{06222EC5-9172-43AA-9048-83972ADE5794}" srcOrd="0" destOrd="0" presId="urn:microsoft.com/office/officeart/2005/8/layout/hProcess11"/>
    <dgm:cxn modelId="{1E4FCB3B-554C-4B54-BBC8-6F607951DE37}" type="presParOf" srcId="{2AE00689-9046-4D81-B85D-72592EBD5772}" destId="{E21E237E-0D3B-4146-B0E4-C10D080470BB}" srcOrd="1" destOrd="0" presId="urn:microsoft.com/office/officeart/2005/8/layout/hProcess11"/>
    <dgm:cxn modelId="{BB195DF8-FD04-4E1A-858B-6A0CF0A23143}" type="presParOf" srcId="{2AE00689-9046-4D81-B85D-72592EBD5772}" destId="{E2FCBD79-7F35-46F4-B034-F1753141A861}" srcOrd="2" destOrd="0" presId="urn:microsoft.com/office/officeart/2005/8/layout/hProcess11"/>
    <dgm:cxn modelId="{52C51C35-1FB7-41F8-94F3-0861751A7E7F}" type="presParOf" srcId="{DEA85099-4CF2-4C6D-9ADA-4292E7134D38}" destId="{84FCBC10-CFAE-45E7-8556-6661AB057D70}" srcOrd="5" destOrd="0" presId="urn:microsoft.com/office/officeart/2005/8/layout/hProcess11"/>
    <dgm:cxn modelId="{F354E9F9-7CC5-4AFE-989E-7262C521D5B3}" type="presParOf" srcId="{DEA85099-4CF2-4C6D-9ADA-4292E7134D38}" destId="{700CA5A2-867E-4135-8400-28BD3DD816D3}" srcOrd="6" destOrd="0" presId="urn:microsoft.com/office/officeart/2005/8/layout/hProcess11"/>
    <dgm:cxn modelId="{3D0764C5-45B5-4CD7-B169-0E0C3AD24E02}" type="presParOf" srcId="{700CA5A2-867E-4135-8400-28BD3DD816D3}" destId="{76E9A784-21C3-4BF6-8E4D-16DB53BAEEBA}" srcOrd="0" destOrd="0" presId="urn:microsoft.com/office/officeart/2005/8/layout/hProcess11"/>
    <dgm:cxn modelId="{A0C654DC-7904-4FD8-9FDA-CBDD1D4CC97D}" type="presParOf" srcId="{700CA5A2-867E-4135-8400-28BD3DD816D3}" destId="{4AF7C89A-C1B6-4A7C-AB17-D811187D7B3D}" srcOrd="1" destOrd="0" presId="urn:microsoft.com/office/officeart/2005/8/layout/hProcess11"/>
    <dgm:cxn modelId="{E18DD9BE-68D0-40BD-96A8-F1AF3828F360}" type="presParOf" srcId="{700CA5A2-867E-4135-8400-28BD3DD816D3}" destId="{5DA76CE7-6FC6-4707-A85B-3026CD4BD68E}" srcOrd="2" destOrd="0" presId="urn:microsoft.com/office/officeart/2005/8/layout/hProcess11"/>
    <dgm:cxn modelId="{80FDF899-CC7D-4421-AF7D-084606B329F6}" type="presParOf" srcId="{DEA85099-4CF2-4C6D-9ADA-4292E7134D38}" destId="{523919EE-D59F-4EBF-8983-461DF8193B19}" srcOrd="7" destOrd="0" presId="urn:microsoft.com/office/officeart/2005/8/layout/hProcess11"/>
    <dgm:cxn modelId="{913B22B4-765B-497C-9D91-C025738601CD}" type="presParOf" srcId="{DEA85099-4CF2-4C6D-9ADA-4292E7134D38}" destId="{46CDE602-A86D-43A9-9ECC-DDB517B7CBF6}" srcOrd="8" destOrd="0" presId="urn:microsoft.com/office/officeart/2005/8/layout/hProcess11"/>
    <dgm:cxn modelId="{40C6F4E3-7DC2-4277-AB58-329F3ABAC5D3}" type="presParOf" srcId="{46CDE602-A86D-43A9-9ECC-DDB517B7CBF6}" destId="{2E7E1820-AFAB-4AB8-A938-20117600A37B}" srcOrd="0" destOrd="0" presId="urn:microsoft.com/office/officeart/2005/8/layout/hProcess11"/>
    <dgm:cxn modelId="{1BCCFF59-FA0B-4065-A5E5-AB2C2B0CAF6B}" type="presParOf" srcId="{46CDE602-A86D-43A9-9ECC-DDB517B7CBF6}" destId="{DA146BAD-9CCE-4AEA-8A36-2718FDAD0758}" srcOrd="1" destOrd="0" presId="urn:microsoft.com/office/officeart/2005/8/layout/hProcess11"/>
    <dgm:cxn modelId="{D1214466-A1EF-478F-9A51-1563DA4655F8}" type="presParOf" srcId="{46CDE602-A86D-43A9-9ECC-DDB517B7CBF6}" destId="{EF2892C3-6A2A-45D4-BBD9-36FCB8C0FCBF}" srcOrd="2" destOrd="0" presId="urn:microsoft.com/office/officeart/2005/8/layout/hProcess11"/>
    <dgm:cxn modelId="{C3DE4ED2-6D22-4456-91C9-946502280FCC}" type="presParOf" srcId="{DEA85099-4CF2-4C6D-9ADA-4292E7134D38}" destId="{71E814A4-9811-4AF6-B568-1FE710C1B36D}" srcOrd="9" destOrd="0" presId="urn:microsoft.com/office/officeart/2005/8/layout/hProcess11"/>
    <dgm:cxn modelId="{501395B4-A796-4242-9630-1E451F944502}" type="presParOf" srcId="{DEA85099-4CF2-4C6D-9ADA-4292E7134D38}" destId="{05C2D438-B4F0-46FD-8AB3-E86074B4C6B6}" srcOrd="10" destOrd="0" presId="urn:microsoft.com/office/officeart/2005/8/layout/hProcess11"/>
    <dgm:cxn modelId="{19170FFF-44A3-450C-ABE1-2BEEA9D1E4B5}" type="presParOf" srcId="{05C2D438-B4F0-46FD-8AB3-E86074B4C6B6}" destId="{D5D1268E-0A32-4F63-9C0D-A4E95EDF1E2A}" srcOrd="0" destOrd="0" presId="urn:microsoft.com/office/officeart/2005/8/layout/hProcess11"/>
    <dgm:cxn modelId="{7B8F1F1C-DAF2-4D29-A59C-B366B5CE93E9}" type="presParOf" srcId="{05C2D438-B4F0-46FD-8AB3-E86074B4C6B6}" destId="{CD5F3E10-CCFB-403B-8A02-E2B436019B9D}" srcOrd="1" destOrd="0" presId="urn:microsoft.com/office/officeart/2005/8/layout/hProcess11"/>
    <dgm:cxn modelId="{99B86255-96E4-45DA-9A73-7E2739D2C3DC}" type="presParOf" srcId="{05C2D438-B4F0-46FD-8AB3-E86074B4C6B6}" destId="{5FF48DB5-EE24-45F3-B24C-6E951150B5D1}"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44879F-D48E-42C6-B97E-A85E823EA9BE}"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n-US"/>
        </a:p>
      </dgm:t>
    </dgm:pt>
    <dgm:pt modelId="{78C57A1B-48F4-41AF-B952-9A6185CFDC3D}">
      <dgm:prSet phldrT="[Text]"/>
      <dgm:spPr/>
      <dgm:t>
        <a:bodyPr/>
        <a:lstStyle/>
        <a:p>
          <a:r>
            <a:rPr lang="en-US" dirty="0"/>
            <a:t>$34.61</a:t>
          </a:r>
        </a:p>
      </dgm:t>
    </dgm:pt>
    <dgm:pt modelId="{14160BAC-7C38-4754-B77B-BCF3DCA99D61}" type="parTrans" cxnId="{4801ADCC-6A93-4233-A56D-18BB865CD684}">
      <dgm:prSet/>
      <dgm:spPr/>
      <dgm:t>
        <a:bodyPr/>
        <a:lstStyle/>
        <a:p>
          <a:endParaRPr lang="en-US"/>
        </a:p>
      </dgm:t>
    </dgm:pt>
    <dgm:pt modelId="{C3BB55C3-FC77-4A39-BB90-9E9266C8CE76}" type="sibTrans" cxnId="{4801ADCC-6A93-4233-A56D-18BB865CD684}">
      <dgm:prSet/>
      <dgm:spPr/>
      <dgm:t>
        <a:bodyPr/>
        <a:lstStyle/>
        <a:p>
          <a:endParaRPr lang="en-US"/>
        </a:p>
      </dgm:t>
    </dgm:pt>
    <dgm:pt modelId="{7F358BE1-16FA-4057-BE5A-471CD9F39730}">
      <dgm:prSet phldrT="[Text]"/>
      <dgm:spPr/>
      <dgm:t>
        <a:bodyPr/>
        <a:lstStyle/>
        <a:p>
          <a:r>
            <a:rPr lang="en-US" dirty="0"/>
            <a:t>$34.61</a:t>
          </a:r>
        </a:p>
      </dgm:t>
    </dgm:pt>
    <dgm:pt modelId="{BC78A040-010F-40B2-9C65-5614D30BCC93}" type="parTrans" cxnId="{9C52C8A8-51FB-47AD-B245-840110ADA9E1}">
      <dgm:prSet/>
      <dgm:spPr/>
      <dgm:t>
        <a:bodyPr/>
        <a:lstStyle/>
        <a:p>
          <a:endParaRPr lang="en-US"/>
        </a:p>
      </dgm:t>
    </dgm:pt>
    <dgm:pt modelId="{FBE4FE9D-93FB-4998-B6BC-E76D884BC320}" type="sibTrans" cxnId="{9C52C8A8-51FB-47AD-B245-840110ADA9E1}">
      <dgm:prSet/>
      <dgm:spPr/>
      <dgm:t>
        <a:bodyPr/>
        <a:lstStyle/>
        <a:p>
          <a:endParaRPr lang="en-US"/>
        </a:p>
      </dgm:t>
    </dgm:pt>
    <dgm:pt modelId="{B0F51BC3-F621-4799-B0F5-6994FF295831}">
      <dgm:prSet phldrT="[Text]"/>
      <dgm:spPr/>
      <dgm:t>
        <a:bodyPr/>
        <a:lstStyle/>
        <a:p>
          <a:r>
            <a:rPr lang="en-US" dirty="0"/>
            <a:t>$34.61</a:t>
          </a:r>
        </a:p>
      </dgm:t>
    </dgm:pt>
    <dgm:pt modelId="{199ABAC3-5B12-4273-9924-084DEB1E0D1E}" type="parTrans" cxnId="{A67FFA20-16BF-4E6D-BACB-6AA9CED54557}">
      <dgm:prSet/>
      <dgm:spPr/>
      <dgm:t>
        <a:bodyPr/>
        <a:lstStyle/>
        <a:p>
          <a:endParaRPr lang="en-US"/>
        </a:p>
      </dgm:t>
    </dgm:pt>
    <dgm:pt modelId="{325ADF70-8AB6-4E31-BA4B-5309411E4868}" type="sibTrans" cxnId="{A67FFA20-16BF-4E6D-BACB-6AA9CED54557}">
      <dgm:prSet/>
      <dgm:spPr/>
      <dgm:t>
        <a:bodyPr/>
        <a:lstStyle/>
        <a:p>
          <a:endParaRPr lang="en-US"/>
        </a:p>
      </dgm:t>
    </dgm:pt>
    <dgm:pt modelId="{F4262B84-09B5-40B8-A322-4000AEC3EE36}">
      <dgm:prSet/>
      <dgm:spPr/>
      <dgm:t>
        <a:bodyPr/>
        <a:lstStyle/>
        <a:p>
          <a:r>
            <a:rPr lang="en-US" dirty="0"/>
            <a:t>$34.61</a:t>
          </a:r>
        </a:p>
      </dgm:t>
    </dgm:pt>
    <dgm:pt modelId="{B074DE6C-1D6C-46FC-9875-A82C99C8477F}" type="parTrans" cxnId="{9D9FDF35-08C8-43E3-8921-653D0A0A231F}">
      <dgm:prSet/>
      <dgm:spPr/>
      <dgm:t>
        <a:bodyPr/>
        <a:lstStyle/>
        <a:p>
          <a:endParaRPr lang="en-US"/>
        </a:p>
      </dgm:t>
    </dgm:pt>
    <dgm:pt modelId="{DC0BCB64-AF31-48B7-A350-6FE6DE16E0D6}" type="sibTrans" cxnId="{9D9FDF35-08C8-43E3-8921-653D0A0A231F}">
      <dgm:prSet/>
      <dgm:spPr/>
      <dgm:t>
        <a:bodyPr/>
        <a:lstStyle/>
        <a:p>
          <a:endParaRPr lang="en-US"/>
        </a:p>
      </dgm:t>
    </dgm:pt>
    <dgm:pt modelId="{76890B4F-BA05-4657-8308-355625DE7D72}">
      <dgm:prSet/>
      <dgm:spPr/>
      <dgm:t>
        <a:bodyPr/>
        <a:lstStyle/>
        <a:p>
          <a:r>
            <a:rPr lang="en-US" dirty="0"/>
            <a:t>$34.61</a:t>
          </a:r>
        </a:p>
      </dgm:t>
    </dgm:pt>
    <dgm:pt modelId="{6B540CB5-3FFC-40AF-A9D7-AC46FF220DCE}" type="parTrans" cxnId="{6B21A549-B393-4174-8073-410D2A255565}">
      <dgm:prSet/>
      <dgm:spPr/>
      <dgm:t>
        <a:bodyPr/>
        <a:lstStyle/>
        <a:p>
          <a:endParaRPr lang="en-US"/>
        </a:p>
      </dgm:t>
    </dgm:pt>
    <dgm:pt modelId="{F7044DD3-A9B6-47E8-A31F-06FF457F2EBC}" type="sibTrans" cxnId="{6B21A549-B393-4174-8073-410D2A255565}">
      <dgm:prSet/>
      <dgm:spPr/>
      <dgm:t>
        <a:bodyPr/>
        <a:lstStyle/>
        <a:p>
          <a:endParaRPr lang="en-US"/>
        </a:p>
      </dgm:t>
    </dgm:pt>
    <dgm:pt modelId="{63F5184E-2760-470B-934A-2DFD033EA101}">
      <dgm:prSet/>
      <dgm:spPr/>
      <dgm:t>
        <a:bodyPr/>
        <a:lstStyle/>
        <a:p>
          <a:r>
            <a:rPr lang="en-US" dirty="0"/>
            <a:t>$34.61</a:t>
          </a:r>
        </a:p>
      </dgm:t>
    </dgm:pt>
    <dgm:pt modelId="{D080A1DB-7630-4E63-955B-37672A8EB6BE}" type="parTrans" cxnId="{DA87D54D-6811-4ADD-A4CB-76EBCA828B0D}">
      <dgm:prSet/>
      <dgm:spPr/>
      <dgm:t>
        <a:bodyPr/>
        <a:lstStyle/>
        <a:p>
          <a:endParaRPr lang="en-US"/>
        </a:p>
      </dgm:t>
    </dgm:pt>
    <dgm:pt modelId="{17331A45-BFD7-463D-AABC-9FCD044307FD}" type="sibTrans" cxnId="{DA87D54D-6811-4ADD-A4CB-76EBCA828B0D}">
      <dgm:prSet/>
      <dgm:spPr/>
      <dgm:t>
        <a:bodyPr/>
        <a:lstStyle/>
        <a:p>
          <a:endParaRPr lang="en-US"/>
        </a:p>
      </dgm:t>
    </dgm:pt>
    <dgm:pt modelId="{C6230B43-DA59-4E9C-8891-3A15C9F65FB9}" type="pres">
      <dgm:prSet presAssocID="{3544879F-D48E-42C6-B97E-A85E823EA9BE}" presName="Name0" presStyleCnt="0">
        <dgm:presLayoutVars>
          <dgm:dir/>
          <dgm:resizeHandles val="exact"/>
        </dgm:presLayoutVars>
      </dgm:prSet>
      <dgm:spPr/>
    </dgm:pt>
    <dgm:pt modelId="{CF2F7A6B-5F40-41AF-B48C-025B2829EDFB}" type="pres">
      <dgm:prSet presAssocID="{3544879F-D48E-42C6-B97E-A85E823EA9BE}" presName="arrow" presStyleLbl="bgShp" presStyleIdx="0" presStyleCnt="1"/>
      <dgm:spPr/>
    </dgm:pt>
    <dgm:pt modelId="{DEA85099-4CF2-4C6D-9ADA-4292E7134D38}" type="pres">
      <dgm:prSet presAssocID="{3544879F-D48E-42C6-B97E-A85E823EA9BE}" presName="points" presStyleCnt="0"/>
      <dgm:spPr/>
    </dgm:pt>
    <dgm:pt modelId="{FE462465-4390-4AEF-B5A7-473FFACE1063}" type="pres">
      <dgm:prSet presAssocID="{78C57A1B-48F4-41AF-B952-9A6185CFDC3D}" presName="compositeA" presStyleCnt="0"/>
      <dgm:spPr/>
    </dgm:pt>
    <dgm:pt modelId="{F7D2D958-AACC-471F-928F-789BB941EF1A}" type="pres">
      <dgm:prSet presAssocID="{78C57A1B-48F4-41AF-B952-9A6185CFDC3D}" presName="textA" presStyleLbl="revTx" presStyleIdx="0" presStyleCnt="6">
        <dgm:presLayoutVars>
          <dgm:bulletEnabled val="1"/>
        </dgm:presLayoutVars>
      </dgm:prSet>
      <dgm:spPr/>
    </dgm:pt>
    <dgm:pt modelId="{9FE24FC8-AF59-401D-82FB-45D853731CF0}" type="pres">
      <dgm:prSet presAssocID="{78C57A1B-48F4-41AF-B952-9A6185CFDC3D}" presName="circleA" presStyleLbl="node1" presStyleIdx="0" presStyleCnt="6"/>
      <dgm:spPr/>
    </dgm:pt>
    <dgm:pt modelId="{1DC38E1A-AE8A-4743-A201-058189C2F875}" type="pres">
      <dgm:prSet presAssocID="{78C57A1B-48F4-41AF-B952-9A6185CFDC3D}" presName="spaceA" presStyleCnt="0"/>
      <dgm:spPr/>
    </dgm:pt>
    <dgm:pt modelId="{26134391-C7FA-4FFE-93BD-680E3CFE5759}" type="pres">
      <dgm:prSet presAssocID="{C3BB55C3-FC77-4A39-BB90-9E9266C8CE76}" presName="space" presStyleCnt="0"/>
      <dgm:spPr/>
    </dgm:pt>
    <dgm:pt modelId="{0B846530-D268-46E4-B646-ABB053CDC841}" type="pres">
      <dgm:prSet presAssocID="{7F358BE1-16FA-4057-BE5A-471CD9F39730}" presName="compositeB" presStyleCnt="0"/>
      <dgm:spPr/>
    </dgm:pt>
    <dgm:pt modelId="{1C9E87DA-34C9-43F2-BB8A-1C6B1A45CD0E}" type="pres">
      <dgm:prSet presAssocID="{7F358BE1-16FA-4057-BE5A-471CD9F39730}" presName="textB" presStyleLbl="revTx" presStyleIdx="1" presStyleCnt="6">
        <dgm:presLayoutVars>
          <dgm:bulletEnabled val="1"/>
        </dgm:presLayoutVars>
      </dgm:prSet>
      <dgm:spPr/>
    </dgm:pt>
    <dgm:pt modelId="{4A4920D8-346D-456D-BFB0-E146EA121043}" type="pres">
      <dgm:prSet presAssocID="{7F358BE1-16FA-4057-BE5A-471CD9F39730}" presName="circleB" presStyleLbl="node1" presStyleIdx="1" presStyleCnt="6"/>
      <dgm:spPr/>
    </dgm:pt>
    <dgm:pt modelId="{87C871E7-49D7-4A26-906C-F0598383C2B3}" type="pres">
      <dgm:prSet presAssocID="{7F358BE1-16FA-4057-BE5A-471CD9F39730}" presName="spaceB" presStyleCnt="0"/>
      <dgm:spPr/>
    </dgm:pt>
    <dgm:pt modelId="{F2E1B9B5-CD38-4183-B2D4-40F96C9756E1}" type="pres">
      <dgm:prSet presAssocID="{FBE4FE9D-93FB-4998-B6BC-E76D884BC320}" presName="space" presStyleCnt="0"/>
      <dgm:spPr/>
    </dgm:pt>
    <dgm:pt modelId="{2AE00689-9046-4D81-B85D-72592EBD5772}" type="pres">
      <dgm:prSet presAssocID="{B0F51BC3-F621-4799-B0F5-6994FF295831}" presName="compositeA" presStyleCnt="0"/>
      <dgm:spPr/>
    </dgm:pt>
    <dgm:pt modelId="{06222EC5-9172-43AA-9048-83972ADE5794}" type="pres">
      <dgm:prSet presAssocID="{B0F51BC3-F621-4799-B0F5-6994FF295831}" presName="textA" presStyleLbl="revTx" presStyleIdx="2" presStyleCnt="6">
        <dgm:presLayoutVars>
          <dgm:bulletEnabled val="1"/>
        </dgm:presLayoutVars>
      </dgm:prSet>
      <dgm:spPr/>
    </dgm:pt>
    <dgm:pt modelId="{E21E237E-0D3B-4146-B0E4-C10D080470BB}" type="pres">
      <dgm:prSet presAssocID="{B0F51BC3-F621-4799-B0F5-6994FF295831}" presName="circleA" presStyleLbl="node1" presStyleIdx="2" presStyleCnt="6"/>
      <dgm:spPr/>
    </dgm:pt>
    <dgm:pt modelId="{E2FCBD79-7F35-46F4-B034-F1753141A861}" type="pres">
      <dgm:prSet presAssocID="{B0F51BC3-F621-4799-B0F5-6994FF295831}" presName="spaceA" presStyleCnt="0"/>
      <dgm:spPr/>
    </dgm:pt>
    <dgm:pt modelId="{84FCBC10-CFAE-45E7-8556-6661AB057D70}" type="pres">
      <dgm:prSet presAssocID="{325ADF70-8AB6-4E31-BA4B-5309411E4868}" presName="space" presStyleCnt="0"/>
      <dgm:spPr/>
    </dgm:pt>
    <dgm:pt modelId="{700CA5A2-867E-4135-8400-28BD3DD816D3}" type="pres">
      <dgm:prSet presAssocID="{F4262B84-09B5-40B8-A322-4000AEC3EE36}" presName="compositeB" presStyleCnt="0"/>
      <dgm:spPr/>
    </dgm:pt>
    <dgm:pt modelId="{76E9A784-21C3-4BF6-8E4D-16DB53BAEEBA}" type="pres">
      <dgm:prSet presAssocID="{F4262B84-09B5-40B8-A322-4000AEC3EE36}" presName="textB" presStyleLbl="revTx" presStyleIdx="3" presStyleCnt="6">
        <dgm:presLayoutVars>
          <dgm:bulletEnabled val="1"/>
        </dgm:presLayoutVars>
      </dgm:prSet>
      <dgm:spPr/>
    </dgm:pt>
    <dgm:pt modelId="{4AF7C89A-C1B6-4A7C-AB17-D811187D7B3D}" type="pres">
      <dgm:prSet presAssocID="{F4262B84-09B5-40B8-A322-4000AEC3EE36}" presName="circleB" presStyleLbl="node1" presStyleIdx="3" presStyleCnt="6"/>
      <dgm:spPr/>
    </dgm:pt>
    <dgm:pt modelId="{5DA76CE7-6FC6-4707-A85B-3026CD4BD68E}" type="pres">
      <dgm:prSet presAssocID="{F4262B84-09B5-40B8-A322-4000AEC3EE36}" presName="spaceB" presStyleCnt="0"/>
      <dgm:spPr/>
    </dgm:pt>
    <dgm:pt modelId="{523919EE-D59F-4EBF-8983-461DF8193B19}" type="pres">
      <dgm:prSet presAssocID="{DC0BCB64-AF31-48B7-A350-6FE6DE16E0D6}" presName="space" presStyleCnt="0"/>
      <dgm:spPr/>
    </dgm:pt>
    <dgm:pt modelId="{46CDE602-A86D-43A9-9ECC-DDB517B7CBF6}" type="pres">
      <dgm:prSet presAssocID="{76890B4F-BA05-4657-8308-355625DE7D72}" presName="compositeA" presStyleCnt="0"/>
      <dgm:spPr/>
    </dgm:pt>
    <dgm:pt modelId="{2E7E1820-AFAB-4AB8-A938-20117600A37B}" type="pres">
      <dgm:prSet presAssocID="{76890B4F-BA05-4657-8308-355625DE7D72}" presName="textA" presStyleLbl="revTx" presStyleIdx="4" presStyleCnt="6">
        <dgm:presLayoutVars>
          <dgm:bulletEnabled val="1"/>
        </dgm:presLayoutVars>
      </dgm:prSet>
      <dgm:spPr/>
    </dgm:pt>
    <dgm:pt modelId="{DA146BAD-9CCE-4AEA-8A36-2718FDAD0758}" type="pres">
      <dgm:prSet presAssocID="{76890B4F-BA05-4657-8308-355625DE7D72}" presName="circleA" presStyleLbl="node1" presStyleIdx="4" presStyleCnt="6"/>
      <dgm:spPr/>
    </dgm:pt>
    <dgm:pt modelId="{EF2892C3-6A2A-45D4-BBD9-36FCB8C0FCBF}" type="pres">
      <dgm:prSet presAssocID="{76890B4F-BA05-4657-8308-355625DE7D72}" presName="spaceA" presStyleCnt="0"/>
      <dgm:spPr/>
    </dgm:pt>
    <dgm:pt modelId="{71E814A4-9811-4AF6-B568-1FE710C1B36D}" type="pres">
      <dgm:prSet presAssocID="{F7044DD3-A9B6-47E8-A31F-06FF457F2EBC}" presName="space" presStyleCnt="0"/>
      <dgm:spPr/>
    </dgm:pt>
    <dgm:pt modelId="{05C2D438-B4F0-46FD-8AB3-E86074B4C6B6}" type="pres">
      <dgm:prSet presAssocID="{63F5184E-2760-470B-934A-2DFD033EA101}" presName="compositeB" presStyleCnt="0"/>
      <dgm:spPr/>
    </dgm:pt>
    <dgm:pt modelId="{D5D1268E-0A32-4F63-9C0D-A4E95EDF1E2A}" type="pres">
      <dgm:prSet presAssocID="{63F5184E-2760-470B-934A-2DFD033EA101}" presName="textB" presStyleLbl="revTx" presStyleIdx="5" presStyleCnt="6">
        <dgm:presLayoutVars>
          <dgm:bulletEnabled val="1"/>
        </dgm:presLayoutVars>
      </dgm:prSet>
      <dgm:spPr/>
    </dgm:pt>
    <dgm:pt modelId="{CD5F3E10-CCFB-403B-8A02-E2B436019B9D}" type="pres">
      <dgm:prSet presAssocID="{63F5184E-2760-470B-934A-2DFD033EA101}" presName="circleB" presStyleLbl="node1" presStyleIdx="5" presStyleCnt="6"/>
      <dgm:spPr/>
    </dgm:pt>
    <dgm:pt modelId="{5FF48DB5-EE24-45F3-B24C-6E951150B5D1}" type="pres">
      <dgm:prSet presAssocID="{63F5184E-2760-470B-934A-2DFD033EA101}" presName="spaceB" presStyleCnt="0"/>
      <dgm:spPr/>
    </dgm:pt>
  </dgm:ptLst>
  <dgm:cxnLst>
    <dgm:cxn modelId="{2F277111-67CF-44E0-9B14-BDC0B7C81DE2}" type="presOf" srcId="{B0F51BC3-F621-4799-B0F5-6994FF295831}" destId="{06222EC5-9172-43AA-9048-83972ADE5794}" srcOrd="0" destOrd="0" presId="urn:microsoft.com/office/officeart/2005/8/layout/hProcess11"/>
    <dgm:cxn modelId="{103CDA1C-BC39-410E-9119-63266109E314}" type="presOf" srcId="{3544879F-D48E-42C6-B97E-A85E823EA9BE}" destId="{C6230B43-DA59-4E9C-8891-3A15C9F65FB9}" srcOrd="0" destOrd="0" presId="urn:microsoft.com/office/officeart/2005/8/layout/hProcess11"/>
    <dgm:cxn modelId="{A67FFA20-16BF-4E6D-BACB-6AA9CED54557}" srcId="{3544879F-D48E-42C6-B97E-A85E823EA9BE}" destId="{B0F51BC3-F621-4799-B0F5-6994FF295831}" srcOrd="2" destOrd="0" parTransId="{199ABAC3-5B12-4273-9924-084DEB1E0D1E}" sibTransId="{325ADF70-8AB6-4E31-BA4B-5309411E4868}"/>
    <dgm:cxn modelId="{9D9FDF35-08C8-43E3-8921-653D0A0A231F}" srcId="{3544879F-D48E-42C6-B97E-A85E823EA9BE}" destId="{F4262B84-09B5-40B8-A322-4000AEC3EE36}" srcOrd="3" destOrd="0" parTransId="{B074DE6C-1D6C-46FC-9875-A82C99C8477F}" sibTransId="{DC0BCB64-AF31-48B7-A350-6FE6DE16E0D6}"/>
    <dgm:cxn modelId="{9707553E-95CB-4554-AE64-86C63E7D758E}" type="presOf" srcId="{76890B4F-BA05-4657-8308-355625DE7D72}" destId="{2E7E1820-AFAB-4AB8-A938-20117600A37B}" srcOrd="0" destOrd="0" presId="urn:microsoft.com/office/officeart/2005/8/layout/hProcess11"/>
    <dgm:cxn modelId="{15F97B45-C0F3-4778-A218-BF429348B7DE}" type="presOf" srcId="{7F358BE1-16FA-4057-BE5A-471CD9F39730}" destId="{1C9E87DA-34C9-43F2-BB8A-1C6B1A45CD0E}" srcOrd="0" destOrd="0" presId="urn:microsoft.com/office/officeart/2005/8/layout/hProcess11"/>
    <dgm:cxn modelId="{6B21A549-B393-4174-8073-410D2A255565}" srcId="{3544879F-D48E-42C6-B97E-A85E823EA9BE}" destId="{76890B4F-BA05-4657-8308-355625DE7D72}" srcOrd="4" destOrd="0" parTransId="{6B540CB5-3FFC-40AF-A9D7-AC46FF220DCE}" sibTransId="{F7044DD3-A9B6-47E8-A31F-06FF457F2EBC}"/>
    <dgm:cxn modelId="{DA87D54D-6811-4ADD-A4CB-76EBCA828B0D}" srcId="{3544879F-D48E-42C6-B97E-A85E823EA9BE}" destId="{63F5184E-2760-470B-934A-2DFD033EA101}" srcOrd="5" destOrd="0" parTransId="{D080A1DB-7630-4E63-955B-37672A8EB6BE}" sibTransId="{17331A45-BFD7-463D-AABC-9FCD044307FD}"/>
    <dgm:cxn modelId="{9C52C8A8-51FB-47AD-B245-840110ADA9E1}" srcId="{3544879F-D48E-42C6-B97E-A85E823EA9BE}" destId="{7F358BE1-16FA-4057-BE5A-471CD9F39730}" srcOrd="1" destOrd="0" parTransId="{BC78A040-010F-40B2-9C65-5614D30BCC93}" sibTransId="{FBE4FE9D-93FB-4998-B6BC-E76D884BC320}"/>
    <dgm:cxn modelId="{948028CC-B5AB-4B69-A87C-D424331BA060}" type="presOf" srcId="{F4262B84-09B5-40B8-A322-4000AEC3EE36}" destId="{76E9A784-21C3-4BF6-8E4D-16DB53BAEEBA}" srcOrd="0" destOrd="0" presId="urn:microsoft.com/office/officeart/2005/8/layout/hProcess11"/>
    <dgm:cxn modelId="{4801ADCC-6A93-4233-A56D-18BB865CD684}" srcId="{3544879F-D48E-42C6-B97E-A85E823EA9BE}" destId="{78C57A1B-48F4-41AF-B952-9A6185CFDC3D}" srcOrd="0" destOrd="0" parTransId="{14160BAC-7C38-4754-B77B-BCF3DCA99D61}" sibTransId="{C3BB55C3-FC77-4A39-BB90-9E9266C8CE76}"/>
    <dgm:cxn modelId="{B69C79CD-89C1-4F36-8EF6-1F6E0D0281DE}" type="presOf" srcId="{78C57A1B-48F4-41AF-B952-9A6185CFDC3D}" destId="{F7D2D958-AACC-471F-928F-789BB941EF1A}" srcOrd="0" destOrd="0" presId="urn:microsoft.com/office/officeart/2005/8/layout/hProcess11"/>
    <dgm:cxn modelId="{94693AD6-DE85-4CB3-A244-C882CC098A8C}" type="presOf" srcId="{63F5184E-2760-470B-934A-2DFD033EA101}" destId="{D5D1268E-0A32-4F63-9C0D-A4E95EDF1E2A}" srcOrd="0" destOrd="0" presId="urn:microsoft.com/office/officeart/2005/8/layout/hProcess11"/>
    <dgm:cxn modelId="{5DB15E27-2276-4472-88FD-C3E8C4C95DF5}" type="presParOf" srcId="{C6230B43-DA59-4E9C-8891-3A15C9F65FB9}" destId="{CF2F7A6B-5F40-41AF-B48C-025B2829EDFB}" srcOrd="0" destOrd="0" presId="urn:microsoft.com/office/officeart/2005/8/layout/hProcess11"/>
    <dgm:cxn modelId="{A955A394-9376-45BA-B4C1-7D49216B09CA}" type="presParOf" srcId="{C6230B43-DA59-4E9C-8891-3A15C9F65FB9}" destId="{DEA85099-4CF2-4C6D-9ADA-4292E7134D38}" srcOrd="1" destOrd="0" presId="urn:microsoft.com/office/officeart/2005/8/layout/hProcess11"/>
    <dgm:cxn modelId="{97CDF100-41D8-48EF-A203-066EA22D6046}" type="presParOf" srcId="{DEA85099-4CF2-4C6D-9ADA-4292E7134D38}" destId="{FE462465-4390-4AEF-B5A7-473FFACE1063}" srcOrd="0" destOrd="0" presId="urn:microsoft.com/office/officeart/2005/8/layout/hProcess11"/>
    <dgm:cxn modelId="{4C69B6FC-6B93-444F-A682-4A9C31FA4347}" type="presParOf" srcId="{FE462465-4390-4AEF-B5A7-473FFACE1063}" destId="{F7D2D958-AACC-471F-928F-789BB941EF1A}" srcOrd="0" destOrd="0" presId="urn:microsoft.com/office/officeart/2005/8/layout/hProcess11"/>
    <dgm:cxn modelId="{C1A8C959-07D3-4D6E-8B55-18D1B9F1C3C7}" type="presParOf" srcId="{FE462465-4390-4AEF-B5A7-473FFACE1063}" destId="{9FE24FC8-AF59-401D-82FB-45D853731CF0}" srcOrd="1" destOrd="0" presId="urn:microsoft.com/office/officeart/2005/8/layout/hProcess11"/>
    <dgm:cxn modelId="{3FEEB428-B4AA-4A14-ABB1-04E25F23299C}" type="presParOf" srcId="{FE462465-4390-4AEF-B5A7-473FFACE1063}" destId="{1DC38E1A-AE8A-4743-A201-058189C2F875}" srcOrd="2" destOrd="0" presId="urn:microsoft.com/office/officeart/2005/8/layout/hProcess11"/>
    <dgm:cxn modelId="{BF421CDD-AEB2-4550-A928-395B1E7E0470}" type="presParOf" srcId="{DEA85099-4CF2-4C6D-9ADA-4292E7134D38}" destId="{26134391-C7FA-4FFE-93BD-680E3CFE5759}" srcOrd="1" destOrd="0" presId="urn:microsoft.com/office/officeart/2005/8/layout/hProcess11"/>
    <dgm:cxn modelId="{C2FBA908-194A-401F-9329-073AD4146B04}" type="presParOf" srcId="{DEA85099-4CF2-4C6D-9ADA-4292E7134D38}" destId="{0B846530-D268-46E4-B646-ABB053CDC841}" srcOrd="2" destOrd="0" presId="urn:microsoft.com/office/officeart/2005/8/layout/hProcess11"/>
    <dgm:cxn modelId="{7E74D74F-13A7-489C-BDD9-8C34286C51DB}" type="presParOf" srcId="{0B846530-D268-46E4-B646-ABB053CDC841}" destId="{1C9E87DA-34C9-43F2-BB8A-1C6B1A45CD0E}" srcOrd="0" destOrd="0" presId="urn:microsoft.com/office/officeart/2005/8/layout/hProcess11"/>
    <dgm:cxn modelId="{5AB06A35-2F29-40C0-8532-AFBF7BDF3A7E}" type="presParOf" srcId="{0B846530-D268-46E4-B646-ABB053CDC841}" destId="{4A4920D8-346D-456D-BFB0-E146EA121043}" srcOrd="1" destOrd="0" presId="urn:microsoft.com/office/officeart/2005/8/layout/hProcess11"/>
    <dgm:cxn modelId="{99DE47ED-F169-4E4F-90D9-EB830FA7AB63}" type="presParOf" srcId="{0B846530-D268-46E4-B646-ABB053CDC841}" destId="{87C871E7-49D7-4A26-906C-F0598383C2B3}" srcOrd="2" destOrd="0" presId="urn:microsoft.com/office/officeart/2005/8/layout/hProcess11"/>
    <dgm:cxn modelId="{15C45789-D5C6-4462-9E9F-EB3E0C500AF3}" type="presParOf" srcId="{DEA85099-4CF2-4C6D-9ADA-4292E7134D38}" destId="{F2E1B9B5-CD38-4183-B2D4-40F96C9756E1}" srcOrd="3" destOrd="0" presId="urn:microsoft.com/office/officeart/2005/8/layout/hProcess11"/>
    <dgm:cxn modelId="{D396F4F8-9FE9-4106-9797-FE3588814475}" type="presParOf" srcId="{DEA85099-4CF2-4C6D-9ADA-4292E7134D38}" destId="{2AE00689-9046-4D81-B85D-72592EBD5772}" srcOrd="4" destOrd="0" presId="urn:microsoft.com/office/officeart/2005/8/layout/hProcess11"/>
    <dgm:cxn modelId="{B8FC78E4-8DEA-460B-9825-D0625F7A5D83}" type="presParOf" srcId="{2AE00689-9046-4D81-B85D-72592EBD5772}" destId="{06222EC5-9172-43AA-9048-83972ADE5794}" srcOrd="0" destOrd="0" presId="urn:microsoft.com/office/officeart/2005/8/layout/hProcess11"/>
    <dgm:cxn modelId="{2D059664-6DB1-4250-A653-2F4E38BFC9FF}" type="presParOf" srcId="{2AE00689-9046-4D81-B85D-72592EBD5772}" destId="{E21E237E-0D3B-4146-B0E4-C10D080470BB}" srcOrd="1" destOrd="0" presId="urn:microsoft.com/office/officeart/2005/8/layout/hProcess11"/>
    <dgm:cxn modelId="{7EE4BCFD-DCE1-4CAF-8FF8-9DD7A792EFC5}" type="presParOf" srcId="{2AE00689-9046-4D81-B85D-72592EBD5772}" destId="{E2FCBD79-7F35-46F4-B034-F1753141A861}" srcOrd="2" destOrd="0" presId="urn:microsoft.com/office/officeart/2005/8/layout/hProcess11"/>
    <dgm:cxn modelId="{D4F53EB2-2AD4-4B2C-A76D-E34BBFFFBE36}" type="presParOf" srcId="{DEA85099-4CF2-4C6D-9ADA-4292E7134D38}" destId="{84FCBC10-CFAE-45E7-8556-6661AB057D70}" srcOrd="5" destOrd="0" presId="urn:microsoft.com/office/officeart/2005/8/layout/hProcess11"/>
    <dgm:cxn modelId="{8A3E5DC3-A5B4-4FC8-851E-4247764FD332}" type="presParOf" srcId="{DEA85099-4CF2-4C6D-9ADA-4292E7134D38}" destId="{700CA5A2-867E-4135-8400-28BD3DD816D3}" srcOrd="6" destOrd="0" presId="urn:microsoft.com/office/officeart/2005/8/layout/hProcess11"/>
    <dgm:cxn modelId="{EFD9ACEF-9450-45EB-BC33-73FCAE263A69}" type="presParOf" srcId="{700CA5A2-867E-4135-8400-28BD3DD816D3}" destId="{76E9A784-21C3-4BF6-8E4D-16DB53BAEEBA}" srcOrd="0" destOrd="0" presId="urn:microsoft.com/office/officeart/2005/8/layout/hProcess11"/>
    <dgm:cxn modelId="{3CB23614-DAD3-4DCF-92EC-DDBDA7DFC5EE}" type="presParOf" srcId="{700CA5A2-867E-4135-8400-28BD3DD816D3}" destId="{4AF7C89A-C1B6-4A7C-AB17-D811187D7B3D}" srcOrd="1" destOrd="0" presId="urn:microsoft.com/office/officeart/2005/8/layout/hProcess11"/>
    <dgm:cxn modelId="{F58FEC69-2C0C-4DAD-AD46-FE4F61C3FF67}" type="presParOf" srcId="{700CA5A2-867E-4135-8400-28BD3DD816D3}" destId="{5DA76CE7-6FC6-4707-A85B-3026CD4BD68E}" srcOrd="2" destOrd="0" presId="urn:microsoft.com/office/officeart/2005/8/layout/hProcess11"/>
    <dgm:cxn modelId="{BB9A647C-59BF-4C25-9313-978675B46FD9}" type="presParOf" srcId="{DEA85099-4CF2-4C6D-9ADA-4292E7134D38}" destId="{523919EE-D59F-4EBF-8983-461DF8193B19}" srcOrd="7" destOrd="0" presId="urn:microsoft.com/office/officeart/2005/8/layout/hProcess11"/>
    <dgm:cxn modelId="{4558A627-66B6-4C89-B192-F374B4584F93}" type="presParOf" srcId="{DEA85099-4CF2-4C6D-9ADA-4292E7134D38}" destId="{46CDE602-A86D-43A9-9ECC-DDB517B7CBF6}" srcOrd="8" destOrd="0" presId="urn:microsoft.com/office/officeart/2005/8/layout/hProcess11"/>
    <dgm:cxn modelId="{5F13AA91-975D-4A8E-B3C2-8628D396E79A}" type="presParOf" srcId="{46CDE602-A86D-43A9-9ECC-DDB517B7CBF6}" destId="{2E7E1820-AFAB-4AB8-A938-20117600A37B}" srcOrd="0" destOrd="0" presId="urn:microsoft.com/office/officeart/2005/8/layout/hProcess11"/>
    <dgm:cxn modelId="{D4B5EEFB-8512-4635-8ADA-BC8A209B09E7}" type="presParOf" srcId="{46CDE602-A86D-43A9-9ECC-DDB517B7CBF6}" destId="{DA146BAD-9CCE-4AEA-8A36-2718FDAD0758}" srcOrd="1" destOrd="0" presId="urn:microsoft.com/office/officeart/2005/8/layout/hProcess11"/>
    <dgm:cxn modelId="{CE9A792E-8376-4A4C-84B5-9A95231484D0}" type="presParOf" srcId="{46CDE602-A86D-43A9-9ECC-DDB517B7CBF6}" destId="{EF2892C3-6A2A-45D4-BBD9-36FCB8C0FCBF}" srcOrd="2" destOrd="0" presId="urn:microsoft.com/office/officeart/2005/8/layout/hProcess11"/>
    <dgm:cxn modelId="{45CBA1EA-E85A-46A7-A350-356F78A6A1B6}" type="presParOf" srcId="{DEA85099-4CF2-4C6D-9ADA-4292E7134D38}" destId="{71E814A4-9811-4AF6-B568-1FE710C1B36D}" srcOrd="9" destOrd="0" presId="urn:microsoft.com/office/officeart/2005/8/layout/hProcess11"/>
    <dgm:cxn modelId="{E27F0359-2AC2-469D-A0C3-86FBA3E02D0A}" type="presParOf" srcId="{DEA85099-4CF2-4C6D-9ADA-4292E7134D38}" destId="{05C2D438-B4F0-46FD-8AB3-E86074B4C6B6}" srcOrd="10" destOrd="0" presId="urn:microsoft.com/office/officeart/2005/8/layout/hProcess11"/>
    <dgm:cxn modelId="{F613FABE-7769-4EB6-BB0D-268D5A5F7C54}" type="presParOf" srcId="{05C2D438-B4F0-46FD-8AB3-E86074B4C6B6}" destId="{D5D1268E-0A32-4F63-9C0D-A4E95EDF1E2A}" srcOrd="0" destOrd="0" presId="urn:microsoft.com/office/officeart/2005/8/layout/hProcess11"/>
    <dgm:cxn modelId="{A338857A-2D43-4191-B952-20DFA1579F43}" type="presParOf" srcId="{05C2D438-B4F0-46FD-8AB3-E86074B4C6B6}" destId="{CD5F3E10-CCFB-403B-8A02-E2B436019B9D}" srcOrd="1" destOrd="0" presId="urn:microsoft.com/office/officeart/2005/8/layout/hProcess11"/>
    <dgm:cxn modelId="{1DDCC4DD-DBBA-4460-B072-0A35C5124B28}" type="presParOf" srcId="{05C2D438-B4F0-46FD-8AB3-E86074B4C6B6}" destId="{5FF48DB5-EE24-45F3-B24C-6E951150B5D1}"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19A016-BBB3-46FB-82BF-FB62FF004AA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2EDBBF02-1A5C-44A3-B1CA-443A2A6BD1DA}">
      <dgm:prSet phldrT="[Text]"/>
      <dgm:spPr/>
      <dgm:t>
        <a:bodyPr/>
        <a:lstStyle/>
        <a:p>
          <a:r>
            <a:rPr lang="en-US" dirty="0"/>
            <a:t>May combine elements of closed and open-end credit</a:t>
          </a:r>
        </a:p>
      </dgm:t>
    </dgm:pt>
    <dgm:pt modelId="{5588BF08-664B-42AC-BE36-517252DB257F}" type="parTrans" cxnId="{B94CB499-9958-4329-997A-7645E26B26D9}">
      <dgm:prSet/>
      <dgm:spPr/>
      <dgm:t>
        <a:bodyPr/>
        <a:lstStyle/>
        <a:p>
          <a:endParaRPr lang="en-US"/>
        </a:p>
      </dgm:t>
    </dgm:pt>
    <dgm:pt modelId="{B0E90ED1-3ABE-4BB3-B04C-483B28094D21}" type="sibTrans" cxnId="{B94CB499-9958-4329-997A-7645E26B26D9}">
      <dgm:prSet/>
      <dgm:spPr/>
      <dgm:t>
        <a:bodyPr/>
        <a:lstStyle/>
        <a:p>
          <a:endParaRPr lang="en-US"/>
        </a:p>
      </dgm:t>
    </dgm:pt>
    <dgm:pt modelId="{08D8D563-FBF0-4592-A12A-E2F642139B25}">
      <dgm:prSet phldrT="[Text]"/>
      <dgm:spPr/>
      <dgm:t>
        <a:bodyPr/>
        <a:lstStyle/>
        <a:p>
          <a:r>
            <a:rPr lang="en-US" dirty="0"/>
            <a:t>Usually has higher interest rates</a:t>
          </a:r>
        </a:p>
      </dgm:t>
    </dgm:pt>
    <dgm:pt modelId="{A753C6D6-02AF-4BDB-B44B-89EC5F9ABCAB}" type="parTrans" cxnId="{D5422B66-75F9-4DE2-AD9C-33038E955DCB}">
      <dgm:prSet/>
      <dgm:spPr/>
      <dgm:t>
        <a:bodyPr/>
        <a:lstStyle/>
        <a:p>
          <a:endParaRPr lang="en-US"/>
        </a:p>
      </dgm:t>
    </dgm:pt>
    <dgm:pt modelId="{E388FCA7-C59B-4C9A-A315-03C97DD28158}" type="sibTrans" cxnId="{D5422B66-75F9-4DE2-AD9C-33038E955DCB}">
      <dgm:prSet/>
      <dgm:spPr/>
      <dgm:t>
        <a:bodyPr/>
        <a:lstStyle/>
        <a:p>
          <a:endParaRPr lang="en-US"/>
        </a:p>
      </dgm:t>
    </dgm:pt>
    <dgm:pt modelId="{C18D49BE-2B91-4028-B008-FDED452726DB}">
      <dgm:prSet phldrT="[Text]"/>
      <dgm:spPr/>
      <dgm:t>
        <a:bodyPr/>
        <a:lstStyle/>
        <a:p>
          <a:r>
            <a:rPr lang="en-US" dirty="0"/>
            <a:t>Usually has higher fees</a:t>
          </a:r>
        </a:p>
      </dgm:t>
    </dgm:pt>
    <dgm:pt modelId="{D9FA71A9-E356-45BD-B0CD-AEFCC36365C0}" type="parTrans" cxnId="{DBA4B3E4-7984-45A0-B34D-D924AAF81717}">
      <dgm:prSet/>
      <dgm:spPr/>
      <dgm:t>
        <a:bodyPr/>
        <a:lstStyle/>
        <a:p>
          <a:endParaRPr lang="en-US"/>
        </a:p>
      </dgm:t>
    </dgm:pt>
    <dgm:pt modelId="{445866E2-2E7C-44E0-9C1F-9A40B0920DAC}" type="sibTrans" cxnId="{DBA4B3E4-7984-45A0-B34D-D924AAF81717}">
      <dgm:prSet/>
      <dgm:spPr/>
      <dgm:t>
        <a:bodyPr/>
        <a:lstStyle/>
        <a:p>
          <a:endParaRPr lang="en-US"/>
        </a:p>
      </dgm:t>
    </dgm:pt>
    <dgm:pt modelId="{D5BCBD84-21DE-41F9-A72F-B4D2A5781D56}" type="pres">
      <dgm:prSet presAssocID="{D019A016-BBB3-46FB-82BF-FB62FF004AA0}" presName="diagram" presStyleCnt="0">
        <dgm:presLayoutVars>
          <dgm:dir/>
          <dgm:resizeHandles val="exact"/>
        </dgm:presLayoutVars>
      </dgm:prSet>
      <dgm:spPr/>
    </dgm:pt>
    <dgm:pt modelId="{5FE84A60-A58E-4836-ADE3-EA4B41DBACF1}" type="pres">
      <dgm:prSet presAssocID="{2EDBBF02-1A5C-44A3-B1CA-443A2A6BD1DA}" presName="node" presStyleLbl="node1" presStyleIdx="0" presStyleCnt="3">
        <dgm:presLayoutVars>
          <dgm:bulletEnabled val="1"/>
        </dgm:presLayoutVars>
      </dgm:prSet>
      <dgm:spPr/>
    </dgm:pt>
    <dgm:pt modelId="{1EFD4608-5FD7-4ACF-9109-5472DACE973D}" type="pres">
      <dgm:prSet presAssocID="{B0E90ED1-3ABE-4BB3-B04C-483B28094D21}" presName="sibTrans" presStyleCnt="0"/>
      <dgm:spPr/>
    </dgm:pt>
    <dgm:pt modelId="{8826E818-CB80-4E0C-BCE4-03FEF2E98411}" type="pres">
      <dgm:prSet presAssocID="{08D8D563-FBF0-4592-A12A-E2F642139B25}" presName="node" presStyleLbl="node1" presStyleIdx="1" presStyleCnt="3">
        <dgm:presLayoutVars>
          <dgm:bulletEnabled val="1"/>
        </dgm:presLayoutVars>
      </dgm:prSet>
      <dgm:spPr/>
    </dgm:pt>
    <dgm:pt modelId="{11C9491B-F03B-45EE-B67F-CC496926F7BF}" type="pres">
      <dgm:prSet presAssocID="{E388FCA7-C59B-4C9A-A315-03C97DD28158}" presName="sibTrans" presStyleCnt="0"/>
      <dgm:spPr/>
    </dgm:pt>
    <dgm:pt modelId="{DC6B1C0D-0373-4B04-BB62-FDBA1CF4C12D}" type="pres">
      <dgm:prSet presAssocID="{C18D49BE-2B91-4028-B008-FDED452726DB}" presName="node" presStyleLbl="node1" presStyleIdx="2" presStyleCnt="3">
        <dgm:presLayoutVars>
          <dgm:bulletEnabled val="1"/>
        </dgm:presLayoutVars>
      </dgm:prSet>
      <dgm:spPr/>
    </dgm:pt>
  </dgm:ptLst>
  <dgm:cxnLst>
    <dgm:cxn modelId="{4042BB04-6F42-47C6-B3B7-3C75C7F6F021}" type="presOf" srcId="{D019A016-BBB3-46FB-82BF-FB62FF004AA0}" destId="{D5BCBD84-21DE-41F9-A72F-B4D2A5781D56}" srcOrd="0" destOrd="0" presId="urn:microsoft.com/office/officeart/2005/8/layout/default"/>
    <dgm:cxn modelId="{D5422B66-75F9-4DE2-AD9C-33038E955DCB}" srcId="{D019A016-BBB3-46FB-82BF-FB62FF004AA0}" destId="{08D8D563-FBF0-4592-A12A-E2F642139B25}" srcOrd="1" destOrd="0" parTransId="{A753C6D6-02AF-4BDB-B44B-89EC5F9ABCAB}" sibTransId="{E388FCA7-C59B-4C9A-A315-03C97DD28158}"/>
    <dgm:cxn modelId="{80BD0755-10BC-49CD-B452-35371DE028D7}" type="presOf" srcId="{C18D49BE-2B91-4028-B008-FDED452726DB}" destId="{DC6B1C0D-0373-4B04-BB62-FDBA1CF4C12D}" srcOrd="0" destOrd="0" presId="urn:microsoft.com/office/officeart/2005/8/layout/default"/>
    <dgm:cxn modelId="{B94CB499-9958-4329-997A-7645E26B26D9}" srcId="{D019A016-BBB3-46FB-82BF-FB62FF004AA0}" destId="{2EDBBF02-1A5C-44A3-B1CA-443A2A6BD1DA}" srcOrd="0" destOrd="0" parTransId="{5588BF08-664B-42AC-BE36-517252DB257F}" sibTransId="{B0E90ED1-3ABE-4BB3-B04C-483B28094D21}"/>
    <dgm:cxn modelId="{9F46DDA1-2B65-472D-B808-5785A216CB8D}" type="presOf" srcId="{08D8D563-FBF0-4592-A12A-E2F642139B25}" destId="{8826E818-CB80-4E0C-BCE4-03FEF2E98411}" srcOrd="0" destOrd="0" presId="urn:microsoft.com/office/officeart/2005/8/layout/default"/>
    <dgm:cxn modelId="{05D538D6-DFEE-40E0-90AB-ED5FF5F975A8}" type="presOf" srcId="{2EDBBF02-1A5C-44A3-B1CA-443A2A6BD1DA}" destId="{5FE84A60-A58E-4836-ADE3-EA4B41DBACF1}" srcOrd="0" destOrd="0" presId="urn:microsoft.com/office/officeart/2005/8/layout/default"/>
    <dgm:cxn modelId="{DBA4B3E4-7984-45A0-B34D-D924AAF81717}" srcId="{D019A016-BBB3-46FB-82BF-FB62FF004AA0}" destId="{C18D49BE-2B91-4028-B008-FDED452726DB}" srcOrd="2" destOrd="0" parTransId="{D9FA71A9-E356-45BD-B0CD-AEFCC36365C0}" sibTransId="{445866E2-2E7C-44E0-9C1F-9A40B0920DAC}"/>
    <dgm:cxn modelId="{699D29BD-E677-4C1F-883F-5E2040CD0A27}" type="presParOf" srcId="{D5BCBD84-21DE-41F9-A72F-B4D2A5781D56}" destId="{5FE84A60-A58E-4836-ADE3-EA4B41DBACF1}" srcOrd="0" destOrd="0" presId="urn:microsoft.com/office/officeart/2005/8/layout/default"/>
    <dgm:cxn modelId="{1DB656B2-FEF8-45BE-8003-A1F1815AAE56}" type="presParOf" srcId="{D5BCBD84-21DE-41F9-A72F-B4D2A5781D56}" destId="{1EFD4608-5FD7-4ACF-9109-5472DACE973D}" srcOrd="1" destOrd="0" presId="urn:microsoft.com/office/officeart/2005/8/layout/default"/>
    <dgm:cxn modelId="{67134518-B887-4BF4-8AAB-044CA0C5C38F}" type="presParOf" srcId="{D5BCBD84-21DE-41F9-A72F-B4D2A5781D56}" destId="{8826E818-CB80-4E0C-BCE4-03FEF2E98411}" srcOrd="2" destOrd="0" presId="urn:microsoft.com/office/officeart/2005/8/layout/default"/>
    <dgm:cxn modelId="{82128365-A8D8-461A-BF5C-AB71F324C58E}" type="presParOf" srcId="{D5BCBD84-21DE-41F9-A72F-B4D2A5781D56}" destId="{11C9491B-F03B-45EE-B67F-CC496926F7BF}" srcOrd="3" destOrd="0" presId="urn:microsoft.com/office/officeart/2005/8/layout/default"/>
    <dgm:cxn modelId="{F62405CA-A641-4C1C-B5A6-8FE18A215D56}" type="presParOf" srcId="{D5BCBD84-21DE-41F9-A72F-B4D2A5781D56}" destId="{DC6B1C0D-0373-4B04-BB62-FDBA1CF4C12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F9BFD5-5CFA-44A6-8EE0-95994478494B}"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73B81899-86EA-4BA8-8616-77E52CD10D65}">
      <dgm:prSet custT="1"/>
      <dgm:spPr/>
      <dgm:t>
        <a:bodyPr/>
        <a:lstStyle/>
        <a:p>
          <a:r>
            <a:rPr lang="en-US" sz="2800" dirty="0"/>
            <a:t>The loan…</a:t>
          </a:r>
        </a:p>
      </dgm:t>
    </dgm:pt>
    <dgm:pt modelId="{92D9C76A-568F-4195-A159-C600B903F93E}" type="parTrans" cxnId="{14A16397-EB4B-4D19-BFE6-E79453CA80BD}">
      <dgm:prSet/>
      <dgm:spPr/>
      <dgm:t>
        <a:bodyPr/>
        <a:lstStyle/>
        <a:p>
          <a:endParaRPr lang="en-US"/>
        </a:p>
      </dgm:t>
    </dgm:pt>
    <dgm:pt modelId="{6C8CAFDD-4151-4B94-82A5-63CE8AAF1D9D}" type="sibTrans" cxnId="{14A16397-EB4B-4D19-BFE6-E79453CA80BD}">
      <dgm:prSet/>
      <dgm:spPr/>
      <dgm:t>
        <a:bodyPr/>
        <a:lstStyle/>
        <a:p>
          <a:endParaRPr lang="en-US"/>
        </a:p>
      </dgm:t>
    </dgm:pt>
    <dgm:pt modelId="{868AF45D-0774-4862-9E0A-68C6B5708CC3}">
      <dgm:prSet custT="1"/>
      <dgm:spPr/>
      <dgm:t>
        <a:bodyPr/>
        <a:lstStyle/>
        <a:p>
          <a:r>
            <a:rPr lang="en-US" sz="2000" dirty="0"/>
            <a:t>Total loan: $350</a:t>
          </a:r>
        </a:p>
      </dgm:t>
    </dgm:pt>
    <dgm:pt modelId="{39B13184-776D-47E3-BDB9-0240738AD966}" type="parTrans" cxnId="{1327ADA7-1E08-4AED-B0F7-474B26518A53}">
      <dgm:prSet/>
      <dgm:spPr/>
      <dgm:t>
        <a:bodyPr/>
        <a:lstStyle/>
        <a:p>
          <a:endParaRPr lang="en-US"/>
        </a:p>
      </dgm:t>
    </dgm:pt>
    <dgm:pt modelId="{543A2484-D715-46FD-A166-504576EAEF6A}" type="sibTrans" cxnId="{1327ADA7-1E08-4AED-B0F7-474B26518A53}">
      <dgm:prSet/>
      <dgm:spPr/>
      <dgm:t>
        <a:bodyPr/>
        <a:lstStyle/>
        <a:p>
          <a:endParaRPr lang="en-US"/>
        </a:p>
      </dgm:t>
    </dgm:pt>
    <dgm:pt modelId="{B7FE7891-900F-4153-8019-33E61C0B8B32}">
      <dgm:prSet custT="1"/>
      <dgm:spPr/>
      <dgm:t>
        <a:bodyPr/>
        <a:lstStyle/>
        <a:p>
          <a:r>
            <a:rPr lang="en-US" sz="2000" dirty="0"/>
            <a:t>Lender fees: $60</a:t>
          </a:r>
        </a:p>
      </dgm:t>
    </dgm:pt>
    <dgm:pt modelId="{9B366DAF-CA1B-47F3-8E28-D22E8B535A2E}" type="parTrans" cxnId="{54CAAF73-EEAA-4139-BC7D-4529EF8B1D86}">
      <dgm:prSet/>
      <dgm:spPr/>
      <dgm:t>
        <a:bodyPr/>
        <a:lstStyle/>
        <a:p>
          <a:endParaRPr lang="en-US"/>
        </a:p>
      </dgm:t>
    </dgm:pt>
    <dgm:pt modelId="{5B23C1A9-FBEC-4A1D-BDC9-6661A903EDE2}" type="sibTrans" cxnId="{54CAAF73-EEAA-4139-BC7D-4529EF8B1D86}">
      <dgm:prSet/>
      <dgm:spPr/>
      <dgm:t>
        <a:bodyPr/>
        <a:lstStyle/>
        <a:p>
          <a:endParaRPr lang="en-US"/>
        </a:p>
      </dgm:t>
    </dgm:pt>
    <dgm:pt modelId="{29DDF6AA-A869-4F92-9656-6EF843394D16}">
      <dgm:prSet custT="1"/>
      <dgm:spPr/>
      <dgm:t>
        <a:bodyPr/>
        <a:lstStyle/>
        <a:p>
          <a:r>
            <a:rPr lang="en-US" sz="2000" dirty="0"/>
            <a:t>Amount the borrower receives: $290 </a:t>
          </a:r>
        </a:p>
      </dgm:t>
    </dgm:pt>
    <dgm:pt modelId="{1C8330E6-03A6-4636-BA64-E6A354C5BF7F}" type="parTrans" cxnId="{ACB2A3D9-A6BC-45F1-B4FF-E18CA126FEF4}">
      <dgm:prSet/>
      <dgm:spPr/>
      <dgm:t>
        <a:bodyPr/>
        <a:lstStyle/>
        <a:p>
          <a:endParaRPr lang="en-US"/>
        </a:p>
      </dgm:t>
    </dgm:pt>
    <dgm:pt modelId="{AC4872A0-F1D7-46CF-A0C2-237A312B62EC}" type="sibTrans" cxnId="{ACB2A3D9-A6BC-45F1-B4FF-E18CA126FEF4}">
      <dgm:prSet/>
      <dgm:spPr/>
      <dgm:t>
        <a:bodyPr/>
        <a:lstStyle/>
        <a:p>
          <a:endParaRPr lang="en-US"/>
        </a:p>
      </dgm:t>
    </dgm:pt>
    <dgm:pt modelId="{9E7647F1-E12A-454B-A053-140D4B3781C0}">
      <dgm:prSet custT="1"/>
      <dgm:spPr/>
      <dgm:t>
        <a:bodyPr/>
        <a:lstStyle/>
        <a:p>
          <a:r>
            <a:rPr lang="en-US" sz="2400" dirty="0"/>
            <a:t>On the agreed upon date (usually payday)… </a:t>
          </a:r>
        </a:p>
      </dgm:t>
    </dgm:pt>
    <dgm:pt modelId="{BD78A1D3-E63B-43AD-A810-0215BA1BDEBE}" type="parTrans" cxnId="{6BC319AA-A85F-4498-8A77-20D24F3F4300}">
      <dgm:prSet/>
      <dgm:spPr/>
      <dgm:t>
        <a:bodyPr/>
        <a:lstStyle/>
        <a:p>
          <a:endParaRPr lang="en-US"/>
        </a:p>
      </dgm:t>
    </dgm:pt>
    <dgm:pt modelId="{080D31B6-8FC6-4FD8-8581-B12A935435B0}" type="sibTrans" cxnId="{6BC319AA-A85F-4498-8A77-20D24F3F4300}">
      <dgm:prSet/>
      <dgm:spPr/>
      <dgm:t>
        <a:bodyPr/>
        <a:lstStyle/>
        <a:p>
          <a:endParaRPr lang="en-US"/>
        </a:p>
      </dgm:t>
    </dgm:pt>
    <dgm:pt modelId="{31B4EAE4-66E0-4D1F-A8DA-128CCF496B7C}">
      <dgm:prSet custT="1"/>
      <dgm:spPr/>
      <dgm:t>
        <a:bodyPr/>
        <a:lstStyle/>
        <a:p>
          <a:r>
            <a:rPr lang="en-US" sz="1800" dirty="0"/>
            <a:t>Lender seeks their fees</a:t>
          </a:r>
        </a:p>
      </dgm:t>
    </dgm:pt>
    <dgm:pt modelId="{FD6F1721-1F0F-41B4-B1ED-31E4272181CA}" type="parTrans" cxnId="{AC1D2A0F-6010-4F2F-B8AD-32F1D1C00671}">
      <dgm:prSet/>
      <dgm:spPr/>
      <dgm:t>
        <a:bodyPr/>
        <a:lstStyle/>
        <a:p>
          <a:endParaRPr lang="en-US"/>
        </a:p>
      </dgm:t>
    </dgm:pt>
    <dgm:pt modelId="{DCA6A4DF-36CC-45A7-8600-80873FB42503}" type="sibTrans" cxnId="{AC1D2A0F-6010-4F2F-B8AD-32F1D1C00671}">
      <dgm:prSet/>
      <dgm:spPr/>
      <dgm:t>
        <a:bodyPr/>
        <a:lstStyle/>
        <a:p>
          <a:endParaRPr lang="en-US"/>
        </a:p>
      </dgm:t>
    </dgm:pt>
    <dgm:pt modelId="{FAB72957-24F2-4164-88B5-04595045C290}">
      <dgm:prSet custT="1"/>
      <dgm:spPr/>
      <dgm:t>
        <a:bodyPr/>
        <a:lstStyle/>
        <a:p>
          <a:pPr defTabSz="889000">
            <a:lnSpc>
              <a:spcPct val="90000"/>
            </a:lnSpc>
            <a:spcBef>
              <a:spcPct val="0"/>
            </a:spcBef>
            <a:spcAft>
              <a:spcPct val="35000"/>
            </a:spcAft>
          </a:pPr>
          <a:r>
            <a:rPr lang="en-US" sz="2000" dirty="0"/>
            <a:t>If the borrower does </a:t>
          </a:r>
          <a:r>
            <a:rPr lang="en-US" sz="2000" u="sng" dirty="0"/>
            <a:t>not</a:t>
          </a:r>
          <a:r>
            <a:rPr lang="en-US" sz="2000" dirty="0"/>
            <a:t> have money in their account…</a:t>
          </a:r>
        </a:p>
      </dgm:t>
    </dgm:pt>
    <dgm:pt modelId="{00806EAD-3CFA-4A71-BFDA-240D7128DFAC}" type="parTrans" cxnId="{F6280044-798D-435D-813A-EC08CBD9AD22}">
      <dgm:prSet/>
      <dgm:spPr/>
      <dgm:t>
        <a:bodyPr/>
        <a:lstStyle/>
        <a:p>
          <a:endParaRPr lang="en-US"/>
        </a:p>
      </dgm:t>
    </dgm:pt>
    <dgm:pt modelId="{BB17D51E-A88B-457C-8B25-E0CD8B885DA1}" type="sibTrans" cxnId="{F6280044-798D-435D-813A-EC08CBD9AD22}">
      <dgm:prSet/>
      <dgm:spPr/>
      <dgm:t>
        <a:bodyPr/>
        <a:lstStyle/>
        <a:p>
          <a:endParaRPr lang="en-US"/>
        </a:p>
      </dgm:t>
    </dgm:pt>
    <dgm:pt modelId="{BC23CBCE-4854-411E-A7AB-923E7865857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Accumulate fees and possible legal action</a:t>
          </a:r>
        </a:p>
      </dgm:t>
    </dgm:pt>
    <dgm:pt modelId="{FC541FB8-F569-4DC2-83FB-C611679F9D06}" type="parTrans" cxnId="{2B065C6E-3DC3-419D-9BD3-400D401BFDDA}">
      <dgm:prSet/>
      <dgm:spPr/>
      <dgm:t>
        <a:bodyPr/>
        <a:lstStyle/>
        <a:p>
          <a:endParaRPr lang="en-US"/>
        </a:p>
      </dgm:t>
    </dgm:pt>
    <dgm:pt modelId="{0C66044B-8D75-4763-BAB3-5C176971415A}" type="sibTrans" cxnId="{2B065C6E-3DC3-419D-9BD3-400D401BFDDA}">
      <dgm:prSet/>
      <dgm:spPr/>
      <dgm:t>
        <a:bodyPr/>
        <a:lstStyle/>
        <a:p>
          <a:endParaRPr lang="en-US"/>
        </a:p>
      </dgm:t>
    </dgm:pt>
    <dgm:pt modelId="{56CE69F3-9EB6-4CCF-8BD0-D9347077FF1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Or, pay $60 fee again to keep the existing loan outstanding or take out a new loan</a:t>
          </a:r>
        </a:p>
      </dgm:t>
    </dgm:pt>
    <dgm:pt modelId="{4D51C01F-25FB-401A-B1A7-2EF2EFBB1D29}" type="parTrans" cxnId="{8AEA2B44-5D5B-42DC-A277-91737C29932A}">
      <dgm:prSet/>
      <dgm:spPr/>
      <dgm:t>
        <a:bodyPr/>
        <a:lstStyle/>
        <a:p>
          <a:endParaRPr lang="en-US"/>
        </a:p>
      </dgm:t>
    </dgm:pt>
    <dgm:pt modelId="{F6470428-1973-4067-9C59-721E421D1F39}" type="sibTrans" cxnId="{8AEA2B44-5D5B-42DC-A277-91737C29932A}">
      <dgm:prSet/>
      <dgm:spPr/>
      <dgm:t>
        <a:bodyPr/>
        <a:lstStyle/>
        <a:p>
          <a:endParaRPr lang="en-US"/>
        </a:p>
      </dgm:t>
    </dgm:pt>
    <dgm:pt modelId="{21954993-9D48-4E01-B3E3-9153AA320D94}">
      <dgm:prSet custT="1"/>
      <dgm:spPr/>
      <dgm:t>
        <a:bodyPr/>
        <a:lstStyle/>
        <a:p>
          <a:r>
            <a:rPr lang="en-US" sz="1800" dirty="0"/>
            <a:t>By depositing the check or withdrawing the money</a:t>
          </a:r>
        </a:p>
      </dgm:t>
    </dgm:pt>
    <dgm:pt modelId="{26D0E682-AF62-4E6F-94B1-B37720D0ED4C}" type="parTrans" cxnId="{28B85ABC-E8E4-49D0-825D-3D484D26CC41}">
      <dgm:prSet/>
      <dgm:spPr/>
    </dgm:pt>
    <dgm:pt modelId="{A3A1841F-E433-4DAA-9421-5015257309CE}" type="sibTrans" cxnId="{28B85ABC-E8E4-49D0-825D-3D484D26CC41}">
      <dgm:prSet/>
      <dgm:spPr/>
    </dgm:pt>
    <dgm:pt modelId="{07C34F62-9EDA-4410-AB1C-03F377A20C29}" type="pres">
      <dgm:prSet presAssocID="{15F9BFD5-5CFA-44A6-8EE0-95994478494B}" presName="Name0" presStyleCnt="0">
        <dgm:presLayoutVars>
          <dgm:dir/>
          <dgm:resizeHandles val="exact"/>
        </dgm:presLayoutVars>
      </dgm:prSet>
      <dgm:spPr/>
    </dgm:pt>
    <dgm:pt modelId="{F9B015AE-13AF-4766-A372-0D87B2828062}" type="pres">
      <dgm:prSet presAssocID="{73B81899-86EA-4BA8-8616-77E52CD10D65}" presName="node" presStyleLbl="node1" presStyleIdx="0" presStyleCnt="3" custScaleX="78046" custScaleY="175274">
        <dgm:presLayoutVars>
          <dgm:bulletEnabled val="1"/>
        </dgm:presLayoutVars>
      </dgm:prSet>
      <dgm:spPr/>
    </dgm:pt>
    <dgm:pt modelId="{FAC72A60-19DB-4EDC-8645-0187392208FF}" type="pres">
      <dgm:prSet presAssocID="{6C8CAFDD-4151-4B94-82A5-63CE8AAF1D9D}" presName="sibTrans" presStyleLbl="sibTrans1D1" presStyleIdx="0" presStyleCnt="2"/>
      <dgm:spPr/>
    </dgm:pt>
    <dgm:pt modelId="{44249C6A-7F3C-4733-9D69-58A88D9B0FBB}" type="pres">
      <dgm:prSet presAssocID="{6C8CAFDD-4151-4B94-82A5-63CE8AAF1D9D}" presName="connectorText" presStyleLbl="sibTrans1D1" presStyleIdx="0" presStyleCnt="2"/>
      <dgm:spPr/>
    </dgm:pt>
    <dgm:pt modelId="{305398AA-144C-41DA-A98A-00F851D0E4C5}" type="pres">
      <dgm:prSet presAssocID="{9E7647F1-E12A-454B-A053-140D4B3781C0}" presName="node" presStyleLbl="node1" presStyleIdx="1" presStyleCnt="3" custScaleX="78046" custScaleY="175274">
        <dgm:presLayoutVars>
          <dgm:bulletEnabled val="1"/>
        </dgm:presLayoutVars>
      </dgm:prSet>
      <dgm:spPr/>
    </dgm:pt>
    <dgm:pt modelId="{4B739D53-CE05-4DFA-ADBF-7093EB7DAEE1}" type="pres">
      <dgm:prSet presAssocID="{080D31B6-8FC6-4FD8-8581-B12A935435B0}" presName="sibTrans" presStyleLbl="sibTrans1D1" presStyleIdx="1" presStyleCnt="2"/>
      <dgm:spPr/>
    </dgm:pt>
    <dgm:pt modelId="{1A4B6BC4-98CA-485E-831A-89F6C097719B}" type="pres">
      <dgm:prSet presAssocID="{080D31B6-8FC6-4FD8-8581-B12A935435B0}" presName="connectorText" presStyleLbl="sibTrans1D1" presStyleIdx="1" presStyleCnt="2"/>
      <dgm:spPr/>
    </dgm:pt>
    <dgm:pt modelId="{1D5E41A2-55A2-4CED-B899-A60058A193E9}" type="pres">
      <dgm:prSet presAssocID="{FAB72957-24F2-4164-88B5-04595045C290}" presName="node" presStyleLbl="node1" presStyleIdx="2" presStyleCnt="3" custScaleX="78046" custScaleY="175274">
        <dgm:presLayoutVars>
          <dgm:bulletEnabled val="1"/>
        </dgm:presLayoutVars>
      </dgm:prSet>
      <dgm:spPr/>
    </dgm:pt>
  </dgm:ptLst>
  <dgm:cxnLst>
    <dgm:cxn modelId="{B0BC4D01-A5C1-4C66-BC06-DA478F5ADEE4}" type="presOf" srcId="{868AF45D-0774-4862-9E0A-68C6B5708CC3}" destId="{F9B015AE-13AF-4766-A372-0D87B2828062}" srcOrd="0" destOrd="1" presId="urn:microsoft.com/office/officeart/2005/8/layout/bProcess3"/>
    <dgm:cxn modelId="{AC1D2A0F-6010-4F2F-B8AD-32F1D1C00671}" srcId="{9E7647F1-E12A-454B-A053-140D4B3781C0}" destId="{31B4EAE4-66E0-4D1F-A8DA-128CCF496B7C}" srcOrd="0" destOrd="0" parTransId="{FD6F1721-1F0F-41B4-B1ED-31E4272181CA}" sibTransId="{DCA6A4DF-36CC-45A7-8600-80873FB42503}"/>
    <dgm:cxn modelId="{46C4A511-11A8-4A21-91A1-0D817392BCB2}" type="presOf" srcId="{6C8CAFDD-4151-4B94-82A5-63CE8AAF1D9D}" destId="{44249C6A-7F3C-4733-9D69-58A88D9B0FBB}" srcOrd="1" destOrd="0" presId="urn:microsoft.com/office/officeart/2005/8/layout/bProcess3"/>
    <dgm:cxn modelId="{CDB4193B-3049-4A59-BD94-E68A6F074CCD}" type="presOf" srcId="{15F9BFD5-5CFA-44A6-8EE0-95994478494B}" destId="{07C34F62-9EDA-4410-AB1C-03F377A20C29}" srcOrd="0" destOrd="0" presId="urn:microsoft.com/office/officeart/2005/8/layout/bProcess3"/>
    <dgm:cxn modelId="{F6280044-798D-435D-813A-EC08CBD9AD22}" srcId="{15F9BFD5-5CFA-44A6-8EE0-95994478494B}" destId="{FAB72957-24F2-4164-88B5-04595045C290}" srcOrd="2" destOrd="0" parTransId="{00806EAD-3CFA-4A71-BFDA-240D7128DFAC}" sibTransId="{BB17D51E-A88B-457C-8B25-E0CD8B885DA1}"/>
    <dgm:cxn modelId="{8AEA2B44-5D5B-42DC-A277-91737C29932A}" srcId="{FAB72957-24F2-4164-88B5-04595045C290}" destId="{56CE69F3-9EB6-4CCF-8BD0-D9347077FF1D}" srcOrd="1" destOrd="0" parTransId="{4D51C01F-25FB-401A-B1A7-2EF2EFBB1D29}" sibTransId="{F6470428-1973-4067-9C59-721E421D1F39}"/>
    <dgm:cxn modelId="{ECF1A26B-1DA5-4931-9541-6C74F628D908}" type="presOf" srcId="{21954993-9D48-4E01-B3E3-9153AA320D94}" destId="{305398AA-144C-41DA-A98A-00F851D0E4C5}" srcOrd="0" destOrd="2" presId="urn:microsoft.com/office/officeart/2005/8/layout/bProcess3"/>
    <dgm:cxn modelId="{2B065C6E-3DC3-419D-9BD3-400D401BFDDA}" srcId="{FAB72957-24F2-4164-88B5-04595045C290}" destId="{BC23CBCE-4854-411E-A7AB-923E78658579}" srcOrd="0" destOrd="0" parTransId="{FC541FB8-F569-4DC2-83FB-C611679F9D06}" sibTransId="{0C66044B-8D75-4763-BAB3-5C176971415A}"/>
    <dgm:cxn modelId="{54CAAF73-EEAA-4139-BC7D-4529EF8B1D86}" srcId="{73B81899-86EA-4BA8-8616-77E52CD10D65}" destId="{B7FE7891-900F-4153-8019-33E61C0B8B32}" srcOrd="1" destOrd="0" parTransId="{9B366DAF-CA1B-47F3-8E28-D22E8B535A2E}" sibTransId="{5B23C1A9-FBEC-4A1D-BDC9-6661A903EDE2}"/>
    <dgm:cxn modelId="{91537457-5755-486B-B0FD-C999E52C50A8}" type="presOf" srcId="{BC23CBCE-4854-411E-A7AB-923E78658579}" destId="{1D5E41A2-55A2-4CED-B899-A60058A193E9}" srcOrd="0" destOrd="1" presId="urn:microsoft.com/office/officeart/2005/8/layout/bProcess3"/>
    <dgm:cxn modelId="{1D2D8458-60C6-4A7F-B147-E3338EC9B498}" type="presOf" srcId="{080D31B6-8FC6-4FD8-8581-B12A935435B0}" destId="{1A4B6BC4-98CA-485E-831A-89F6C097719B}" srcOrd="1" destOrd="0" presId="urn:microsoft.com/office/officeart/2005/8/layout/bProcess3"/>
    <dgm:cxn modelId="{26E83F7B-1C53-4F7E-9AB9-7442E749B481}" type="presOf" srcId="{29DDF6AA-A869-4F92-9656-6EF843394D16}" destId="{F9B015AE-13AF-4766-A372-0D87B2828062}" srcOrd="0" destOrd="3" presId="urn:microsoft.com/office/officeart/2005/8/layout/bProcess3"/>
    <dgm:cxn modelId="{14A16397-EB4B-4D19-BFE6-E79453CA80BD}" srcId="{15F9BFD5-5CFA-44A6-8EE0-95994478494B}" destId="{73B81899-86EA-4BA8-8616-77E52CD10D65}" srcOrd="0" destOrd="0" parTransId="{92D9C76A-568F-4195-A159-C600B903F93E}" sibTransId="{6C8CAFDD-4151-4B94-82A5-63CE8AAF1D9D}"/>
    <dgm:cxn modelId="{A114A59B-C762-4D90-8E60-78EC367FC67E}" type="presOf" srcId="{6C8CAFDD-4151-4B94-82A5-63CE8AAF1D9D}" destId="{FAC72A60-19DB-4EDC-8645-0187392208FF}" srcOrd="0" destOrd="0" presId="urn:microsoft.com/office/officeart/2005/8/layout/bProcess3"/>
    <dgm:cxn modelId="{1327ADA7-1E08-4AED-B0F7-474B26518A53}" srcId="{73B81899-86EA-4BA8-8616-77E52CD10D65}" destId="{868AF45D-0774-4862-9E0A-68C6B5708CC3}" srcOrd="0" destOrd="0" parTransId="{39B13184-776D-47E3-BDB9-0240738AD966}" sibTransId="{543A2484-D715-46FD-A166-504576EAEF6A}"/>
    <dgm:cxn modelId="{6BC319AA-A85F-4498-8A77-20D24F3F4300}" srcId="{15F9BFD5-5CFA-44A6-8EE0-95994478494B}" destId="{9E7647F1-E12A-454B-A053-140D4B3781C0}" srcOrd="1" destOrd="0" parTransId="{BD78A1D3-E63B-43AD-A810-0215BA1BDEBE}" sibTransId="{080D31B6-8FC6-4FD8-8581-B12A935435B0}"/>
    <dgm:cxn modelId="{373697B2-9322-45EE-8B37-9C288CCAE042}" type="presOf" srcId="{56CE69F3-9EB6-4CCF-8BD0-D9347077FF1D}" destId="{1D5E41A2-55A2-4CED-B899-A60058A193E9}" srcOrd="0" destOrd="2" presId="urn:microsoft.com/office/officeart/2005/8/layout/bProcess3"/>
    <dgm:cxn modelId="{C4DC3FB3-D291-4BF8-A5EA-1BA2CB29742D}" type="presOf" srcId="{9E7647F1-E12A-454B-A053-140D4B3781C0}" destId="{305398AA-144C-41DA-A98A-00F851D0E4C5}" srcOrd="0" destOrd="0" presId="urn:microsoft.com/office/officeart/2005/8/layout/bProcess3"/>
    <dgm:cxn modelId="{4F42C7B3-4269-4DE0-BA6A-6B3EF223E418}" type="presOf" srcId="{B7FE7891-900F-4153-8019-33E61C0B8B32}" destId="{F9B015AE-13AF-4766-A372-0D87B2828062}" srcOrd="0" destOrd="2" presId="urn:microsoft.com/office/officeart/2005/8/layout/bProcess3"/>
    <dgm:cxn modelId="{28B85ABC-E8E4-49D0-825D-3D484D26CC41}" srcId="{9E7647F1-E12A-454B-A053-140D4B3781C0}" destId="{21954993-9D48-4E01-B3E3-9153AA320D94}" srcOrd="1" destOrd="0" parTransId="{26D0E682-AF62-4E6F-94B1-B37720D0ED4C}" sibTransId="{A3A1841F-E433-4DAA-9421-5015257309CE}"/>
    <dgm:cxn modelId="{38ED31D1-2335-4079-8631-F73EA0CDA0D0}" type="presOf" srcId="{080D31B6-8FC6-4FD8-8581-B12A935435B0}" destId="{4B739D53-CE05-4DFA-ADBF-7093EB7DAEE1}" srcOrd="0" destOrd="0" presId="urn:microsoft.com/office/officeart/2005/8/layout/bProcess3"/>
    <dgm:cxn modelId="{DB943FD1-E233-4C4C-94D7-DC58C29DC077}" type="presOf" srcId="{73B81899-86EA-4BA8-8616-77E52CD10D65}" destId="{F9B015AE-13AF-4766-A372-0D87B2828062}" srcOrd="0" destOrd="0" presId="urn:microsoft.com/office/officeart/2005/8/layout/bProcess3"/>
    <dgm:cxn modelId="{AD8CEAD1-22F9-4B95-8CDA-CFFC1A5F530B}" type="presOf" srcId="{31B4EAE4-66E0-4D1F-A8DA-128CCF496B7C}" destId="{305398AA-144C-41DA-A98A-00F851D0E4C5}" srcOrd="0" destOrd="1" presId="urn:microsoft.com/office/officeart/2005/8/layout/bProcess3"/>
    <dgm:cxn modelId="{ACB2A3D9-A6BC-45F1-B4FF-E18CA126FEF4}" srcId="{73B81899-86EA-4BA8-8616-77E52CD10D65}" destId="{29DDF6AA-A869-4F92-9656-6EF843394D16}" srcOrd="2" destOrd="0" parTransId="{1C8330E6-03A6-4636-BA64-E6A354C5BF7F}" sibTransId="{AC4872A0-F1D7-46CF-A0C2-237A312B62EC}"/>
    <dgm:cxn modelId="{522F2CEC-4DAB-48A8-B021-82912A71BC17}" type="presOf" srcId="{FAB72957-24F2-4164-88B5-04595045C290}" destId="{1D5E41A2-55A2-4CED-B899-A60058A193E9}" srcOrd="0" destOrd="0" presId="urn:microsoft.com/office/officeart/2005/8/layout/bProcess3"/>
    <dgm:cxn modelId="{8EAD2FD3-46D2-4033-A42F-E83BC14D35E7}" type="presParOf" srcId="{07C34F62-9EDA-4410-AB1C-03F377A20C29}" destId="{F9B015AE-13AF-4766-A372-0D87B2828062}" srcOrd="0" destOrd="0" presId="urn:microsoft.com/office/officeart/2005/8/layout/bProcess3"/>
    <dgm:cxn modelId="{20F0A6FA-9675-446E-8E49-29890E892C90}" type="presParOf" srcId="{07C34F62-9EDA-4410-AB1C-03F377A20C29}" destId="{FAC72A60-19DB-4EDC-8645-0187392208FF}" srcOrd="1" destOrd="0" presId="urn:microsoft.com/office/officeart/2005/8/layout/bProcess3"/>
    <dgm:cxn modelId="{B709C044-1E08-40DC-BEC4-863ACD3135E8}" type="presParOf" srcId="{FAC72A60-19DB-4EDC-8645-0187392208FF}" destId="{44249C6A-7F3C-4733-9D69-58A88D9B0FBB}" srcOrd="0" destOrd="0" presId="urn:microsoft.com/office/officeart/2005/8/layout/bProcess3"/>
    <dgm:cxn modelId="{019A9B1C-ECE1-4134-A8D4-959C2698E092}" type="presParOf" srcId="{07C34F62-9EDA-4410-AB1C-03F377A20C29}" destId="{305398AA-144C-41DA-A98A-00F851D0E4C5}" srcOrd="2" destOrd="0" presId="urn:microsoft.com/office/officeart/2005/8/layout/bProcess3"/>
    <dgm:cxn modelId="{F68F682B-CFB0-4F35-8B4D-21DED0D3E635}" type="presParOf" srcId="{07C34F62-9EDA-4410-AB1C-03F377A20C29}" destId="{4B739D53-CE05-4DFA-ADBF-7093EB7DAEE1}" srcOrd="3" destOrd="0" presId="urn:microsoft.com/office/officeart/2005/8/layout/bProcess3"/>
    <dgm:cxn modelId="{34E35749-9591-451F-967A-03E97C1CDA6F}" type="presParOf" srcId="{4B739D53-CE05-4DFA-ADBF-7093EB7DAEE1}" destId="{1A4B6BC4-98CA-485E-831A-89F6C097719B}" srcOrd="0" destOrd="0" presId="urn:microsoft.com/office/officeart/2005/8/layout/bProcess3"/>
    <dgm:cxn modelId="{F5E1813B-DE59-4082-8A76-58479ABD4289}" type="presParOf" srcId="{07C34F62-9EDA-4410-AB1C-03F377A20C29}" destId="{1D5E41A2-55A2-4CED-B899-A60058A193E9}"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5F9BFD5-5CFA-44A6-8EE0-95994478494B}"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FB595940-9FAB-4FE7-A846-B2DC83302A47}">
      <dgm:prSet phldrT="[Text]"/>
      <dgm:spPr/>
      <dgm:t>
        <a:bodyPr/>
        <a:lstStyle/>
        <a:p>
          <a:r>
            <a:rPr lang="en-US" dirty="0"/>
            <a:t>Purchase a 50” LCD TV valued at $1,890</a:t>
          </a:r>
        </a:p>
      </dgm:t>
    </dgm:pt>
    <dgm:pt modelId="{521A95F1-EA14-409D-B8F2-774E767BE8EC}" type="parTrans" cxnId="{DE17EF8F-41C8-4473-8BB6-927C2FC94219}">
      <dgm:prSet/>
      <dgm:spPr/>
      <dgm:t>
        <a:bodyPr/>
        <a:lstStyle/>
        <a:p>
          <a:endParaRPr lang="en-US"/>
        </a:p>
      </dgm:t>
    </dgm:pt>
    <dgm:pt modelId="{675086E7-3216-4E60-BB76-FC2F50774FD9}" type="sibTrans" cxnId="{DE17EF8F-41C8-4473-8BB6-927C2FC94219}">
      <dgm:prSet/>
      <dgm:spPr/>
      <dgm:t>
        <a:bodyPr/>
        <a:lstStyle/>
        <a:p>
          <a:endParaRPr lang="en-US"/>
        </a:p>
      </dgm:t>
    </dgm:pt>
    <dgm:pt modelId="{58E47ABC-809A-4B39-A54B-304962AD943F}">
      <dgm:prSet/>
      <dgm:spPr/>
      <dgm:t>
        <a:bodyPr/>
        <a:lstStyle/>
        <a:p>
          <a:endParaRPr lang="en-US" dirty="0"/>
        </a:p>
      </dgm:t>
    </dgm:pt>
    <dgm:pt modelId="{1821AC58-FE71-4DD0-8110-1184E95F5A9B}" type="parTrans" cxnId="{6D6BAB3C-2941-4760-B975-FB7080725D48}">
      <dgm:prSet/>
      <dgm:spPr/>
      <dgm:t>
        <a:bodyPr/>
        <a:lstStyle/>
        <a:p>
          <a:endParaRPr lang="en-US"/>
        </a:p>
      </dgm:t>
    </dgm:pt>
    <dgm:pt modelId="{E16337F0-691D-4E52-96E4-107B2C8983E6}" type="sibTrans" cxnId="{6D6BAB3C-2941-4760-B975-FB7080725D48}">
      <dgm:prSet/>
      <dgm:spPr/>
      <dgm:t>
        <a:bodyPr/>
        <a:lstStyle/>
        <a:p>
          <a:endParaRPr lang="en-US"/>
        </a:p>
      </dgm:t>
    </dgm:pt>
    <dgm:pt modelId="{E49F19EB-6B80-41BD-95EE-4B3CFBF854FE}">
      <dgm:prSet/>
      <dgm:spPr/>
      <dgm:t>
        <a:bodyPr/>
        <a:lstStyle/>
        <a:p>
          <a:r>
            <a:rPr lang="en-US" dirty="0"/>
            <a:t>Pay$39.99 per week for 104 weeks</a:t>
          </a:r>
        </a:p>
      </dgm:t>
    </dgm:pt>
    <dgm:pt modelId="{DC678399-B72A-4A59-A774-18A67116AEFF}" type="parTrans" cxnId="{A94DFE6C-5265-4F6A-A8A6-0A6899C48195}">
      <dgm:prSet/>
      <dgm:spPr/>
      <dgm:t>
        <a:bodyPr/>
        <a:lstStyle/>
        <a:p>
          <a:endParaRPr lang="en-US"/>
        </a:p>
      </dgm:t>
    </dgm:pt>
    <dgm:pt modelId="{727CE643-12B6-47FA-ADF5-5620D5CBDC47}" type="sibTrans" cxnId="{A94DFE6C-5265-4F6A-A8A6-0A6899C48195}">
      <dgm:prSet/>
      <dgm:spPr/>
      <dgm:t>
        <a:bodyPr/>
        <a:lstStyle/>
        <a:p>
          <a:endParaRPr lang="en-US"/>
        </a:p>
      </dgm:t>
    </dgm:pt>
    <dgm:pt modelId="{ACDA821D-4115-4099-B488-1A0B126A79EB}">
      <dgm:prSet/>
      <dgm:spPr/>
      <dgm:t>
        <a:bodyPr/>
        <a:lstStyle/>
        <a:p>
          <a:r>
            <a:rPr lang="en-US" dirty="0"/>
            <a:t>Total paid:</a:t>
          </a:r>
        </a:p>
        <a:p>
          <a:r>
            <a:rPr lang="en-US" dirty="0"/>
            <a:t>$4,158.96</a:t>
          </a:r>
        </a:p>
      </dgm:t>
    </dgm:pt>
    <dgm:pt modelId="{11130A1D-D08E-4449-9909-419F09810832}" type="parTrans" cxnId="{835072F8-1877-4C21-BE04-463527693E16}">
      <dgm:prSet/>
      <dgm:spPr/>
      <dgm:t>
        <a:bodyPr/>
        <a:lstStyle/>
        <a:p>
          <a:endParaRPr lang="en-US"/>
        </a:p>
      </dgm:t>
    </dgm:pt>
    <dgm:pt modelId="{CAEE1932-2C99-4CBE-875C-AA566B7ACDB0}" type="sibTrans" cxnId="{835072F8-1877-4C21-BE04-463527693E16}">
      <dgm:prSet/>
      <dgm:spPr/>
      <dgm:t>
        <a:bodyPr/>
        <a:lstStyle/>
        <a:p>
          <a:endParaRPr lang="en-US"/>
        </a:p>
      </dgm:t>
    </dgm:pt>
    <dgm:pt modelId="{39C0D219-B8E5-4AFB-A165-2D15E94D53CD}">
      <dgm:prSet/>
      <dgm:spPr/>
      <dgm:t>
        <a:bodyPr/>
        <a:lstStyle/>
        <a:p>
          <a:r>
            <a:rPr lang="en-US" dirty="0"/>
            <a:t>Interest rate paid: 92%</a:t>
          </a:r>
        </a:p>
      </dgm:t>
    </dgm:pt>
    <dgm:pt modelId="{DA0568A4-764E-4BA8-92A1-CCA5C5232C50}" type="parTrans" cxnId="{C822E263-F3F9-4150-AA72-1E0654AA6E47}">
      <dgm:prSet/>
      <dgm:spPr/>
      <dgm:t>
        <a:bodyPr/>
        <a:lstStyle/>
        <a:p>
          <a:endParaRPr lang="en-US"/>
        </a:p>
      </dgm:t>
    </dgm:pt>
    <dgm:pt modelId="{3CB977FA-6AF6-4B6E-8E9B-1AC2BA55B3EC}" type="sibTrans" cxnId="{C822E263-F3F9-4150-AA72-1E0654AA6E47}">
      <dgm:prSet/>
      <dgm:spPr/>
      <dgm:t>
        <a:bodyPr/>
        <a:lstStyle/>
        <a:p>
          <a:endParaRPr lang="en-US"/>
        </a:p>
      </dgm:t>
    </dgm:pt>
    <dgm:pt modelId="{09F0AB9B-C2B5-4C49-B5CD-4C229044255E}" type="pres">
      <dgm:prSet presAssocID="{15F9BFD5-5CFA-44A6-8EE0-95994478494B}" presName="Name0" presStyleCnt="0">
        <dgm:presLayoutVars>
          <dgm:chMax val="11"/>
          <dgm:chPref val="11"/>
          <dgm:dir/>
          <dgm:resizeHandles/>
        </dgm:presLayoutVars>
      </dgm:prSet>
      <dgm:spPr/>
    </dgm:pt>
    <dgm:pt modelId="{F2447207-7C4A-4EE0-A6B5-2A2C34D6126F}" type="pres">
      <dgm:prSet presAssocID="{39C0D219-B8E5-4AFB-A165-2D15E94D53CD}" presName="Accent4" presStyleCnt="0"/>
      <dgm:spPr/>
    </dgm:pt>
    <dgm:pt modelId="{249F77E9-EBA2-4639-A42C-43861BA99E64}" type="pres">
      <dgm:prSet presAssocID="{39C0D219-B8E5-4AFB-A165-2D15E94D53CD}" presName="Accent" presStyleLbl="node1" presStyleIdx="0" presStyleCnt="4"/>
      <dgm:spPr/>
    </dgm:pt>
    <dgm:pt modelId="{8CD8E71F-DC7A-488E-A733-825D35656783}" type="pres">
      <dgm:prSet presAssocID="{39C0D219-B8E5-4AFB-A165-2D15E94D53CD}" presName="ParentBackground4" presStyleCnt="0"/>
      <dgm:spPr/>
    </dgm:pt>
    <dgm:pt modelId="{45BA3CCB-CE3C-470F-A36C-550BCCB71931}" type="pres">
      <dgm:prSet presAssocID="{39C0D219-B8E5-4AFB-A165-2D15E94D53CD}" presName="ParentBackground" presStyleLbl="fgAcc1" presStyleIdx="0" presStyleCnt="4"/>
      <dgm:spPr/>
    </dgm:pt>
    <dgm:pt modelId="{DD13344B-8652-414D-B9B3-F454A8825B53}" type="pres">
      <dgm:prSet presAssocID="{39C0D219-B8E5-4AFB-A165-2D15E94D53CD}" presName="Parent4" presStyleLbl="revTx" presStyleIdx="0" presStyleCnt="1">
        <dgm:presLayoutVars>
          <dgm:chMax val="1"/>
          <dgm:chPref val="1"/>
          <dgm:bulletEnabled val="1"/>
        </dgm:presLayoutVars>
      </dgm:prSet>
      <dgm:spPr/>
    </dgm:pt>
    <dgm:pt modelId="{952C414B-FD6A-4105-9499-A998241FDC88}" type="pres">
      <dgm:prSet presAssocID="{ACDA821D-4115-4099-B488-1A0B126A79EB}" presName="Accent3" presStyleCnt="0"/>
      <dgm:spPr/>
    </dgm:pt>
    <dgm:pt modelId="{6773E9D5-0AAB-4FEC-8EBD-A97A7F9C44FF}" type="pres">
      <dgm:prSet presAssocID="{ACDA821D-4115-4099-B488-1A0B126A79EB}" presName="Accent" presStyleLbl="node1" presStyleIdx="1" presStyleCnt="4"/>
      <dgm:spPr/>
    </dgm:pt>
    <dgm:pt modelId="{8DE51DBB-AD9D-47D7-881A-93D6BD9DF98B}" type="pres">
      <dgm:prSet presAssocID="{ACDA821D-4115-4099-B488-1A0B126A79EB}" presName="ParentBackground3" presStyleCnt="0"/>
      <dgm:spPr/>
    </dgm:pt>
    <dgm:pt modelId="{285D9CB7-33CA-4584-8361-A25A7641DE88}" type="pres">
      <dgm:prSet presAssocID="{ACDA821D-4115-4099-B488-1A0B126A79EB}" presName="ParentBackground" presStyleLbl="fgAcc1" presStyleIdx="1" presStyleCnt="4"/>
      <dgm:spPr/>
    </dgm:pt>
    <dgm:pt modelId="{6359DDA2-54E1-4352-A4D3-8E0A746D65CD}" type="pres">
      <dgm:prSet presAssocID="{ACDA821D-4115-4099-B488-1A0B126A79EB}" presName="Parent3" presStyleLbl="revTx" presStyleIdx="0" presStyleCnt="1">
        <dgm:presLayoutVars>
          <dgm:chMax val="1"/>
          <dgm:chPref val="1"/>
          <dgm:bulletEnabled val="1"/>
        </dgm:presLayoutVars>
      </dgm:prSet>
      <dgm:spPr/>
    </dgm:pt>
    <dgm:pt modelId="{DD388349-7F61-4FFC-B40C-DE782001EC01}" type="pres">
      <dgm:prSet presAssocID="{E49F19EB-6B80-41BD-95EE-4B3CFBF854FE}" presName="Accent2" presStyleCnt="0"/>
      <dgm:spPr/>
    </dgm:pt>
    <dgm:pt modelId="{0442C34E-DC47-473C-9BC4-37313788084E}" type="pres">
      <dgm:prSet presAssocID="{E49F19EB-6B80-41BD-95EE-4B3CFBF854FE}" presName="Accent" presStyleLbl="node1" presStyleIdx="2" presStyleCnt="4"/>
      <dgm:spPr/>
    </dgm:pt>
    <dgm:pt modelId="{6A584415-8508-43D3-930E-D45F8983D0D4}" type="pres">
      <dgm:prSet presAssocID="{E49F19EB-6B80-41BD-95EE-4B3CFBF854FE}" presName="ParentBackground2" presStyleCnt="0"/>
      <dgm:spPr/>
    </dgm:pt>
    <dgm:pt modelId="{51CCE89F-9A05-469B-81C5-69E3A40C04C8}" type="pres">
      <dgm:prSet presAssocID="{E49F19EB-6B80-41BD-95EE-4B3CFBF854FE}" presName="ParentBackground" presStyleLbl="fgAcc1" presStyleIdx="2" presStyleCnt="4"/>
      <dgm:spPr/>
    </dgm:pt>
    <dgm:pt modelId="{C6E38126-CB06-4ED2-9DE4-0873CABF954D}" type="pres">
      <dgm:prSet presAssocID="{E49F19EB-6B80-41BD-95EE-4B3CFBF854FE}" presName="Parent2" presStyleLbl="revTx" presStyleIdx="0" presStyleCnt="1">
        <dgm:presLayoutVars>
          <dgm:chMax val="1"/>
          <dgm:chPref val="1"/>
          <dgm:bulletEnabled val="1"/>
        </dgm:presLayoutVars>
      </dgm:prSet>
      <dgm:spPr/>
    </dgm:pt>
    <dgm:pt modelId="{2A865659-CB7B-48E1-A774-E0C0B6CD2FC3}" type="pres">
      <dgm:prSet presAssocID="{FB595940-9FAB-4FE7-A846-B2DC83302A47}" presName="Accent1" presStyleCnt="0"/>
      <dgm:spPr/>
    </dgm:pt>
    <dgm:pt modelId="{83727744-0B6B-459C-95E5-8C6C799BA06E}" type="pres">
      <dgm:prSet presAssocID="{FB595940-9FAB-4FE7-A846-B2DC83302A47}" presName="Accent" presStyleLbl="node1" presStyleIdx="3" presStyleCnt="4"/>
      <dgm:spPr/>
    </dgm:pt>
    <dgm:pt modelId="{D0F06FFC-8B14-4020-B2F2-B048D32E6A7D}" type="pres">
      <dgm:prSet presAssocID="{FB595940-9FAB-4FE7-A846-B2DC83302A47}" presName="ParentBackground1" presStyleCnt="0"/>
      <dgm:spPr/>
    </dgm:pt>
    <dgm:pt modelId="{D3E3FF4A-09B7-46A9-A32D-9DE7B5625AD5}" type="pres">
      <dgm:prSet presAssocID="{FB595940-9FAB-4FE7-A846-B2DC83302A47}" presName="ParentBackground" presStyleLbl="fgAcc1" presStyleIdx="3" presStyleCnt="4"/>
      <dgm:spPr/>
    </dgm:pt>
    <dgm:pt modelId="{EC9A8FA9-7140-410C-BC28-12117E801AF5}" type="pres">
      <dgm:prSet presAssocID="{FB595940-9FAB-4FE7-A846-B2DC83302A47}" presName="Child1" presStyleLbl="revTx" presStyleIdx="0" presStyleCnt="1">
        <dgm:presLayoutVars>
          <dgm:chMax val="0"/>
          <dgm:chPref val="0"/>
          <dgm:bulletEnabled val="1"/>
        </dgm:presLayoutVars>
      </dgm:prSet>
      <dgm:spPr/>
    </dgm:pt>
    <dgm:pt modelId="{7DFB8C43-3020-4748-A70A-099113A282FB}" type="pres">
      <dgm:prSet presAssocID="{FB595940-9FAB-4FE7-A846-B2DC83302A47}" presName="Parent1" presStyleLbl="revTx" presStyleIdx="0" presStyleCnt="1">
        <dgm:presLayoutVars>
          <dgm:chMax val="1"/>
          <dgm:chPref val="1"/>
          <dgm:bulletEnabled val="1"/>
        </dgm:presLayoutVars>
      </dgm:prSet>
      <dgm:spPr/>
    </dgm:pt>
  </dgm:ptLst>
  <dgm:cxnLst>
    <dgm:cxn modelId="{F14A0A06-FB43-44D3-A2E0-69F87B6FD4EE}" type="presOf" srcId="{39C0D219-B8E5-4AFB-A165-2D15E94D53CD}" destId="{DD13344B-8652-414D-B9B3-F454A8825B53}" srcOrd="1" destOrd="0" presId="urn:microsoft.com/office/officeart/2011/layout/CircleProcess"/>
    <dgm:cxn modelId="{2381842A-BC27-4A36-BB94-6653FE6D1A69}" type="presOf" srcId="{ACDA821D-4115-4099-B488-1A0B126A79EB}" destId="{6359DDA2-54E1-4352-A4D3-8E0A746D65CD}" srcOrd="1" destOrd="0" presId="urn:microsoft.com/office/officeart/2011/layout/CircleProcess"/>
    <dgm:cxn modelId="{6D6BAB3C-2941-4760-B975-FB7080725D48}" srcId="{FB595940-9FAB-4FE7-A846-B2DC83302A47}" destId="{58E47ABC-809A-4B39-A54B-304962AD943F}" srcOrd="0" destOrd="0" parTransId="{1821AC58-FE71-4DD0-8110-1184E95F5A9B}" sibTransId="{E16337F0-691D-4E52-96E4-107B2C8983E6}"/>
    <dgm:cxn modelId="{C822E263-F3F9-4150-AA72-1E0654AA6E47}" srcId="{15F9BFD5-5CFA-44A6-8EE0-95994478494B}" destId="{39C0D219-B8E5-4AFB-A165-2D15E94D53CD}" srcOrd="3" destOrd="0" parTransId="{DA0568A4-764E-4BA8-92A1-CCA5C5232C50}" sibTransId="{3CB977FA-6AF6-4B6E-8E9B-1AC2BA55B3EC}"/>
    <dgm:cxn modelId="{A94DFE6C-5265-4F6A-A8A6-0A6899C48195}" srcId="{15F9BFD5-5CFA-44A6-8EE0-95994478494B}" destId="{E49F19EB-6B80-41BD-95EE-4B3CFBF854FE}" srcOrd="1" destOrd="0" parTransId="{DC678399-B72A-4A59-A774-18A67116AEFF}" sibTransId="{727CE643-12B6-47FA-ADF5-5620D5CBDC47}"/>
    <dgm:cxn modelId="{58CA1F73-AE14-4283-9E60-96FFD3933C30}" type="presOf" srcId="{E49F19EB-6B80-41BD-95EE-4B3CFBF854FE}" destId="{C6E38126-CB06-4ED2-9DE4-0873CABF954D}" srcOrd="1" destOrd="0" presId="urn:microsoft.com/office/officeart/2011/layout/CircleProcess"/>
    <dgm:cxn modelId="{6C13D476-D355-4E26-ABAA-234C733AF9BC}" type="presOf" srcId="{58E47ABC-809A-4B39-A54B-304962AD943F}" destId="{EC9A8FA9-7140-410C-BC28-12117E801AF5}" srcOrd="0" destOrd="0" presId="urn:microsoft.com/office/officeart/2011/layout/CircleProcess"/>
    <dgm:cxn modelId="{BF60C783-F51A-45C9-9032-0A673FE2A194}" type="presOf" srcId="{15F9BFD5-5CFA-44A6-8EE0-95994478494B}" destId="{09F0AB9B-C2B5-4C49-B5CD-4C229044255E}" srcOrd="0" destOrd="0" presId="urn:microsoft.com/office/officeart/2011/layout/CircleProcess"/>
    <dgm:cxn modelId="{8D01F187-6E48-41A3-8E0F-A489E3AD678D}" type="presOf" srcId="{FB595940-9FAB-4FE7-A846-B2DC83302A47}" destId="{7DFB8C43-3020-4748-A70A-099113A282FB}" srcOrd="1" destOrd="0" presId="urn:microsoft.com/office/officeart/2011/layout/CircleProcess"/>
    <dgm:cxn modelId="{DE17EF8F-41C8-4473-8BB6-927C2FC94219}" srcId="{15F9BFD5-5CFA-44A6-8EE0-95994478494B}" destId="{FB595940-9FAB-4FE7-A846-B2DC83302A47}" srcOrd="0" destOrd="0" parTransId="{521A95F1-EA14-409D-B8F2-774E767BE8EC}" sibTransId="{675086E7-3216-4E60-BB76-FC2F50774FD9}"/>
    <dgm:cxn modelId="{3349CAA3-BBDC-4A04-AC95-3AE81ACBCA58}" type="presOf" srcId="{ACDA821D-4115-4099-B488-1A0B126A79EB}" destId="{285D9CB7-33CA-4584-8361-A25A7641DE88}" srcOrd="0" destOrd="0" presId="urn:microsoft.com/office/officeart/2011/layout/CircleProcess"/>
    <dgm:cxn modelId="{BF2DFEBE-B82B-4957-9F98-3123EC24B4A0}" type="presOf" srcId="{E49F19EB-6B80-41BD-95EE-4B3CFBF854FE}" destId="{51CCE89F-9A05-469B-81C5-69E3A40C04C8}" srcOrd="0" destOrd="0" presId="urn:microsoft.com/office/officeart/2011/layout/CircleProcess"/>
    <dgm:cxn modelId="{EB068CCB-C604-4642-87E5-6B65579CE7E1}" type="presOf" srcId="{FB595940-9FAB-4FE7-A846-B2DC83302A47}" destId="{D3E3FF4A-09B7-46A9-A32D-9DE7B5625AD5}" srcOrd="0" destOrd="0" presId="urn:microsoft.com/office/officeart/2011/layout/CircleProcess"/>
    <dgm:cxn modelId="{FD5614EA-6DAD-48F2-AECF-B9AEECA59D3C}" type="presOf" srcId="{39C0D219-B8E5-4AFB-A165-2D15E94D53CD}" destId="{45BA3CCB-CE3C-470F-A36C-550BCCB71931}" srcOrd="0" destOrd="0" presId="urn:microsoft.com/office/officeart/2011/layout/CircleProcess"/>
    <dgm:cxn modelId="{835072F8-1877-4C21-BE04-463527693E16}" srcId="{15F9BFD5-5CFA-44A6-8EE0-95994478494B}" destId="{ACDA821D-4115-4099-B488-1A0B126A79EB}" srcOrd="2" destOrd="0" parTransId="{11130A1D-D08E-4449-9909-419F09810832}" sibTransId="{CAEE1932-2C99-4CBE-875C-AA566B7ACDB0}"/>
    <dgm:cxn modelId="{69951836-EFAD-450B-914B-D41B0A19FCA9}" type="presParOf" srcId="{09F0AB9B-C2B5-4C49-B5CD-4C229044255E}" destId="{F2447207-7C4A-4EE0-A6B5-2A2C34D6126F}" srcOrd="0" destOrd="0" presId="urn:microsoft.com/office/officeart/2011/layout/CircleProcess"/>
    <dgm:cxn modelId="{E21BCBD0-E92F-4057-A71A-A441C1B98678}" type="presParOf" srcId="{F2447207-7C4A-4EE0-A6B5-2A2C34D6126F}" destId="{249F77E9-EBA2-4639-A42C-43861BA99E64}" srcOrd="0" destOrd="0" presId="urn:microsoft.com/office/officeart/2011/layout/CircleProcess"/>
    <dgm:cxn modelId="{EDE1F505-55F9-4D74-94CD-6A8CE1695B54}" type="presParOf" srcId="{09F0AB9B-C2B5-4C49-B5CD-4C229044255E}" destId="{8CD8E71F-DC7A-488E-A733-825D35656783}" srcOrd="1" destOrd="0" presId="urn:microsoft.com/office/officeart/2011/layout/CircleProcess"/>
    <dgm:cxn modelId="{C01FF55D-0FCC-442B-BDF6-7640AD580353}" type="presParOf" srcId="{8CD8E71F-DC7A-488E-A733-825D35656783}" destId="{45BA3CCB-CE3C-470F-A36C-550BCCB71931}" srcOrd="0" destOrd="0" presId="urn:microsoft.com/office/officeart/2011/layout/CircleProcess"/>
    <dgm:cxn modelId="{3CBDB36F-92F4-4BCB-BF48-A3F483CCE9FA}" type="presParOf" srcId="{09F0AB9B-C2B5-4C49-B5CD-4C229044255E}" destId="{DD13344B-8652-414D-B9B3-F454A8825B53}" srcOrd="2" destOrd="0" presId="urn:microsoft.com/office/officeart/2011/layout/CircleProcess"/>
    <dgm:cxn modelId="{FEC773C4-BE8A-4F44-99C2-DDB20773442F}" type="presParOf" srcId="{09F0AB9B-C2B5-4C49-B5CD-4C229044255E}" destId="{952C414B-FD6A-4105-9499-A998241FDC88}" srcOrd="3" destOrd="0" presId="urn:microsoft.com/office/officeart/2011/layout/CircleProcess"/>
    <dgm:cxn modelId="{C656320F-EB9B-4355-A7D4-51E0DDD726DD}" type="presParOf" srcId="{952C414B-FD6A-4105-9499-A998241FDC88}" destId="{6773E9D5-0AAB-4FEC-8EBD-A97A7F9C44FF}" srcOrd="0" destOrd="0" presId="urn:microsoft.com/office/officeart/2011/layout/CircleProcess"/>
    <dgm:cxn modelId="{207EE247-A031-458A-8FE6-F0B84E4179D8}" type="presParOf" srcId="{09F0AB9B-C2B5-4C49-B5CD-4C229044255E}" destId="{8DE51DBB-AD9D-47D7-881A-93D6BD9DF98B}" srcOrd="4" destOrd="0" presId="urn:microsoft.com/office/officeart/2011/layout/CircleProcess"/>
    <dgm:cxn modelId="{C77BD8C2-D5CA-47B5-999B-DF4452D99131}" type="presParOf" srcId="{8DE51DBB-AD9D-47D7-881A-93D6BD9DF98B}" destId="{285D9CB7-33CA-4584-8361-A25A7641DE88}" srcOrd="0" destOrd="0" presId="urn:microsoft.com/office/officeart/2011/layout/CircleProcess"/>
    <dgm:cxn modelId="{50D8D407-95B1-4A61-9902-CD7D7B914FE8}" type="presParOf" srcId="{09F0AB9B-C2B5-4C49-B5CD-4C229044255E}" destId="{6359DDA2-54E1-4352-A4D3-8E0A746D65CD}" srcOrd="5" destOrd="0" presId="urn:microsoft.com/office/officeart/2011/layout/CircleProcess"/>
    <dgm:cxn modelId="{DA6E95DB-0149-46E8-8A0E-11983E51367A}" type="presParOf" srcId="{09F0AB9B-C2B5-4C49-B5CD-4C229044255E}" destId="{DD388349-7F61-4FFC-B40C-DE782001EC01}" srcOrd="6" destOrd="0" presId="urn:microsoft.com/office/officeart/2011/layout/CircleProcess"/>
    <dgm:cxn modelId="{76F130C3-F296-4390-BE42-E6EB4E5009E6}" type="presParOf" srcId="{DD388349-7F61-4FFC-B40C-DE782001EC01}" destId="{0442C34E-DC47-473C-9BC4-37313788084E}" srcOrd="0" destOrd="0" presId="urn:microsoft.com/office/officeart/2011/layout/CircleProcess"/>
    <dgm:cxn modelId="{502DB185-1DBE-4B24-8988-D33B6F2BEC28}" type="presParOf" srcId="{09F0AB9B-C2B5-4C49-B5CD-4C229044255E}" destId="{6A584415-8508-43D3-930E-D45F8983D0D4}" srcOrd="7" destOrd="0" presId="urn:microsoft.com/office/officeart/2011/layout/CircleProcess"/>
    <dgm:cxn modelId="{BEA9C63B-D6DB-4964-8EF8-80AEB3F65E9D}" type="presParOf" srcId="{6A584415-8508-43D3-930E-D45F8983D0D4}" destId="{51CCE89F-9A05-469B-81C5-69E3A40C04C8}" srcOrd="0" destOrd="0" presId="urn:microsoft.com/office/officeart/2011/layout/CircleProcess"/>
    <dgm:cxn modelId="{E9BE43B4-7AC8-42E0-8AD7-BE9045562EED}" type="presParOf" srcId="{09F0AB9B-C2B5-4C49-B5CD-4C229044255E}" destId="{C6E38126-CB06-4ED2-9DE4-0873CABF954D}" srcOrd="8" destOrd="0" presId="urn:microsoft.com/office/officeart/2011/layout/CircleProcess"/>
    <dgm:cxn modelId="{8AEF2C13-1F45-44A3-83BB-44C805F6A8F6}" type="presParOf" srcId="{09F0AB9B-C2B5-4C49-B5CD-4C229044255E}" destId="{2A865659-CB7B-48E1-A774-E0C0B6CD2FC3}" srcOrd="9" destOrd="0" presId="urn:microsoft.com/office/officeart/2011/layout/CircleProcess"/>
    <dgm:cxn modelId="{B2964C87-FC4E-4EFB-A090-7E18672492CA}" type="presParOf" srcId="{2A865659-CB7B-48E1-A774-E0C0B6CD2FC3}" destId="{83727744-0B6B-459C-95E5-8C6C799BA06E}" srcOrd="0" destOrd="0" presId="urn:microsoft.com/office/officeart/2011/layout/CircleProcess"/>
    <dgm:cxn modelId="{D3A94697-F022-4311-A164-4E2699ABC1E4}" type="presParOf" srcId="{09F0AB9B-C2B5-4C49-B5CD-4C229044255E}" destId="{D0F06FFC-8B14-4020-B2F2-B048D32E6A7D}" srcOrd="10" destOrd="0" presId="urn:microsoft.com/office/officeart/2011/layout/CircleProcess"/>
    <dgm:cxn modelId="{295A464C-FBC1-4B98-952D-ECB1688B47AC}" type="presParOf" srcId="{D0F06FFC-8B14-4020-B2F2-B048D32E6A7D}" destId="{D3E3FF4A-09B7-46A9-A32D-9DE7B5625AD5}" srcOrd="0" destOrd="0" presId="urn:microsoft.com/office/officeart/2011/layout/CircleProcess"/>
    <dgm:cxn modelId="{C1C85681-EAC3-4EDC-AAB8-02BFA3237468}" type="presParOf" srcId="{09F0AB9B-C2B5-4C49-B5CD-4C229044255E}" destId="{EC9A8FA9-7140-410C-BC28-12117E801AF5}" srcOrd="11" destOrd="0" presId="urn:microsoft.com/office/officeart/2011/layout/CircleProcess"/>
    <dgm:cxn modelId="{463B556E-750C-42CC-A9D6-D0EB1AD4A099}" type="presParOf" srcId="{09F0AB9B-C2B5-4C49-B5CD-4C229044255E}" destId="{7DFB8C43-3020-4748-A70A-099113A282FB}" srcOrd="12"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180636-CB87-49E8-9FE4-411CCC84C801}"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ACAE5824-215F-4243-B9FA-F964B0939CAA}">
      <dgm:prSet phldrT="[Text]" custT="1"/>
      <dgm:spPr/>
      <dgm:t>
        <a:bodyPr/>
        <a:lstStyle/>
        <a:p>
          <a:r>
            <a:rPr lang="en-US" sz="2400" dirty="0"/>
            <a:t>The loan…</a:t>
          </a:r>
        </a:p>
      </dgm:t>
    </dgm:pt>
    <dgm:pt modelId="{6D6A168B-FC17-4CB0-B94D-616BC3C5406A}" type="parTrans" cxnId="{1FCEFF41-3813-40CE-9306-B6711A7A33A6}">
      <dgm:prSet/>
      <dgm:spPr/>
      <dgm:t>
        <a:bodyPr/>
        <a:lstStyle/>
        <a:p>
          <a:endParaRPr lang="en-US"/>
        </a:p>
      </dgm:t>
    </dgm:pt>
    <dgm:pt modelId="{69C5E80F-1225-4984-814B-56B89DED08DA}" type="sibTrans" cxnId="{1FCEFF41-3813-40CE-9306-B6711A7A33A6}">
      <dgm:prSet/>
      <dgm:spPr/>
      <dgm:t>
        <a:bodyPr/>
        <a:lstStyle/>
        <a:p>
          <a:endParaRPr lang="en-US"/>
        </a:p>
      </dgm:t>
    </dgm:pt>
    <dgm:pt modelId="{58BF1B4F-DC01-4A96-83A7-D268A9AAA82B}">
      <dgm:prSet phldrT="[Text]" custT="1"/>
      <dgm:spPr/>
      <dgm:t>
        <a:bodyPr/>
        <a:lstStyle/>
        <a:p>
          <a:r>
            <a:rPr lang="en-US" sz="2000" dirty="0"/>
            <a:t>To get their item back, the borrower must…</a:t>
          </a:r>
        </a:p>
      </dgm:t>
    </dgm:pt>
    <dgm:pt modelId="{C0838E8C-B883-4FAB-B461-68CA60B380B6}" type="parTrans" cxnId="{29073E49-74AA-493E-A3AE-17F6D8DF3B01}">
      <dgm:prSet/>
      <dgm:spPr/>
      <dgm:t>
        <a:bodyPr/>
        <a:lstStyle/>
        <a:p>
          <a:endParaRPr lang="en-US"/>
        </a:p>
      </dgm:t>
    </dgm:pt>
    <dgm:pt modelId="{D2FB7C89-790C-47FE-944C-C28DC10B6893}" type="sibTrans" cxnId="{29073E49-74AA-493E-A3AE-17F6D8DF3B01}">
      <dgm:prSet/>
      <dgm:spPr/>
      <dgm:t>
        <a:bodyPr/>
        <a:lstStyle/>
        <a:p>
          <a:endParaRPr lang="en-US"/>
        </a:p>
      </dgm:t>
    </dgm:pt>
    <dgm:pt modelId="{AD089F51-9AA8-4CDB-A47F-8C75625B2A67}">
      <dgm:prSet phldrT="[Text]" custT="1"/>
      <dgm:spPr/>
      <dgm:t>
        <a:bodyPr/>
        <a:lstStyle/>
        <a:p>
          <a:r>
            <a:rPr lang="en-US" sz="1800" dirty="0"/>
            <a:t>If credit terms are not met…</a:t>
          </a:r>
        </a:p>
      </dgm:t>
    </dgm:pt>
    <dgm:pt modelId="{512BC20F-87F2-4CE5-9B7C-26ADAB8DEDAE}" type="parTrans" cxnId="{F0008387-B805-4B54-8A3D-71C8E99E6593}">
      <dgm:prSet/>
      <dgm:spPr/>
      <dgm:t>
        <a:bodyPr/>
        <a:lstStyle/>
        <a:p>
          <a:endParaRPr lang="en-US"/>
        </a:p>
      </dgm:t>
    </dgm:pt>
    <dgm:pt modelId="{0DB96E28-41C5-40D1-B388-9330C049FBC0}" type="sibTrans" cxnId="{F0008387-B805-4B54-8A3D-71C8E99E6593}">
      <dgm:prSet/>
      <dgm:spPr/>
      <dgm:t>
        <a:bodyPr/>
        <a:lstStyle/>
        <a:p>
          <a:endParaRPr lang="en-US"/>
        </a:p>
      </dgm:t>
    </dgm:pt>
    <dgm:pt modelId="{BC497D3D-7A33-4964-BCD7-22B973080139}">
      <dgm:prSet custT="1"/>
      <dgm:spPr/>
      <dgm:t>
        <a:bodyPr/>
        <a:lstStyle/>
        <a:p>
          <a:r>
            <a:rPr lang="en-US" sz="2000" dirty="0"/>
            <a:t>Borrower gives the lender their automobile title or personal property in exchange for cash (based on value of item)</a:t>
          </a:r>
        </a:p>
      </dgm:t>
    </dgm:pt>
    <dgm:pt modelId="{BC779B6F-9AE0-49E3-8AED-0E6ACBEF377A}" type="parTrans" cxnId="{C43C4023-9F8A-42B2-9CF4-6CA0D2825E24}">
      <dgm:prSet/>
      <dgm:spPr/>
      <dgm:t>
        <a:bodyPr/>
        <a:lstStyle/>
        <a:p>
          <a:endParaRPr lang="en-US"/>
        </a:p>
      </dgm:t>
    </dgm:pt>
    <dgm:pt modelId="{2C09A109-2E16-4AA5-916F-5567D86E351F}" type="sibTrans" cxnId="{C43C4023-9F8A-42B2-9CF4-6CA0D2825E24}">
      <dgm:prSet/>
      <dgm:spPr/>
      <dgm:t>
        <a:bodyPr/>
        <a:lstStyle/>
        <a:p>
          <a:endParaRPr lang="en-US"/>
        </a:p>
      </dgm:t>
    </dgm:pt>
    <dgm:pt modelId="{147324FF-705B-47E5-BE94-DB2B0B6DF005}">
      <dgm:prSet custT="1"/>
      <dgm:spPr/>
      <dgm:t>
        <a:bodyPr/>
        <a:lstStyle/>
        <a:p>
          <a:r>
            <a:rPr lang="en-US" sz="2000" dirty="0"/>
            <a:t>Pay the lender back cash and fees/interest within a specified time period</a:t>
          </a:r>
        </a:p>
      </dgm:t>
    </dgm:pt>
    <dgm:pt modelId="{395F88BC-63D8-4CB8-BE06-A0EA01442F4C}" type="parTrans" cxnId="{6F168704-8B75-45D1-B62B-7787AFF291FB}">
      <dgm:prSet/>
      <dgm:spPr/>
      <dgm:t>
        <a:bodyPr/>
        <a:lstStyle/>
        <a:p>
          <a:endParaRPr lang="en-US"/>
        </a:p>
      </dgm:t>
    </dgm:pt>
    <dgm:pt modelId="{EEB5A34B-12EE-4F21-9E2D-12A2414C71E0}" type="sibTrans" cxnId="{6F168704-8B75-45D1-B62B-7787AFF291FB}">
      <dgm:prSet/>
      <dgm:spPr/>
      <dgm:t>
        <a:bodyPr/>
        <a:lstStyle/>
        <a:p>
          <a:endParaRPr lang="en-US"/>
        </a:p>
      </dgm:t>
    </dgm:pt>
    <dgm:pt modelId="{C2B140D8-6E44-4B7C-B6B5-B2DABE43B6F1}">
      <dgm:prSet custT="1"/>
      <dgm:spPr/>
      <dgm:t>
        <a:bodyPr/>
        <a:lstStyle/>
        <a:p>
          <a:r>
            <a:rPr lang="en-US" sz="2400" dirty="0"/>
            <a:t>The lender keeps the item</a:t>
          </a:r>
        </a:p>
      </dgm:t>
    </dgm:pt>
    <dgm:pt modelId="{79157103-A455-4312-89EC-37C1C38CC066}" type="parTrans" cxnId="{95A06345-8568-477E-9320-5874ACF0A8EF}">
      <dgm:prSet/>
      <dgm:spPr/>
      <dgm:t>
        <a:bodyPr/>
        <a:lstStyle/>
        <a:p>
          <a:endParaRPr lang="en-US"/>
        </a:p>
      </dgm:t>
    </dgm:pt>
    <dgm:pt modelId="{23F6A1FD-F367-4BE3-B068-77F931086722}" type="sibTrans" cxnId="{95A06345-8568-477E-9320-5874ACF0A8EF}">
      <dgm:prSet/>
      <dgm:spPr/>
      <dgm:t>
        <a:bodyPr/>
        <a:lstStyle/>
        <a:p>
          <a:endParaRPr lang="en-US"/>
        </a:p>
      </dgm:t>
    </dgm:pt>
    <dgm:pt modelId="{570862E4-2A75-4A6C-90DE-8DD0395FC358}" type="pres">
      <dgm:prSet presAssocID="{1F180636-CB87-49E8-9FE4-411CCC84C801}" presName="Name0" presStyleCnt="0">
        <dgm:presLayoutVars>
          <dgm:chMax val="5"/>
          <dgm:chPref val="5"/>
          <dgm:dir/>
          <dgm:animLvl val="lvl"/>
        </dgm:presLayoutVars>
      </dgm:prSet>
      <dgm:spPr/>
    </dgm:pt>
    <dgm:pt modelId="{01E7ABDC-1B42-46F4-A134-DC095BF690B3}" type="pres">
      <dgm:prSet presAssocID="{ACAE5824-215F-4243-B9FA-F964B0939CAA}" presName="parentText1" presStyleLbl="node1" presStyleIdx="0" presStyleCnt="3">
        <dgm:presLayoutVars>
          <dgm:chMax/>
          <dgm:chPref val="3"/>
          <dgm:bulletEnabled val="1"/>
        </dgm:presLayoutVars>
      </dgm:prSet>
      <dgm:spPr/>
    </dgm:pt>
    <dgm:pt modelId="{DC922806-14AB-47B9-A2A2-F074684E8482}" type="pres">
      <dgm:prSet presAssocID="{ACAE5824-215F-4243-B9FA-F964B0939CAA}" presName="childText1" presStyleLbl="solidAlignAcc1" presStyleIdx="0" presStyleCnt="3">
        <dgm:presLayoutVars>
          <dgm:chMax val="0"/>
          <dgm:chPref val="0"/>
          <dgm:bulletEnabled val="1"/>
        </dgm:presLayoutVars>
      </dgm:prSet>
      <dgm:spPr/>
    </dgm:pt>
    <dgm:pt modelId="{0987E0DA-A96A-40AF-98FF-271E7370DB1C}" type="pres">
      <dgm:prSet presAssocID="{58BF1B4F-DC01-4A96-83A7-D268A9AAA82B}" presName="parentText2" presStyleLbl="node1" presStyleIdx="1" presStyleCnt="3">
        <dgm:presLayoutVars>
          <dgm:chMax/>
          <dgm:chPref val="3"/>
          <dgm:bulletEnabled val="1"/>
        </dgm:presLayoutVars>
      </dgm:prSet>
      <dgm:spPr/>
    </dgm:pt>
    <dgm:pt modelId="{7AC0834B-7D7F-4CB8-AD07-0BEA782B9DDC}" type="pres">
      <dgm:prSet presAssocID="{58BF1B4F-DC01-4A96-83A7-D268A9AAA82B}" presName="childText2" presStyleLbl="solidAlignAcc1" presStyleIdx="1" presStyleCnt="3">
        <dgm:presLayoutVars>
          <dgm:chMax val="0"/>
          <dgm:chPref val="0"/>
          <dgm:bulletEnabled val="1"/>
        </dgm:presLayoutVars>
      </dgm:prSet>
      <dgm:spPr/>
    </dgm:pt>
    <dgm:pt modelId="{51269EF1-7589-45B4-A5A4-0FD0AEBD5FCC}" type="pres">
      <dgm:prSet presAssocID="{AD089F51-9AA8-4CDB-A47F-8C75625B2A67}" presName="parentText3" presStyleLbl="node1" presStyleIdx="2" presStyleCnt="3" custLinFactNeighborY="4632">
        <dgm:presLayoutVars>
          <dgm:chMax/>
          <dgm:chPref val="3"/>
          <dgm:bulletEnabled val="1"/>
        </dgm:presLayoutVars>
      </dgm:prSet>
      <dgm:spPr/>
    </dgm:pt>
    <dgm:pt modelId="{E6D090C4-9B0F-4E01-81DE-6AD24948AE97}" type="pres">
      <dgm:prSet presAssocID="{AD089F51-9AA8-4CDB-A47F-8C75625B2A67}" presName="childText3" presStyleLbl="solidAlignAcc1" presStyleIdx="2" presStyleCnt="3">
        <dgm:presLayoutVars>
          <dgm:chMax val="0"/>
          <dgm:chPref val="0"/>
          <dgm:bulletEnabled val="1"/>
        </dgm:presLayoutVars>
      </dgm:prSet>
      <dgm:spPr/>
    </dgm:pt>
  </dgm:ptLst>
  <dgm:cxnLst>
    <dgm:cxn modelId="{6F168704-8B75-45D1-B62B-7787AFF291FB}" srcId="{58BF1B4F-DC01-4A96-83A7-D268A9AAA82B}" destId="{147324FF-705B-47E5-BE94-DB2B0B6DF005}" srcOrd="0" destOrd="0" parTransId="{395F88BC-63D8-4CB8-BE06-A0EA01442F4C}" sibTransId="{EEB5A34B-12EE-4F21-9E2D-12A2414C71E0}"/>
    <dgm:cxn modelId="{27124808-9C0E-4453-8ACF-24BB79363871}" type="presOf" srcId="{1F180636-CB87-49E8-9FE4-411CCC84C801}" destId="{570862E4-2A75-4A6C-90DE-8DD0395FC358}" srcOrd="0" destOrd="0" presId="urn:microsoft.com/office/officeart/2009/3/layout/IncreasingArrowsProcess"/>
    <dgm:cxn modelId="{80DC3610-06BC-4990-86ED-328C1968D4E6}" type="presOf" srcId="{BC497D3D-7A33-4964-BCD7-22B973080139}" destId="{DC922806-14AB-47B9-A2A2-F074684E8482}" srcOrd="0" destOrd="0" presId="urn:microsoft.com/office/officeart/2009/3/layout/IncreasingArrowsProcess"/>
    <dgm:cxn modelId="{C43C4023-9F8A-42B2-9CF4-6CA0D2825E24}" srcId="{ACAE5824-215F-4243-B9FA-F964B0939CAA}" destId="{BC497D3D-7A33-4964-BCD7-22B973080139}" srcOrd="0" destOrd="0" parTransId="{BC779B6F-9AE0-49E3-8AED-0E6ACBEF377A}" sibTransId="{2C09A109-2E16-4AA5-916F-5567D86E351F}"/>
    <dgm:cxn modelId="{E05E772C-9999-4F3F-8079-D3483957F231}" type="presOf" srcId="{C2B140D8-6E44-4B7C-B6B5-B2DABE43B6F1}" destId="{E6D090C4-9B0F-4E01-81DE-6AD24948AE97}" srcOrd="0" destOrd="0" presId="urn:microsoft.com/office/officeart/2009/3/layout/IncreasingArrowsProcess"/>
    <dgm:cxn modelId="{01BEEC61-CB0D-4598-8177-37322DB9F545}" type="presOf" srcId="{58BF1B4F-DC01-4A96-83A7-D268A9AAA82B}" destId="{0987E0DA-A96A-40AF-98FF-271E7370DB1C}" srcOrd="0" destOrd="0" presId="urn:microsoft.com/office/officeart/2009/3/layout/IncreasingArrowsProcess"/>
    <dgm:cxn modelId="{1FCEFF41-3813-40CE-9306-B6711A7A33A6}" srcId="{1F180636-CB87-49E8-9FE4-411CCC84C801}" destId="{ACAE5824-215F-4243-B9FA-F964B0939CAA}" srcOrd="0" destOrd="0" parTransId="{6D6A168B-FC17-4CB0-B94D-616BC3C5406A}" sibTransId="{69C5E80F-1225-4984-814B-56B89DED08DA}"/>
    <dgm:cxn modelId="{95A06345-8568-477E-9320-5874ACF0A8EF}" srcId="{AD089F51-9AA8-4CDB-A47F-8C75625B2A67}" destId="{C2B140D8-6E44-4B7C-B6B5-B2DABE43B6F1}" srcOrd="0" destOrd="0" parTransId="{79157103-A455-4312-89EC-37C1C38CC066}" sibTransId="{23F6A1FD-F367-4BE3-B068-77F931086722}"/>
    <dgm:cxn modelId="{29073E49-74AA-493E-A3AE-17F6D8DF3B01}" srcId="{1F180636-CB87-49E8-9FE4-411CCC84C801}" destId="{58BF1B4F-DC01-4A96-83A7-D268A9AAA82B}" srcOrd="1" destOrd="0" parTransId="{C0838E8C-B883-4FAB-B461-68CA60B380B6}" sibTransId="{D2FB7C89-790C-47FE-944C-C28DC10B6893}"/>
    <dgm:cxn modelId="{F0008387-B805-4B54-8A3D-71C8E99E6593}" srcId="{1F180636-CB87-49E8-9FE4-411CCC84C801}" destId="{AD089F51-9AA8-4CDB-A47F-8C75625B2A67}" srcOrd="2" destOrd="0" parTransId="{512BC20F-87F2-4CE5-9B7C-26ADAB8DEDAE}" sibTransId="{0DB96E28-41C5-40D1-B388-9330C049FBC0}"/>
    <dgm:cxn modelId="{BD9B658F-DF3C-40CC-8504-D53EE97A0760}" type="presOf" srcId="{AD089F51-9AA8-4CDB-A47F-8C75625B2A67}" destId="{51269EF1-7589-45B4-A5A4-0FD0AEBD5FCC}" srcOrd="0" destOrd="0" presId="urn:microsoft.com/office/officeart/2009/3/layout/IncreasingArrowsProcess"/>
    <dgm:cxn modelId="{B3E136DD-0E28-4F57-9450-E78370E058D7}" type="presOf" srcId="{147324FF-705B-47E5-BE94-DB2B0B6DF005}" destId="{7AC0834B-7D7F-4CB8-AD07-0BEA782B9DDC}" srcOrd="0" destOrd="0" presId="urn:microsoft.com/office/officeart/2009/3/layout/IncreasingArrowsProcess"/>
    <dgm:cxn modelId="{AE8C10FB-89B2-4DED-A106-51BD19F4DEAA}" type="presOf" srcId="{ACAE5824-215F-4243-B9FA-F964B0939CAA}" destId="{01E7ABDC-1B42-46F4-A134-DC095BF690B3}" srcOrd="0" destOrd="0" presId="urn:microsoft.com/office/officeart/2009/3/layout/IncreasingArrowsProcess"/>
    <dgm:cxn modelId="{666C821F-1FC6-4ED3-8595-24F1DC2CFE3B}" type="presParOf" srcId="{570862E4-2A75-4A6C-90DE-8DD0395FC358}" destId="{01E7ABDC-1B42-46F4-A134-DC095BF690B3}" srcOrd="0" destOrd="0" presId="urn:microsoft.com/office/officeart/2009/3/layout/IncreasingArrowsProcess"/>
    <dgm:cxn modelId="{2C602EAB-32FB-47EE-98FA-4FC560CB6987}" type="presParOf" srcId="{570862E4-2A75-4A6C-90DE-8DD0395FC358}" destId="{DC922806-14AB-47B9-A2A2-F074684E8482}" srcOrd="1" destOrd="0" presId="urn:microsoft.com/office/officeart/2009/3/layout/IncreasingArrowsProcess"/>
    <dgm:cxn modelId="{07EE46BB-C1C5-446A-9193-35F010129B97}" type="presParOf" srcId="{570862E4-2A75-4A6C-90DE-8DD0395FC358}" destId="{0987E0DA-A96A-40AF-98FF-271E7370DB1C}" srcOrd="2" destOrd="0" presId="urn:microsoft.com/office/officeart/2009/3/layout/IncreasingArrowsProcess"/>
    <dgm:cxn modelId="{57985C8C-BE86-4FA5-AF43-F7FF181C0FF6}" type="presParOf" srcId="{570862E4-2A75-4A6C-90DE-8DD0395FC358}" destId="{7AC0834B-7D7F-4CB8-AD07-0BEA782B9DDC}" srcOrd="3" destOrd="0" presId="urn:microsoft.com/office/officeart/2009/3/layout/IncreasingArrowsProcess"/>
    <dgm:cxn modelId="{FB4A824D-3A9D-40DA-98F0-01E113FABBC3}" type="presParOf" srcId="{570862E4-2A75-4A6C-90DE-8DD0395FC358}" destId="{51269EF1-7589-45B4-A5A4-0FD0AEBD5FCC}" srcOrd="4" destOrd="0" presId="urn:microsoft.com/office/officeart/2009/3/layout/IncreasingArrowsProcess"/>
    <dgm:cxn modelId="{86273151-4A29-4978-8239-0D5B9414FD7E}" type="presParOf" srcId="{570862E4-2A75-4A6C-90DE-8DD0395FC358}" destId="{E6D090C4-9B0F-4E01-81DE-6AD24948AE97}"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7CBB9-5023-456B-BF20-3350F214B77D}"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endParaRPr lang="en-US"/>
        </a:p>
      </dgm:t>
    </dgm:pt>
    <dgm:pt modelId="{C0C834E8-3131-4BB5-8D4A-E4D9149C0F19}">
      <dgm:prSet phldrT="[Text]" custT="1"/>
      <dgm:spPr/>
      <dgm:t>
        <a:bodyPr/>
        <a:lstStyle/>
        <a:p>
          <a:r>
            <a:rPr lang="en-US" sz="3200" dirty="0"/>
            <a:t>There are </a:t>
          </a:r>
          <a:r>
            <a:rPr lang="en-US" sz="3200" u="sng" dirty="0"/>
            <a:t>many</a:t>
          </a:r>
          <a:r>
            <a:rPr lang="en-US" sz="3200" u="none" dirty="0"/>
            <a:t> </a:t>
          </a:r>
          <a:r>
            <a:rPr lang="en-US" sz="3200" dirty="0"/>
            <a:t>sources of credit including…</a:t>
          </a:r>
        </a:p>
      </dgm:t>
    </dgm:pt>
    <dgm:pt modelId="{9EDB8B2C-12D3-4399-82B4-A311F824FC36}" type="parTrans" cxnId="{2D707077-1DDD-4C7B-B355-3EBD385DB28B}">
      <dgm:prSet/>
      <dgm:spPr/>
      <dgm:t>
        <a:bodyPr/>
        <a:lstStyle/>
        <a:p>
          <a:endParaRPr lang="en-US"/>
        </a:p>
      </dgm:t>
    </dgm:pt>
    <dgm:pt modelId="{C75670DB-1026-451B-AFC9-0779B0F3F760}" type="sibTrans" cxnId="{2D707077-1DDD-4C7B-B355-3EBD385DB28B}">
      <dgm:prSet/>
      <dgm:spPr/>
      <dgm:t>
        <a:bodyPr/>
        <a:lstStyle/>
        <a:p>
          <a:endParaRPr lang="en-US"/>
        </a:p>
      </dgm:t>
    </dgm:pt>
    <dgm:pt modelId="{9B3E15CB-FA10-421F-A653-E7835B57425F}">
      <dgm:prSet phldrT="[Text]" custT="1"/>
      <dgm:spPr/>
      <dgm:t>
        <a:bodyPr/>
        <a:lstStyle/>
        <a:p>
          <a:r>
            <a:rPr lang="en-US" sz="1600" dirty="0">
              <a:solidFill>
                <a:schemeClr val="tx1"/>
              </a:solidFill>
            </a:rPr>
            <a:t>Private mortgage companies</a:t>
          </a:r>
        </a:p>
      </dgm:t>
    </dgm:pt>
    <dgm:pt modelId="{250FC037-554F-4CE0-B5B1-20413371D9EC}" type="parTrans" cxnId="{A6696D07-D90F-4B90-81F0-15C3563CED11}">
      <dgm:prSet/>
      <dgm:spPr/>
      <dgm:t>
        <a:bodyPr/>
        <a:lstStyle/>
        <a:p>
          <a:endParaRPr lang="en-US"/>
        </a:p>
      </dgm:t>
    </dgm:pt>
    <dgm:pt modelId="{733E8561-2BFB-46D4-A1FE-688EF270B309}" type="sibTrans" cxnId="{A6696D07-D90F-4B90-81F0-15C3563CED11}">
      <dgm:prSet/>
      <dgm:spPr/>
      <dgm:t>
        <a:bodyPr/>
        <a:lstStyle/>
        <a:p>
          <a:endParaRPr lang="en-US"/>
        </a:p>
      </dgm:t>
    </dgm:pt>
    <dgm:pt modelId="{91E29EF6-50AE-4B64-A95E-4AD71509C505}">
      <dgm:prSet phldrT="[Text]" custT="1"/>
      <dgm:spPr/>
      <dgm:t>
        <a:bodyPr/>
        <a:lstStyle/>
        <a:p>
          <a:r>
            <a:rPr lang="en-US" sz="1800" dirty="0">
              <a:solidFill>
                <a:schemeClr val="tx1"/>
              </a:solidFill>
            </a:rPr>
            <a:t>Depository institutions</a:t>
          </a:r>
        </a:p>
      </dgm:t>
    </dgm:pt>
    <dgm:pt modelId="{EA2D51C2-E513-4F4E-B29B-4DC60E0FF954}" type="parTrans" cxnId="{E540A7E4-C88D-4488-B1EA-59DB1499BD5C}">
      <dgm:prSet/>
      <dgm:spPr/>
      <dgm:t>
        <a:bodyPr/>
        <a:lstStyle/>
        <a:p>
          <a:endParaRPr lang="en-US"/>
        </a:p>
      </dgm:t>
    </dgm:pt>
    <dgm:pt modelId="{F8C24A77-7ECB-41CF-AC7A-95A6628037C9}" type="sibTrans" cxnId="{E540A7E4-C88D-4488-B1EA-59DB1499BD5C}">
      <dgm:prSet/>
      <dgm:spPr/>
      <dgm:t>
        <a:bodyPr/>
        <a:lstStyle/>
        <a:p>
          <a:endParaRPr lang="en-US"/>
        </a:p>
      </dgm:t>
    </dgm:pt>
    <dgm:pt modelId="{93CA64A8-A8DE-4305-9FAC-2089357C2218}">
      <dgm:prSet phldrT="[Text]" custT="1"/>
      <dgm:spPr/>
      <dgm:t>
        <a:bodyPr/>
        <a:lstStyle/>
        <a:p>
          <a:r>
            <a:rPr lang="en-US" sz="2000" dirty="0"/>
            <a:t>Automobile dealerships</a:t>
          </a:r>
        </a:p>
      </dgm:t>
    </dgm:pt>
    <dgm:pt modelId="{69E1481B-22AC-4492-AAB8-382685481DC2}" type="parTrans" cxnId="{2520627D-1A1B-43BE-8667-F58922D7A391}">
      <dgm:prSet/>
      <dgm:spPr/>
      <dgm:t>
        <a:bodyPr/>
        <a:lstStyle/>
        <a:p>
          <a:endParaRPr lang="en-US"/>
        </a:p>
      </dgm:t>
    </dgm:pt>
    <dgm:pt modelId="{68A0341F-A1C4-4D47-AA04-20CF735A7043}" type="sibTrans" cxnId="{2520627D-1A1B-43BE-8667-F58922D7A391}">
      <dgm:prSet/>
      <dgm:spPr/>
      <dgm:t>
        <a:bodyPr/>
        <a:lstStyle/>
        <a:p>
          <a:endParaRPr lang="en-US"/>
        </a:p>
      </dgm:t>
    </dgm:pt>
    <dgm:pt modelId="{4B57A2FF-A6A4-4031-9918-C1A7D5D8E9DB}">
      <dgm:prSet custT="1"/>
      <dgm:spPr/>
      <dgm:t>
        <a:bodyPr/>
        <a:lstStyle/>
        <a:p>
          <a:r>
            <a:rPr lang="en-US" sz="1400" b="1" dirty="0">
              <a:solidFill>
                <a:schemeClr val="tx1"/>
              </a:solidFill>
            </a:rPr>
            <a:t>Government</a:t>
          </a:r>
        </a:p>
      </dgm:t>
    </dgm:pt>
    <dgm:pt modelId="{31D8BF68-EA2F-42DF-BB0E-4F6761E741E5}" type="parTrans" cxnId="{64E21075-95B9-4659-9922-97882F7430D9}">
      <dgm:prSet/>
      <dgm:spPr/>
      <dgm:t>
        <a:bodyPr/>
        <a:lstStyle/>
        <a:p>
          <a:endParaRPr lang="en-US"/>
        </a:p>
      </dgm:t>
    </dgm:pt>
    <dgm:pt modelId="{A39AC682-C0C7-4BB7-A8DA-A8DD4C0C9AD6}" type="sibTrans" cxnId="{64E21075-95B9-4659-9922-97882F7430D9}">
      <dgm:prSet/>
      <dgm:spPr/>
      <dgm:t>
        <a:bodyPr/>
        <a:lstStyle/>
        <a:p>
          <a:endParaRPr lang="en-US"/>
        </a:p>
      </dgm:t>
    </dgm:pt>
    <dgm:pt modelId="{0A59DF7E-216E-4486-AF8E-00B35CB86341}">
      <dgm:prSet/>
      <dgm:spPr/>
      <dgm:t>
        <a:bodyPr/>
        <a:lstStyle/>
        <a:p>
          <a:r>
            <a:rPr lang="en-US" dirty="0"/>
            <a:t>Credit card companies</a:t>
          </a:r>
        </a:p>
      </dgm:t>
    </dgm:pt>
    <dgm:pt modelId="{5AA33273-90DC-4483-B527-A3A21ACEA96C}" type="parTrans" cxnId="{ADBAD9C2-090D-426F-9DF1-9AC56925FB2E}">
      <dgm:prSet/>
      <dgm:spPr/>
      <dgm:t>
        <a:bodyPr/>
        <a:lstStyle/>
        <a:p>
          <a:endParaRPr lang="en-US"/>
        </a:p>
      </dgm:t>
    </dgm:pt>
    <dgm:pt modelId="{64D1FA81-94C5-490C-89AA-57B36E9972DD}" type="sibTrans" cxnId="{ADBAD9C2-090D-426F-9DF1-9AC56925FB2E}">
      <dgm:prSet/>
      <dgm:spPr/>
      <dgm:t>
        <a:bodyPr/>
        <a:lstStyle/>
        <a:p>
          <a:endParaRPr lang="en-US"/>
        </a:p>
      </dgm:t>
    </dgm:pt>
    <dgm:pt modelId="{2D52DA4B-C56C-4C25-81E8-D95CC3D3C891}" type="pres">
      <dgm:prSet presAssocID="{1577CBB9-5023-456B-BF20-3350F214B77D}" presName="Name0" presStyleCnt="0">
        <dgm:presLayoutVars>
          <dgm:chMax val="1"/>
          <dgm:chPref val="1"/>
        </dgm:presLayoutVars>
      </dgm:prSet>
      <dgm:spPr/>
    </dgm:pt>
    <dgm:pt modelId="{3F63F407-E249-4076-B7A5-250DD785644D}" type="pres">
      <dgm:prSet presAssocID="{C0C834E8-3131-4BB5-8D4A-E4D9149C0F19}" presName="Parent" presStyleLbl="node0" presStyleIdx="0" presStyleCnt="1" custScaleX="143123" custScaleY="143098">
        <dgm:presLayoutVars>
          <dgm:chMax val="5"/>
          <dgm:chPref val="5"/>
        </dgm:presLayoutVars>
      </dgm:prSet>
      <dgm:spPr/>
    </dgm:pt>
    <dgm:pt modelId="{6D42E21A-D7FD-4321-9B1C-1F0FCEE84695}" type="pres">
      <dgm:prSet presAssocID="{C0C834E8-3131-4BB5-8D4A-E4D9149C0F19}" presName="Accent2" presStyleLbl="node1" presStyleIdx="0" presStyleCnt="19"/>
      <dgm:spPr/>
    </dgm:pt>
    <dgm:pt modelId="{936F9735-DC26-4096-9E50-32E27EAF9822}" type="pres">
      <dgm:prSet presAssocID="{C0C834E8-3131-4BB5-8D4A-E4D9149C0F19}" presName="Accent3" presStyleLbl="node1" presStyleIdx="1" presStyleCnt="19"/>
      <dgm:spPr/>
    </dgm:pt>
    <dgm:pt modelId="{007ACE27-3033-4F8E-A1B5-70846C24A085}" type="pres">
      <dgm:prSet presAssocID="{C0C834E8-3131-4BB5-8D4A-E4D9149C0F19}" presName="Accent4" presStyleLbl="node1" presStyleIdx="2" presStyleCnt="19"/>
      <dgm:spPr/>
    </dgm:pt>
    <dgm:pt modelId="{7F816469-B8EA-44C9-AD12-C50678477F43}" type="pres">
      <dgm:prSet presAssocID="{C0C834E8-3131-4BB5-8D4A-E4D9149C0F19}" presName="Accent5" presStyleLbl="node1" presStyleIdx="3" presStyleCnt="19"/>
      <dgm:spPr/>
    </dgm:pt>
    <dgm:pt modelId="{7392AFF0-5E30-4028-A06E-BF445E0ED6F9}" type="pres">
      <dgm:prSet presAssocID="{C0C834E8-3131-4BB5-8D4A-E4D9149C0F19}" presName="Accent6" presStyleLbl="node1" presStyleIdx="4" presStyleCnt="19"/>
      <dgm:spPr/>
    </dgm:pt>
    <dgm:pt modelId="{FCC0D31E-C587-45F4-825E-3D385D9F4E33}" type="pres">
      <dgm:prSet presAssocID="{9B3E15CB-FA10-421F-A653-E7835B57425F}" presName="Child1" presStyleLbl="node1" presStyleIdx="5" presStyleCnt="19" custScaleX="139174" custScaleY="139159" custLinFactNeighborX="-53482" custLinFactNeighborY="-27891">
        <dgm:presLayoutVars>
          <dgm:chMax val="0"/>
          <dgm:chPref val="0"/>
        </dgm:presLayoutVars>
      </dgm:prSet>
      <dgm:spPr/>
    </dgm:pt>
    <dgm:pt modelId="{32471CE5-EF47-4039-BFC7-35028B8EB13C}" type="pres">
      <dgm:prSet presAssocID="{9B3E15CB-FA10-421F-A653-E7835B57425F}" presName="Accent7" presStyleCnt="0"/>
      <dgm:spPr/>
    </dgm:pt>
    <dgm:pt modelId="{6CB2C064-7C2B-4547-BE35-990FE0AC023A}" type="pres">
      <dgm:prSet presAssocID="{9B3E15CB-FA10-421F-A653-E7835B57425F}" presName="AccentHold1" presStyleLbl="node1" presStyleIdx="6" presStyleCnt="19" custLinFactX="-100000" custLinFactY="-100000" custLinFactNeighborX="-186964" custLinFactNeighborY="-189770"/>
      <dgm:spPr/>
    </dgm:pt>
    <dgm:pt modelId="{D2B82640-03E8-4D84-A92B-26554A6F80AF}" type="pres">
      <dgm:prSet presAssocID="{9B3E15CB-FA10-421F-A653-E7835B57425F}" presName="Accent8" presStyleCnt="0"/>
      <dgm:spPr/>
    </dgm:pt>
    <dgm:pt modelId="{EE5FE6CB-49A3-4EA0-B48A-35F45E2EF879}" type="pres">
      <dgm:prSet presAssocID="{9B3E15CB-FA10-421F-A653-E7835B57425F}" presName="AccentHold2" presStyleLbl="node1" presStyleIdx="7" presStyleCnt="19"/>
      <dgm:spPr/>
    </dgm:pt>
    <dgm:pt modelId="{4B417D65-B46A-4C30-ACBB-94485CFF60A9}" type="pres">
      <dgm:prSet presAssocID="{91E29EF6-50AE-4B64-A95E-4AD71509C505}" presName="Child2" presStyleLbl="node1" presStyleIdx="8" presStyleCnt="19" custScaleX="163735" custScaleY="163716" custLinFactNeighborX="40469" custLinFactNeighborY="-43616">
        <dgm:presLayoutVars>
          <dgm:chMax val="0"/>
          <dgm:chPref val="0"/>
        </dgm:presLayoutVars>
      </dgm:prSet>
      <dgm:spPr/>
    </dgm:pt>
    <dgm:pt modelId="{F3248A53-7991-4E8C-807F-6AB4EBE672DA}" type="pres">
      <dgm:prSet presAssocID="{91E29EF6-50AE-4B64-A95E-4AD71509C505}" presName="Accent9" presStyleCnt="0"/>
      <dgm:spPr/>
    </dgm:pt>
    <dgm:pt modelId="{F7AFFCAF-1685-4260-AA14-8CA68467B5A1}" type="pres">
      <dgm:prSet presAssocID="{91E29EF6-50AE-4B64-A95E-4AD71509C505}" presName="AccentHold1" presStyleLbl="node1" presStyleIdx="9" presStyleCnt="19" custLinFactNeighborX="45051" custLinFactNeighborY="-29413"/>
      <dgm:spPr/>
    </dgm:pt>
    <dgm:pt modelId="{CC6A1808-712C-4BF9-A689-5DD871454C57}" type="pres">
      <dgm:prSet presAssocID="{91E29EF6-50AE-4B64-A95E-4AD71509C505}" presName="Accent10" presStyleCnt="0"/>
      <dgm:spPr/>
    </dgm:pt>
    <dgm:pt modelId="{168B43CE-38EA-4BCE-88A9-7B457B76530F}" type="pres">
      <dgm:prSet presAssocID="{91E29EF6-50AE-4B64-A95E-4AD71509C505}" presName="AccentHold2" presStyleLbl="node1" presStyleIdx="10" presStyleCnt="19"/>
      <dgm:spPr/>
    </dgm:pt>
    <dgm:pt modelId="{EE36D3F7-A80D-4C8E-818C-078AB5C15DF7}" type="pres">
      <dgm:prSet presAssocID="{91E29EF6-50AE-4B64-A95E-4AD71509C505}" presName="Accent11" presStyleCnt="0"/>
      <dgm:spPr/>
    </dgm:pt>
    <dgm:pt modelId="{6D749B55-662C-4D82-A887-EB341ACF2D24}" type="pres">
      <dgm:prSet presAssocID="{91E29EF6-50AE-4B64-A95E-4AD71509C505}" presName="AccentHold3" presStyleLbl="node1" presStyleIdx="11" presStyleCnt="19"/>
      <dgm:spPr/>
    </dgm:pt>
    <dgm:pt modelId="{83F8D3A7-165F-42F4-BF90-C348CC07975A}" type="pres">
      <dgm:prSet presAssocID="{93CA64A8-A8DE-4305-9FAC-2089357C2218}" presName="Child3" presStyleLbl="node1" presStyleIdx="12" presStyleCnt="19" custScaleX="189286" custScaleY="194444" custLinFactNeighborX="1632" custLinFactNeighborY="74189">
        <dgm:presLayoutVars>
          <dgm:chMax val="0"/>
          <dgm:chPref val="0"/>
        </dgm:presLayoutVars>
      </dgm:prSet>
      <dgm:spPr/>
    </dgm:pt>
    <dgm:pt modelId="{2B072A2D-1E1B-427C-B4C7-D6E8CB3EC936}" type="pres">
      <dgm:prSet presAssocID="{93CA64A8-A8DE-4305-9FAC-2089357C2218}" presName="Accent12" presStyleCnt="0"/>
      <dgm:spPr/>
    </dgm:pt>
    <dgm:pt modelId="{FBEC853F-DC91-4C45-916F-44635EAE631E}" type="pres">
      <dgm:prSet presAssocID="{93CA64A8-A8DE-4305-9FAC-2089357C2218}" presName="AccentHold1" presStyleLbl="node1" presStyleIdx="13" presStyleCnt="19" custLinFactY="100000" custLinFactNeighborX="-17125" custLinFactNeighborY="110631"/>
      <dgm:spPr/>
    </dgm:pt>
    <dgm:pt modelId="{B0746782-C2A7-4998-8AC6-A68360A4A3E5}" type="pres">
      <dgm:prSet presAssocID="{4B57A2FF-A6A4-4031-9918-C1A7D5D8E9DB}" presName="Child4" presStyleLbl="node1" presStyleIdx="14" presStyleCnt="19" custScaleX="154111" custScaleY="139159" custLinFactNeighborX="-26880" custLinFactNeighborY="10675">
        <dgm:presLayoutVars>
          <dgm:chMax val="0"/>
          <dgm:chPref val="0"/>
        </dgm:presLayoutVars>
      </dgm:prSet>
      <dgm:spPr/>
    </dgm:pt>
    <dgm:pt modelId="{208EEA15-AB2C-4717-9D8A-9C2E93DB3893}" type="pres">
      <dgm:prSet presAssocID="{4B57A2FF-A6A4-4031-9918-C1A7D5D8E9DB}" presName="Accent13" presStyleCnt="0"/>
      <dgm:spPr/>
    </dgm:pt>
    <dgm:pt modelId="{797AA6AF-54DD-4280-9024-6895F2952DA1}" type="pres">
      <dgm:prSet presAssocID="{4B57A2FF-A6A4-4031-9918-C1A7D5D8E9DB}" presName="AccentHold1" presStyleLbl="node1" presStyleIdx="15" presStyleCnt="19"/>
      <dgm:spPr/>
    </dgm:pt>
    <dgm:pt modelId="{86537E8E-DD07-45F5-B398-B612AFFE7168}" type="pres">
      <dgm:prSet presAssocID="{0A59DF7E-216E-4486-AF8E-00B35CB86341}" presName="Child5" presStyleLbl="node1" presStyleIdx="16" presStyleCnt="19" custScaleX="155548" custScaleY="155530" custLinFactNeighborX="3648" custLinFactNeighborY="-14272">
        <dgm:presLayoutVars>
          <dgm:chMax val="0"/>
          <dgm:chPref val="0"/>
        </dgm:presLayoutVars>
      </dgm:prSet>
      <dgm:spPr/>
    </dgm:pt>
    <dgm:pt modelId="{843A94ED-B211-47F7-8E63-31BB0BE55BB8}" type="pres">
      <dgm:prSet presAssocID="{0A59DF7E-216E-4486-AF8E-00B35CB86341}" presName="Accent15" presStyleCnt="0"/>
      <dgm:spPr/>
    </dgm:pt>
    <dgm:pt modelId="{0DEC49B4-8DFC-40A1-BC06-DB4159A8BA56}" type="pres">
      <dgm:prSet presAssocID="{0A59DF7E-216E-4486-AF8E-00B35CB86341}" presName="AccentHold2" presStyleLbl="node1" presStyleIdx="17" presStyleCnt="19"/>
      <dgm:spPr/>
    </dgm:pt>
    <dgm:pt modelId="{C0F3F966-72A4-42D0-9428-6DF50B3CC148}" type="pres">
      <dgm:prSet presAssocID="{0A59DF7E-216E-4486-AF8E-00B35CB86341}" presName="Accent16" presStyleCnt="0"/>
      <dgm:spPr/>
    </dgm:pt>
    <dgm:pt modelId="{D7C909B9-BA9C-4EF3-9B79-E579FC366E1F}" type="pres">
      <dgm:prSet presAssocID="{0A59DF7E-216E-4486-AF8E-00B35CB86341}" presName="AccentHold3" presStyleLbl="node1" presStyleIdx="18" presStyleCnt="19"/>
      <dgm:spPr/>
    </dgm:pt>
  </dgm:ptLst>
  <dgm:cxnLst>
    <dgm:cxn modelId="{A6696D07-D90F-4B90-81F0-15C3563CED11}" srcId="{C0C834E8-3131-4BB5-8D4A-E4D9149C0F19}" destId="{9B3E15CB-FA10-421F-A653-E7835B57425F}" srcOrd="0" destOrd="0" parTransId="{250FC037-554F-4CE0-B5B1-20413371D9EC}" sibTransId="{733E8561-2BFB-46D4-A1FE-688EF270B309}"/>
    <dgm:cxn modelId="{8CA83A0F-7070-4610-9EE8-66CF937C0F84}" type="presOf" srcId="{0A59DF7E-216E-4486-AF8E-00B35CB86341}" destId="{86537E8E-DD07-45F5-B398-B612AFFE7168}" srcOrd="0" destOrd="0" presId="urn:microsoft.com/office/officeart/2009/3/layout/CircleRelationship"/>
    <dgm:cxn modelId="{1B55BD17-31A7-4337-8248-C82B32C3E348}" type="presOf" srcId="{C0C834E8-3131-4BB5-8D4A-E4D9149C0F19}" destId="{3F63F407-E249-4076-B7A5-250DD785644D}" srcOrd="0" destOrd="0" presId="urn:microsoft.com/office/officeart/2009/3/layout/CircleRelationship"/>
    <dgm:cxn modelId="{CCFAAC36-8ECA-4A85-B91A-727E2E6638C1}" type="presOf" srcId="{91E29EF6-50AE-4B64-A95E-4AD71509C505}" destId="{4B417D65-B46A-4C30-ACBB-94485CFF60A9}" srcOrd="0" destOrd="0" presId="urn:microsoft.com/office/officeart/2009/3/layout/CircleRelationship"/>
    <dgm:cxn modelId="{64E21075-95B9-4659-9922-97882F7430D9}" srcId="{C0C834E8-3131-4BB5-8D4A-E4D9149C0F19}" destId="{4B57A2FF-A6A4-4031-9918-C1A7D5D8E9DB}" srcOrd="3" destOrd="0" parTransId="{31D8BF68-EA2F-42DF-BB0E-4F6761E741E5}" sibTransId="{A39AC682-C0C7-4BB7-A8DA-A8DD4C0C9AD6}"/>
    <dgm:cxn modelId="{2D707077-1DDD-4C7B-B355-3EBD385DB28B}" srcId="{1577CBB9-5023-456B-BF20-3350F214B77D}" destId="{C0C834E8-3131-4BB5-8D4A-E4D9149C0F19}" srcOrd="0" destOrd="0" parTransId="{9EDB8B2C-12D3-4399-82B4-A311F824FC36}" sibTransId="{C75670DB-1026-451B-AFC9-0779B0F3F760}"/>
    <dgm:cxn modelId="{F3E3A279-BFC0-4760-A4D6-B22379583998}" type="presOf" srcId="{1577CBB9-5023-456B-BF20-3350F214B77D}" destId="{2D52DA4B-C56C-4C25-81E8-D95CC3D3C891}" srcOrd="0" destOrd="0" presId="urn:microsoft.com/office/officeart/2009/3/layout/CircleRelationship"/>
    <dgm:cxn modelId="{2520627D-1A1B-43BE-8667-F58922D7A391}" srcId="{C0C834E8-3131-4BB5-8D4A-E4D9149C0F19}" destId="{93CA64A8-A8DE-4305-9FAC-2089357C2218}" srcOrd="2" destOrd="0" parTransId="{69E1481B-22AC-4492-AAB8-382685481DC2}" sibTransId="{68A0341F-A1C4-4D47-AA04-20CF735A7043}"/>
    <dgm:cxn modelId="{24544B85-9791-4A8C-866C-B7E67391F39C}" type="presOf" srcId="{93CA64A8-A8DE-4305-9FAC-2089357C2218}" destId="{83F8D3A7-165F-42F4-BF90-C348CC07975A}" srcOrd="0" destOrd="0" presId="urn:microsoft.com/office/officeart/2009/3/layout/CircleRelationship"/>
    <dgm:cxn modelId="{EB7AC885-BB8E-4419-8337-54A09632FEDE}" type="presOf" srcId="{9B3E15CB-FA10-421F-A653-E7835B57425F}" destId="{FCC0D31E-C587-45F4-825E-3D385D9F4E33}" srcOrd="0" destOrd="0" presId="urn:microsoft.com/office/officeart/2009/3/layout/CircleRelationship"/>
    <dgm:cxn modelId="{ADBAD9C2-090D-426F-9DF1-9AC56925FB2E}" srcId="{C0C834E8-3131-4BB5-8D4A-E4D9149C0F19}" destId="{0A59DF7E-216E-4486-AF8E-00B35CB86341}" srcOrd="4" destOrd="0" parTransId="{5AA33273-90DC-4483-B527-A3A21ACEA96C}" sibTransId="{64D1FA81-94C5-490C-89AA-57B36E9972DD}"/>
    <dgm:cxn modelId="{0DD41ACF-FCF3-4847-82E3-DB14585B0891}" type="presOf" srcId="{4B57A2FF-A6A4-4031-9918-C1A7D5D8E9DB}" destId="{B0746782-C2A7-4998-8AC6-A68360A4A3E5}" srcOrd="0" destOrd="0" presId="urn:microsoft.com/office/officeart/2009/3/layout/CircleRelationship"/>
    <dgm:cxn modelId="{E540A7E4-C88D-4488-B1EA-59DB1499BD5C}" srcId="{C0C834E8-3131-4BB5-8D4A-E4D9149C0F19}" destId="{91E29EF6-50AE-4B64-A95E-4AD71509C505}" srcOrd="1" destOrd="0" parTransId="{EA2D51C2-E513-4F4E-B29B-4DC60E0FF954}" sibTransId="{F8C24A77-7ECB-41CF-AC7A-95A6628037C9}"/>
    <dgm:cxn modelId="{47BCED6F-7FB9-4644-AFB0-0261D4F04382}" type="presParOf" srcId="{2D52DA4B-C56C-4C25-81E8-D95CC3D3C891}" destId="{3F63F407-E249-4076-B7A5-250DD785644D}" srcOrd="0" destOrd="0" presId="urn:microsoft.com/office/officeart/2009/3/layout/CircleRelationship"/>
    <dgm:cxn modelId="{F7C6E188-914B-4B36-B2CE-45B4E0F3375A}" type="presParOf" srcId="{2D52DA4B-C56C-4C25-81E8-D95CC3D3C891}" destId="{6D42E21A-D7FD-4321-9B1C-1F0FCEE84695}" srcOrd="1" destOrd="0" presId="urn:microsoft.com/office/officeart/2009/3/layout/CircleRelationship"/>
    <dgm:cxn modelId="{DF2BA7F2-D68E-4F52-A36D-F534BF9AD5B7}" type="presParOf" srcId="{2D52DA4B-C56C-4C25-81E8-D95CC3D3C891}" destId="{936F9735-DC26-4096-9E50-32E27EAF9822}" srcOrd="2" destOrd="0" presId="urn:microsoft.com/office/officeart/2009/3/layout/CircleRelationship"/>
    <dgm:cxn modelId="{4EB05A3D-98D1-4C11-BA0A-BCA23DE3039C}" type="presParOf" srcId="{2D52DA4B-C56C-4C25-81E8-D95CC3D3C891}" destId="{007ACE27-3033-4F8E-A1B5-70846C24A085}" srcOrd="3" destOrd="0" presId="urn:microsoft.com/office/officeart/2009/3/layout/CircleRelationship"/>
    <dgm:cxn modelId="{A13A4E6C-9E87-48AB-B70D-2FBED9790403}" type="presParOf" srcId="{2D52DA4B-C56C-4C25-81E8-D95CC3D3C891}" destId="{7F816469-B8EA-44C9-AD12-C50678477F43}" srcOrd="4" destOrd="0" presId="urn:microsoft.com/office/officeart/2009/3/layout/CircleRelationship"/>
    <dgm:cxn modelId="{522B806D-5A47-4B37-95B3-CF62730EE63E}" type="presParOf" srcId="{2D52DA4B-C56C-4C25-81E8-D95CC3D3C891}" destId="{7392AFF0-5E30-4028-A06E-BF445E0ED6F9}" srcOrd="5" destOrd="0" presId="urn:microsoft.com/office/officeart/2009/3/layout/CircleRelationship"/>
    <dgm:cxn modelId="{F7D39DA3-046C-42D2-85DD-36B62DB1AE31}" type="presParOf" srcId="{2D52DA4B-C56C-4C25-81E8-D95CC3D3C891}" destId="{FCC0D31E-C587-45F4-825E-3D385D9F4E33}" srcOrd="6" destOrd="0" presId="urn:microsoft.com/office/officeart/2009/3/layout/CircleRelationship"/>
    <dgm:cxn modelId="{46C94652-8A2C-48A6-B082-8D0CCAC36FE7}" type="presParOf" srcId="{2D52DA4B-C56C-4C25-81E8-D95CC3D3C891}" destId="{32471CE5-EF47-4039-BFC7-35028B8EB13C}" srcOrd="7" destOrd="0" presId="urn:microsoft.com/office/officeart/2009/3/layout/CircleRelationship"/>
    <dgm:cxn modelId="{F0CD6FA5-8E72-4D7F-9F35-4EE327A957D7}" type="presParOf" srcId="{32471CE5-EF47-4039-BFC7-35028B8EB13C}" destId="{6CB2C064-7C2B-4547-BE35-990FE0AC023A}" srcOrd="0" destOrd="0" presId="urn:microsoft.com/office/officeart/2009/3/layout/CircleRelationship"/>
    <dgm:cxn modelId="{FBED7404-F508-4821-8A6B-EA255CB156B2}" type="presParOf" srcId="{2D52DA4B-C56C-4C25-81E8-D95CC3D3C891}" destId="{D2B82640-03E8-4D84-A92B-26554A6F80AF}" srcOrd="8" destOrd="0" presId="urn:microsoft.com/office/officeart/2009/3/layout/CircleRelationship"/>
    <dgm:cxn modelId="{F27D61CE-B340-4339-9FA8-A05C3B9CE02C}" type="presParOf" srcId="{D2B82640-03E8-4D84-A92B-26554A6F80AF}" destId="{EE5FE6CB-49A3-4EA0-B48A-35F45E2EF879}" srcOrd="0" destOrd="0" presId="urn:microsoft.com/office/officeart/2009/3/layout/CircleRelationship"/>
    <dgm:cxn modelId="{9EC13912-D459-4C7A-995B-DB2FDE9B31AB}" type="presParOf" srcId="{2D52DA4B-C56C-4C25-81E8-D95CC3D3C891}" destId="{4B417D65-B46A-4C30-ACBB-94485CFF60A9}" srcOrd="9" destOrd="0" presId="urn:microsoft.com/office/officeart/2009/3/layout/CircleRelationship"/>
    <dgm:cxn modelId="{9D1C982D-9F39-4CF3-86BD-8E1FFF2A7095}" type="presParOf" srcId="{2D52DA4B-C56C-4C25-81E8-D95CC3D3C891}" destId="{F3248A53-7991-4E8C-807F-6AB4EBE672DA}" srcOrd="10" destOrd="0" presId="urn:microsoft.com/office/officeart/2009/3/layout/CircleRelationship"/>
    <dgm:cxn modelId="{9C4E15DA-E8FD-47D8-8250-18B4C367A563}" type="presParOf" srcId="{F3248A53-7991-4E8C-807F-6AB4EBE672DA}" destId="{F7AFFCAF-1685-4260-AA14-8CA68467B5A1}" srcOrd="0" destOrd="0" presId="urn:microsoft.com/office/officeart/2009/3/layout/CircleRelationship"/>
    <dgm:cxn modelId="{6D0C349D-3ED6-4DA8-A431-8DC52A7F2FB4}" type="presParOf" srcId="{2D52DA4B-C56C-4C25-81E8-D95CC3D3C891}" destId="{CC6A1808-712C-4BF9-A689-5DD871454C57}" srcOrd="11" destOrd="0" presId="urn:microsoft.com/office/officeart/2009/3/layout/CircleRelationship"/>
    <dgm:cxn modelId="{A75AF697-17DD-44CE-873D-95C7092E535E}" type="presParOf" srcId="{CC6A1808-712C-4BF9-A689-5DD871454C57}" destId="{168B43CE-38EA-4BCE-88A9-7B457B76530F}" srcOrd="0" destOrd="0" presId="urn:microsoft.com/office/officeart/2009/3/layout/CircleRelationship"/>
    <dgm:cxn modelId="{A5F93816-0FC5-4249-AADE-FF306D8168B6}" type="presParOf" srcId="{2D52DA4B-C56C-4C25-81E8-D95CC3D3C891}" destId="{EE36D3F7-A80D-4C8E-818C-078AB5C15DF7}" srcOrd="12" destOrd="0" presId="urn:microsoft.com/office/officeart/2009/3/layout/CircleRelationship"/>
    <dgm:cxn modelId="{1D7EE8ED-4BED-43F0-BA75-82340587C86E}" type="presParOf" srcId="{EE36D3F7-A80D-4C8E-818C-078AB5C15DF7}" destId="{6D749B55-662C-4D82-A887-EB341ACF2D24}" srcOrd="0" destOrd="0" presId="urn:microsoft.com/office/officeart/2009/3/layout/CircleRelationship"/>
    <dgm:cxn modelId="{7F83C91B-4745-425A-9E2D-164930380458}" type="presParOf" srcId="{2D52DA4B-C56C-4C25-81E8-D95CC3D3C891}" destId="{83F8D3A7-165F-42F4-BF90-C348CC07975A}" srcOrd="13" destOrd="0" presId="urn:microsoft.com/office/officeart/2009/3/layout/CircleRelationship"/>
    <dgm:cxn modelId="{5507801E-97F2-4C63-BF80-734271EAEFFB}" type="presParOf" srcId="{2D52DA4B-C56C-4C25-81E8-D95CC3D3C891}" destId="{2B072A2D-1E1B-427C-B4C7-D6E8CB3EC936}" srcOrd="14" destOrd="0" presId="urn:microsoft.com/office/officeart/2009/3/layout/CircleRelationship"/>
    <dgm:cxn modelId="{97EC5CC9-D5ED-4881-A3C6-888E20D5E882}" type="presParOf" srcId="{2B072A2D-1E1B-427C-B4C7-D6E8CB3EC936}" destId="{FBEC853F-DC91-4C45-916F-44635EAE631E}" srcOrd="0" destOrd="0" presId="urn:microsoft.com/office/officeart/2009/3/layout/CircleRelationship"/>
    <dgm:cxn modelId="{B335F7FA-173E-41F6-98E6-B8AE8325DE81}" type="presParOf" srcId="{2D52DA4B-C56C-4C25-81E8-D95CC3D3C891}" destId="{B0746782-C2A7-4998-8AC6-A68360A4A3E5}" srcOrd="15" destOrd="0" presId="urn:microsoft.com/office/officeart/2009/3/layout/CircleRelationship"/>
    <dgm:cxn modelId="{6B21463D-8BB2-4202-9EA0-F0C12257816B}" type="presParOf" srcId="{2D52DA4B-C56C-4C25-81E8-D95CC3D3C891}" destId="{208EEA15-AB2C-4717-9D8A-9C2E93DB3893}" srcOrd="16" destOrd="0" presId="urn:microsoft.com/office/officeart/2009/3/layout/CircleRelationship"/>
    <dgm:cxn modelId="{DCF87BF5-0039-4DB9-8757-81003189268D}" type="presParOf" srcId="{208EEA15-AB2C-4717-9D8A-9C2E93DB3893}" destId="{797AA6AF-54DD-4280-9024-6895F2952DA1}" srcOrd="0" destOrd="0" presId="urn:microsoft.com/office/officeart/2009/3/layout/CircleRelationship"/>
    <dgm:cxn modelId="{600B10DF-5E21-42F8-9906-A8A14A0CEF74}" type="presParOf" srcId="{2D52DA4B-C56C-4C25-81E8-D95CC3D3C891}" destId="{86537E8E-DD07-45F5-B398-B612AFFE7168}" srcOrd="17" destOrd="0" presId="urn:microsoft.com/office/officeart/2009/3/layout/CircleRelationship"/>
    <dgm:cxn modelId="{92CE9B50-41AD-4CCB-8B21-C318907A2F7B}" type="presParOf" srcId="{2D52DA4B-C56C-4C25-81E8-D95CC3D3C891}" destId="{843A94ED-B211-47F7-8E63-31BB0BE55BB8}" srcOrd="18" destOrd="0" presId="urn:microsoft.com/office/officeart/2009/3/layout/CircleRelationship"/>
    <dgm:cxn modelId="{6077F6EC-6081-4E3B-ADAE-5A962EFCF95A}" type="presParOf" srcId="{843A94ED-B211-47F7-8E63-31BB0BE55BB8}" destId="{0DEC49B4-8DFC-40A1-BC06-DB4159A8BA56}" srcOrd="0" destOrd="0" presId="urn:microsoft.com/office/officeart/2009/3/layout/CircleRelationship"/>
    <dgm:cxn modelId="{DA8006C2-D5D0-4242-A0DF-8CBC376B7107}" type="presParOf" srcId="{2D52DA4B-C56C-4C25-81E8-D95CC3D3C891}" destId="{C0F3F966-72A4-42D0-9428-6DF50B3CC148}" srcOrd="19" destOrd="0" presId="urn:microsoft.com/office/officeart/2009/3/layout/CircleRelationship"/>
    <dgm:cxn modelId="{11DD1097-408F-45FA-B861-F881E713D4DB}" type="presParOf" srcId="{C0F3F966-72A4-42D0-9428-6DF50B3CC148}" destId="{D7C909B9-BA9C-4EF3-9B79-E579FC366E1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4B9FF19-497B-484C-9F39-0E3387F1A3E9}" type="doc">
      <dgm:prSet loTypeId="urn:microsoft.com/office/officeart/2005/8/layout/process1" loCatId="process" qsTypeId="urn:microsoft.com/office/officeart/2005/8/quickstyle/simple1" qsCatId="simple" csTypeId="urn:microsoft.com/office/officeart/2005/8/colors/accent2_1" csCatId="accent2" phldr="1"/>
      <dgm:spPr/>
    </dgm:pt>
    <dgm:pt modelId="{EEC0C9C8-5067-42B2-811E-8694C8AAC390}">
      <dgm:prSet phldrT="[Text]" custT="1"/>
      <dgm:spPr/>
      <dgm:t>
        <a:bodyPr/>
        <a:lstStyle/>
        <a:p>
          <a:r>
            <a:rPr lang="en-US" sz="2000" dirty="0"/>
            <a:t>Lender gives borrower a loan based upon their anticipated tax refund</a:t>
          </a:r>
        </a:p>
      </dgm:t>
    </dgm:pt>
    <dgm:pt modelId="{1DCA6E35-9629-41BD-B794-8869B4E83336}" type="parTrans" cxnId="{AC82E948-4569-4BC2-BC8D-8AD3568F43F6}">
      <dgm:prSet/>
      <dgm:spPr/>
      <dgm:t>
        <a:bodyPr/>
        <a:lstStyle/>
        <a:p>
          <a:endParaRPr lang="en-US"/>
        </a:p>
      </dgm:t>
    </dgm:pt>
    <dgm:pt modelId="{144C61DB-4A9A-4068-B826-0678F9DF1DFA}" type="sibTrans" cxnId="{AC82E948-4569-4BC2-BC8D-8AD3568F43F6}">
      <dgm:prSet/>
      <dgm:spPr/>
      <dgm:t>
        <a:bodyPr/>
        <a:lstStyle/>
        <a:p>
          <a:endParaRPr lang="en-US"/>
        </a:p>
      </dgm:t>
    </dgm:pt>
    <dgm:pt modelId="{3E1FC408-52C6-49CF-A9C7-34D30950C28B}">
      <dgm:prSet phldrT="[Text]" custT="1"/>
      <dgm:spPr/>
      <dgm:t>
        <a:bodyPr/>
        <a:lstStyle/>
        <a:p>
          <a:r>
            <a:rPr lang="en-US" sz="2000" dirty="0"/>
            <a:t>Lender charges the borrower a fee for this service</a:t>
          </a:r>
        </a:p>
      </dgm:t>
    </dgm:pt>
    <dgm:pt modelId="{A8F73D64-3722-4CEA-A14F-DBB63CADFDB4}" type="parTrans" cxnId="{F6C95731-9C33-4ABE-A0D9-5766CA7C7071}">
      <dgm:prSet/>
      <dgm:spPr/>
      <dgm:t>
        <a:bodyPr/>
        <a:lstStyle/>
        <a:p>
          <a:endParaRPr lang="en-US"/>
        </a:p>
      </dgm:t>
    </dgm:pt>
    <dgm:pt modelId="{5CA898C2-CDBC-4450-BB19-E1359A1FBEA6}" type="sibTrans" cxnId="{F6C95731-9C33-4ABE-A0D9-5766CA7C7071}">
      <dgm:prSet/>
      <dgm:spPr/>
      <dgm:t>
        <a:bodyPr/>
        <a:lstStyle/>
        <a:p>
          <a:endParaRPr lang="en-US"/>
        </a:p>
      </dgm:t>
    </dgm:pt>
    <dgm:pt modelId="{6EB04425-5924-4CD9-9F1D-7D7979CCC720}">
      <dgm:prSet phldrT="[Text]" custT="1"/>
      <dgm:spPr/>
      <dgm:t>
        <a:bodyPr/>
        <a:lstStyle/>
        <a:p>
          <a:r>
            <a:rPr lang="en-US" sz="2000" dirty="0"/>
            <a:t>Borrower authorizes the Internal Revenue Service to deposit money directly into the lenders account</a:t>
          </a:r>
        </a:p>
      </dgm:t>
    </dgm:pt>
    <dgm:pt modelId="{58C2717A-8DCC-48AB-B4BA-E19C24909999}" type="parTrans" cxnId="{EC2A12FF-D1DF-4F04-B24E-C1ABF2A4A087}">
      <dgm:prSet/>
      <dgm:spPr/>
      <dgm:t>
        <a:bodyPr/>
        <a:lstStyle/>
        <a:p>
          <a:endParaRPr lang="en-US"/>
        </a:p>
      </dgm:t>
    </dgm:pt>
    <dgm:pt modelId="{AFFC1A04-B4B8-482E-993C-F9DAF7B89C39}" type="sibTrans" cxnId="{EC2A12FF-D1DF-4F04-B24E-C1ABF2A4A087}">
      <dgm:prSet/>
      <dgm:spPr/>
      <dgm:t>
        <a:bodyPr/>
        <a:lstStyle/>
        <a:p>
          <a:endParaRPr lang="en-US"/>
        </a:p>
      </dgm:t>
    </dgm:pt>
    <dgm:pt modelId="{EC571E7E-B23A-4E35-8AA3-2DA6AA35F3FD}">
      <dgm:prSet custT="1"/>
      <dgm:spPr/>
      <dgm:t>
        <a:bodyPr/>
        <a:lstStyle/>
        <a:p>
          <a:r>
            <a:rPr lang="en-US" sz="2000" dirty="0"/>
            <a:t>If the borrowers refund was less than the loan amount, they owe the lender the difference</a:t>
          </a:r>
        </a:p>
      </dgm:t>
    </dgm:pt>
    <dgm:pt modelId="{163F94AB-45CB-4423-9209-393601DD7BB6}" type="parTrans" cxnId="{38B14FEA-0ABC-422C-8AD4-774E095CEBAD}">
      <dgm:prSet/>
      <dgm:spPr/>
      <dgm:t>
        <a:bodyPr/>
        <a:lstStyle/>
        <a:p>
          <a:endParaRPr lang="en-US"/>
        </a:p>
      </dgm:t>
    </dgm:pt>
    <dgm:pt modelId="{1EFE1449-24A5-4B83-852F-542D0F54C7BA}" type="sibTrans" cxnId="{38B14FEA-0ABC-422C-8AD4-774E095CEBAD}">
      <dgm:prSet/>
      <dgm:spPr/>
      <dgm:t>
        <a:bodyPr/>
        <a:lstStyle/>
        <a:p>
          <a:endParaRPr lang="en-US"/>
        </a:p>
      </dgm:t>
    </dgm:pt>
    <dgm:pt modelId="{6F37C6B1-4924-4535-9E21-F72748035CE6}" type="pres">
      <dgm:prSet presAssocID="{64B9FF19-497B-484C-9F39-0E3387F1A3E9}" presName="Name0" presStyleCnt="0">
        <dgm:presLayoutVars>
          <dgm:dir/>
          <dgm:resizeHandles val="exact"/>
        </dgm:presLayoutVars>
      </dgm:prSet>
      <dgm:spPr/>
    </dgm:pt>
    <dgm:pt modelId="{70A211BA-FBFF-463D-8A2C-CED5E253DF13}" type="pres">
      <dgm:prSet presAssocID="{EEC0C9C8-5067-42B2-811E-8694C8AAC390}" presName="node" presStyleLbl="node1" presStyleIdx="0" presStyleCnt="4" custScaleY="127064">
        <dgm:presLayoutVars>
          <dgm:bulletEnabled val="1"/>
        </dgm:presLayoutVars>
      </dgm:prSet>
      <dgm:spPr/>
    </dgm:pt>
    <dgm:pt modelId="{DA65F784-6BE4-47D9-85F8-E9D43A3BFC7B}" type="pres">
      <dgm:prSet presAssocID="{144C61DB-4A9A-4068-B826-0678F9DF1DFA}" presName="sibTrans" presStyleLbl="sibTrans2D1" presStyleIdx="0" presStyleCnt="3"/>
      <dgm:spPr/>
    </dgm:pt>
    <dgm:pt modelId="{0364DEC9-8D41-47AC-8F9D-7DDE142978CC}" type="pres">
      <dgm:prSet presAssocID="{144C61DB-4A9A-4068-B826-0678F9DF1DFA}" presName="connectorText" presStyleLbl="sibTrans2D1" presStyleIdx="0" presStyleCnt="3"/>
      <dgm:spPr/>
    </dgm:pt>
    <dgm:pt modelId="{CF5A592D-EF9E-4D10-802D-D64ADF85C7E4}" type="pres">
      <dgm:prSet presAssocID="{3E1FC408-52C6-49CF-A9C7-34D30950C28B}" presName="node" presStyleLbl="node1" presStyleIdx="1" presStyleCnt="4" custScaleY="127064">
        <dgm:presLayoutVars>
          <dgm:bulletEnabled val="1"/>
        </dgm:presLayoutVars>
      </dgm:prSet>
      <dgm:spPr/>
    </dgm:pt>
    <dgm:pt modelId="{C0455287-35A6-4C78-A0CE-EF71A416D01D}" type="pres">
      <dgm:prSet presAssocID="{5CA898C2-CDBC-4450-BB19-E1359A1FBEA6}" presName="sibTrans" presStyleLbl="sibTrans2D1" presStyleIdx="1" presStyleCnt="3"/>
      <dgm:spPr/>
    </dgm:pt>
    <dgm:pt modelId="{924C8112-30C8-4635-B94B-8129BCB82179}" type="pres">
      <dgm:prSet presAssocID="{5CA898C2-CDBC-4450-BB19-E1359A1FBEA6}" presName="connectorText" presStyleLbl="sibTrans2D1" presStyleIdx="1" presStyleCnt="3"/>
      <dgm:spPr/>
    </dgm:pt>
    <dgm:pt modelId="{D4F5AA1E-6AD9-40CB-8440-DF3CB83D0EA5}" type="pres">
      <dgm:prSet presAssocID="{6EB04425-5924-4CD9-9F1D-7D7979CCC720}" presName="node" presStyleLbl="node1" presStyleIdx="2" presStyleCnt="4" custScaleY="127064">
        <dgm:presLayoutVars>
          <dgm:bulletEnabled val="1"/>
        </dgm:presLayoutVars>
      </dgm:prSet>
      <dgm:spPr/>
    </dgm:pt>
    <dgm:pt modelId="{BCB0FEFB-9BF5-4D89-BF19-BE39A32D9394}" type="pres">
      <dgm:prSet presAssocID="{AFFC1A04-B4B8-482E-993C-F9DAF7B89C39}" presName="sibTrans" presStyleLbl="sibTrans2D1" presStyleIdx="2" presStyleCnt="3"/>
      <dgm:spPr/>
    </dgm:pt>
    <dgm:pt modelId="{30757E17-090A-4112-A4FF-C3158B5D261E}" type="pres">
      <dgm:prSet presAssocID="{AFFC1A04-B4B8-482E-993C-F9DAF7B89C39}" presName="connectorText" presStyleLbl="sibTrans2D1" presStyleIdx="2" presStyleCnt="3"/>
      <dgm:spPr/>
    </dgm:pt>
    <dgm:pt modelId="{172A6335-8EC6-4392-952A-EA03AD1AABF1}" type="pres">
      <dgm:prSet presAssocID="{EC571E7E-B23A-4E35-8AA3-2DA6AA35F3FD}" presName="node" presStyleLbl="node1" presStyleIdx="3" presStyleCnt="4" custScaleY="127064">
        <dgm:presLayoutVars>
          <dgm:bulletEnabled val="1"/>
        </dgm:presLayoutVars>
      </dgm:prSet>
      <dgm:spPr/>
    </dgm:pt>
  </dgm:ptLst>
  <dgm:cxnLst>
    <dgm:cxn modelId="{DFC96F13-45F4-4E71-8CD1-05CE2819AE56}" type="presOf" srcId="{5CA898C2-CDBC-4450-BB19-E1359A1FBEA6}" destId="{924C8112-30C8-4635-B94B-8129BCB82179}" srcOrd="1" destOrd="0" presId="urn:microsoft.com/office/officeart/2005/8/layout/process1"/>
    <dgm:cxn modelId="{C432B929-125C-4C43-950D-7C72FA110E9E}" type="presOf" srcId="{5CA898C2-CDBC-4450-BB19-E1359A1FBEA6}" destId="{C0455287-35A6-4C78-A0CE-EF71A416D01D}" srcOrd="0" destOrd="0" presId="urn:microsoft.com/office/officeart/2005/8/layout/process1"/>
    <dgm:cxn modelId="{F6C95731-9C33-4ABE-A0D9-5766CA7C7071}" srcId="{64B9FF19-497B-484C-9F39-0E3387F1A3E9}" destId="{3E1FC408-52C6-49CF-A9C7-34D30950C28B}" srcOrd="1" destOrd="0" parTransId="{A8F73D64-3722-4CEA-A14F-DBB63CADFDB4}" sibTransId="{5CA898C2-CDBC-4450-BB19-E1359A1FBEA6}"/>
    <dgm:cxn modelId="{9840955C-7937-4D2A-B02B-377886691799}" type="presOf" srcId="{144C61DB-4A9A-4068-B826-0678F9DF1DFA}" destId="{0364DEC9-8D41-47AC-8F9D-7DDE142978CC}" srcOrd="1" destOrd="0" presId="urn:microsoft.com/office/officeart/2005/8/layout/process1"/>
    <dgm:cxn modelId="{AC82E948-4569-4BC2-BC8D-8AD3568F43F6}" srcId="{64B9FF19-497B-484C-9F39-0E3387F1A3E9}" destId="{EEC0C9C8-5067-42B2-811E-8694C8AAC390}" srcOrd="0" destOrd="0" parTransId="{1DCA6E35-9629-41BD-B794-8869B4E83336}" sibTransId="{144C61DB-4A9A-4068-B826-0678F9DF1DFA}"/>
    <dgm:cxn modelId="{5FB48C59-A8B0-4F84-8EC6-94260A484843}" type="presOf" srcId="{144C61DB-4A9A-4068-B826-0678F9DF1DFA}" destId="{DA65F784-6BE4-47D9-85F8-E9D43A3BFC7B}" srcOrd="0" destOrd="0" presId="urn:microsoft.com/office/officeart/2005/8/layout/process1"/>
    <dgm:cxn modelId="{A0E9C57C-7FB2-4EC3-88BC-35C7F9C9306B}" type="presOf" srcId="{AFFC1A04-B4B8-482E-993C-F9DAF7B89C39}" destId="{30757E17-090A-4112-A4FF-C3158B5D261E}" srcOrd="1" destOrd="0" presId="urn:microsoft.com/office/officeart/2005/8/layout/process1"/>
    <dgm:cxn modelId="{37AD4C80-6B72-4D83-94FD-C9F3D4F28487}" type="presOf" srcId="{6EB04425-5924-4CD9-9F1D-7D7979CCC720}" destId="{D4F5AA1E-6AD9-40CB-8440-DF3CB83D0EA5}" srcOrd="0" destOrd="0" presId="urn:microsoft.com/office/officeart/2005/8/layout/process1"/>
    <dgm:cxn modelId="{23CF8984-C5F9-4CE2-B106-07859DE250C2}" type="presOf" srcId="{EEC0C9C8-5067-42B2-811E-8694C8AAC390}" destId="{70A211BA-FBFF-463D-8A2C-CED5E253DF13}" srcOrd="0" destOrd="0" presId="urn:microsoft.com/office/officeart/2005/8/layout/process1"/>
    <dgm:cxn modelId="{E3682F93-7949-4CBE-A210-BDB0B6634618}" type="presOf" srcId="{EC571E7E-B23A-4E35-8AA3-2DA6AA35F3FD}" destId="{172A6335-8EC6-4392-952A-EA03AD1AABF1}" srcOrd="0" destOrd="0" presId="urn:microsoft.com/office/officeart/2005/8/layout/process1"/>
    <dgm:cxn modelId="{D15005D8-C1DE-46A8-A341-0ACABD0F4D52}" type="presOf" srcId="{3E1FC408-52C6-49CF-A9C7-34D30950C28B}" destId="{CF5A592D-EF9E-4D10-802D-D64ADF85C7E4}" srcOrd="0" destOrd="0" presId="urn:microsoft.com/office/officeart/2005/8/layout/process1"/>
    <dgm:cxn modelId="{692222E8-175C-4846-813E-0A417B980DCF}" type="presOf" srcId="{AFFC1A04-B4B8-482E-993C-F9DAF7B89C39}" destId="{BCB0FEFB-9BF5-4D89-BF19-BE39A32D9394}" srcOrd="0" destOrd="0" presId="urn:microsoft.com/office/officeart/2005/8/layout/process1"/>
    <dgm:cxn modelId="{38B14FEA-0ABC-422C-8AD4-774E095CEBAD}" srcId="{64B9FF19-497B-484C-9F39-0E3387F1A3E9}" destId="{EC571E7E-B23A-4E35-8AA3-2DA6AA35F3FD}" srcOrd="3" destOrd="0" parTransId="{163F94AB-45CB-4423-9209-393601DD7BB6}" sibTransId="{1EFE1449-24A5-4B83-852F-542D0F54C7BA}"/>
    <dgm:cxn modelId="{EC2A12FF-D1DF-4F04-B24E-C1ABF2A4A087}" srcId="{64B9FF19-497B-484C-9F39-0E3387F1A3E9}" destId="{6EB04425-5924-4CD9-9F1D-7D7979CCC720}" srcOrd="2" destOrd="0" parTransId="{58C2717A-8DCC-48AB-B4BA-E19C24909999}" sibTransId="{AFFC1A04-B4B8-482E-993C-F9DAF7B89C39}"/>
    <dgm:cxn modelId="{7981C9FF-DC7F-4D56-ADD2-361B6CDF82B5}" type="presOf" srcId="{64B9FF19-497B-484C-9F39-0E3387F1A3E9}" destId="{6F37C6B1-4924-4535-9E21-F72748035CE6}" srcOrd="0" destOrd="0" presId="urn:microsoft.com/office/officeart/2005/8/layout/process1"/>
    <dgm:cxn modelId="{4F68E6E5-AA3F-48A2-BB7C-CDE711AC7902}" type="presParOf" srcId="{6F37C6B1-4924-4535-9E21-F72748035CE6}" destId="{70A211BA-FBFF-463D-8A2C-CED5E253DF13}" srcOrd="0" destOrd="0" presId="urn:microsoft.com/office/officeart/2005/8/layout/process1"/>
    <dgm:cxn modelId="{5039D9F8-C793-42BF-A65D-0165A51A747F}" type="presParOf" srcId="{6F37C6B1-4924-4535-9E21-F72748035CE6}" destId="{DA65F784-6BE4-47D9-85F8-E9D43A3BFC7B}" srcOrd="1" destOrd="0" presId="urn:microsoft.com/office/officeart/2005/8/layout/process1"/>
    <dgm:cxn modelId="{F7010FCB-19BA-4442-AAE3-6B69817906AC}" type="presParOf" srcId="{DA65F784-6BE4-47D9-85F8-E9D43A3BFC7B}" destId="{0364DEC9-8D41-47AC-8F9D-7DDE142978CC}" srcOrd="0" destOrd="0" presId="urn:microsoft.com/office/officeart/2005/8/layout/process1"/>
    <dgm:cxn modelId="{9CA6842D-4CC2-427F-8CB7-A75B5819DE80}" type="presParOf" srcId="{6F37C6B1-4924-4535-9E21-F72748035CE6}" destId="{CF5A592D-EF9E-4D10-802D-D64ADF85C7E4}" srcOrd="2" destOrd="0" presId="urn:microsoft.com/office/officeart/2005/8/layout/process1"/>
    <dgm:cxn modelId="{A38F4441-CEB8-4AF0-8612-123D855C1841}" type="presParOf" srcId="{6F37C6B1-4924-4535-9E21-F72748035CE6}" destId="{C0455287-35A6-4C78-A0CE-EF71A416D01D}" srcOrd="3" destOrd="0" presId="urn:microsoft.com/office/officeart/2005/8/layout/process1"/>
    <dgm:cxn modelId="{CE9A8CAB-571A-4BD6-A7BD-D6FCF0D51AFD}" type="presParOf" srcId="{C0455287-35A6-4C78-A0CE-EF71A416D01D}" destId="{924C8112-30C8-4635-B94B-8129BCB82179}" srcOrd="0" destOrd="0" presId="urn:microsoft.com/office/officeart/2005/8/layout/process1"/>
    <dgm:cxn modelId="{AC5C3CB1-FAD1-4760-A0A1-4CEADD5677C3}" type="presParOf" srcId="{6F37C6B1-4924-4535-9E21-F72748035CE6}" destId="{D4F5AA1E-6AD9-40CB-8440-DF3CB83D0EA5}" srcOrd="4" destOrd="0" presId="urn:microsoft.com/office/officeart/2005/8/layout/process1"/>
    <dgm:cxn modelId="{04795826-04BE-4240-A514-2456E0407D62}" type="presParOf" srcId="{6F37C6B1-4924-4535-9E21-F72748035CE6}" destId="{BCB0FEFB-9BF5-4D89-BF19-BE39A32D9394}" srcOrd="5" destOrd="0" presId="urn:microsoft.com/office/officeart/2005/8/layout/process1"/>
    <dgm:cxn modelId="{70CB14A6-1E7E-4DF2-B660-19B16C048ED6}" type="presParOf" srcId="{BCB0FEFB-9BF5-4D89-BF19-BE39A32D9394}" destId="{30757E17-090A-4112-A4FF-C3158B5D261E}" srcOrd="0" destOrd="0" presId="urn:microsoft.com/office/officeart/2005/8/layout/process1"/>
    <dgm:cxn modelId="{30D05217-6B9C-4F3A-B4B8-B8112442C448}" type="presParOf" srcId="{6F37C6B1-4924-4535-9E21-F72748035CE6}" destId="{172A6335-8EC6-4392-952A-EA03AD1AABF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DCFDBE7-1E56-4DA6-93E7-1760DCA6896D}" type="doc">
      <dgm:prSet loTypeId="urn:microsoft.com/office/officeart/2011/layout/InterconnectedBlockProcess" loCatId="process" qsTypeId="urn:microsoft.com/office/officeart/2005/8/quickstyle/simple1" qsCatId="simple" csTypeId="urn:microsoft.com/office/officeart/2005/8/colors/accent1_1" csCatId="accent1" phldr="1"/>
      <dgm:spPr/>
      <dgm:t>
        <a:bodyPr/>
        <a:lstStyle/>
        <a:p>
          <a:endParaRPr lang="en-US"/>
        </a:p>
      </dgm:t>
    </dgm:pt>
    <dgm:pt modelId="{2709510C-54FC-407A-918C-254991E96626}">
      <dgm:prSet phldrT="[Text]" custT="1"/>
      <dgm:spPr/>
      <dgm:t>
        <a:bodyPr/>
        <a:lstStyle/>
        <a:p>
          <a:r>
            <a:rPr lang="en-US" sz="1800" dirty="0"/>
            <a:t>Credit application</a:t>
          </a:r>
        </a:p>
      </dgm:t>
    </dgm:pt>
    <dgm:pt modelId="{AC7F9C8B-F8C8-4F07-BDFE-10C8E325F8A7}" type="parTrans" cxnId="{53CC441D-B3CE-48CC-8FB2-39F345703B90}">
      <dgm:prSet/>
      <dgm:spPr/>
      <dgm:t>
        <a:bodyPr/>
        <a:lstStyle/>
        <a:p>
          <a:endParaRPr lang="en-US" sz="2000"/>
        </a:p>
      </dgm:t>
    </dgm:pt>
    <dgm:pt modelId="{09FA87A0-A97D-44B5-A484-5F7741019625}" type="sibTrans" cxnId="{53CC441D-B3CE-48CC-8FB2-39F345703B90}">
      <dgm:prSet/>
      <dgm:spPr/>
      <dgm:t>
        <a:bodyPr/>
        <a:lstStyle/>
        <a:p>
          <a:endParaRPr lang="en-US" sz="2000"/>
        </a:p>
      </dgm:t>
    </dgm:pt>
    <dgm:pt modelId="{3F25C8BE-C8A5-42F3-BE6B-52E7B9A46F04}">
      <dgm:prSet phldrT="[Text]" custT="1"/>
      <dgm:spPr/>
      <dgm:t>
        <a:bodyPr/>
        <a:lstStyle/>
        <a:p>
          <a:r>
            <a:rPr lang="en-US" sz="2400" dirty="0"/>
            <a:t>A form requesting information about a credit applicant</a:t>
          </a:r>
        </a:p>
      </dgm:t>
    </dgm:pt>
    <dgm:pt modelId="{2A1F8AFF-B72F-421A-B69D-5DC0E5134AB6}" type="parTrans" cxnId="{934EC883-854B-4511-90DA-9AA6343CB73B}">
      <dgm:prSet/>
      <dgm:spPr/>
      <dgm:t>
        <a:bodyPr/>
        <a:lstStyle/>
        <a:p>
          <a:endParaRPr lang="en-US" sz="2000"/>
        </a:p>
      </dgm:t>
    </dgm:pt>
    <dgm:pt modelId="{B9EFDC40-B43F-4665-955E-F5459BAFD245}" type="sibTrans" cxnId="{934EC883-854B-4511-90DA-9AA6343CB73B}">
      <dgm:prSet/>
      <dgm:spPr/>
      <dgm:t>
        <a:bodyPr/>
        <a:lstStyle/>
        <a:p>
          <a:endParaRPr lang="en-US" sz="2000"/>
        </a:p>
      </dgm:t>
    </dgm:pt>
    <dgm:pt modelId="{7D593475-9977-488C-81C8-75765EAF18D1}">
      <dgm:prSet phldrT="[Text]" custT="1"/>
      <dgm:spPr>
        <a:ln>
          <a:solidFill>
            <a:schemeClr val="accent2"/>
          </a:solidFill>
        </a:ln>
      </dgm:spPr>
      <dgm:t>
        <a:bodyPr/>
        <a:lstStyle/>
        <a:p>
          <a:r>
            <a:rPr lang="en-US" sz="1800" dirty="0"/>
            <a:t>Typical questions</a:t>
          </a:r>
        </a:p>
      </dgm:t>
    </dgm:pt>
    <dgm:pt modelId="{B22229B1-7D3D-4697-9F9B-455644711201}" type="parTrans" cxnId="{262308A3-7964-484B-9FD9-3691B01727A8}">
      <dgm:prSet/>
      <dgm:spPr/>
      <dgm:t>
        <a:bodyPr/>
        <a:lstStyle/>
        <a:p>
          <a:endParaRPr lang="en-US" sz="2000"/>
        </a:p>
      </dgm:t>
    </dgm:pt>
    <dgm:pt modelId="{2820D092-E119-4325-84C6-FDD7A593D425}" type="sibTrans" cxnId="{262308A3-7964-484B-9FD9-3691B01727A8}">
      <dgm:prSet/>
      <dgm:spPr/>
      <dgm:t>
        <a:bodyPr/>
        <a:lstStyle/>
        <a:p>
          <a:endParaRPr lang="en-US" sz="2000"/>
        </a:p>
      </dgm:t>
    </dgm:pt>
    <dgm:pt modelId="{2ECD2A8A-1998-4F2D-92AF-400B6D6A1540}">
      <dgm:prSet phldrT="[Text]" custT="1"/>
      <dgm:spPr>
        <a:solidFill>
          <a:schemeClr val="accent2">
            <a:lumMod val="20000"/>
            <a:lumOff val="80000"/>
          </a:schemeClr>
        </a:solidFill>
        <a:ln>
          <a:solidFill>
            <a:schemeClr val="accent2"/>
          </a:solidFill>
        </a:ln>
      </dgm:spPr>
      <dgm:t>
        <a:bodyPr/>
        <a:lstStyle/>
        <a:p>
          <a:r>
            <a:rPr lang="en-US" sz="2400" dirty="0"/>
            <a:t>Personal information</a:t>
          </a:r>
        </a:p>
        <a:p>
          <a:endParaRPr lang="en-US" sz="1000" dirty="0"/>
        </a:p>
        <a:p>
          <a:r>
            <a:rPr lang="en-US" sz="2400" dirty="0"/>
            <a:t>Credit requested</a:t>
          </a:r>
        </a:p>
        <a:p>
          <a:endParaRPr lang="en-US" sz="1000" dirty="0"/>
        </a:p>
        <a:p>
          <a:r>
            <a:rPr lang="en-US" sz="2400" dirty="0"/>
            <a:t>Information about your ability to repay the credit</a:t>
          </a:r>
        </a:p>
      </dgm:t>
    </dgm:pt>
    <dgm:pt modelId="{4FA9D48A-DD43-4AF2-9B09-ED0BE0B16A99}" type="parTrans" cxnId="{D6D513C3-6FA8-42A4-8559-028ED63DB628}">
      <dgm:prSet/>
      <dgm:spPr/>
      <dgm:t>
        <a:bodyPr/>
        <a:lstStyle/>
        <a:p>
          <a:endParaRPr lang="en-US" sz="2000"/>
        </a:p>
      </dgm:t>
    </dgm:pt>
    <dgm:pt modelId="{2BCAB3BC-EFB0-4A1F-BB4B-FBB08CC9787D}" type="sibTrans" cxnId="{D6D513C3-6FA8-42A4-8559-028ED63DB628}">
      <dgm:prSet/>
      <dgm:spPr/>
      <dgm:t>
        <a:bodyPr/>
        <a:lstStyle/>
        <a:p>
          <a:endParaRPr lang="en-US" sz="2000"/>
        </a:p>
      </dgm:t>
    </dgm:pt>
    <dgm:pt modelId="{D49DB733-EC62-43ED-B308-94FD4F7B3754}">
      <dgm:prSet phldrT="[Text]" custT="1"/>
      <dgm:spPr>
        <a:ln>
          <a:solidFill>
            <a:schemeClr val="accent3"/>
          </a:solidFill>
        </a:ln>
      </dgm:spPr>
      <dgm:t>
        <a:bodyPr/>
        <a:lstStyle/>
        <a:p>
          <a:r>
            <a:rPr lang="en-US" sz="1800" dirty="0"/>
            <a:t>Credit history check</a:t>
          </a:r>
        </a:p>
      </dgm:t>
    </dgm:pt>
    <dgm:pt modelId="{37A5A76D-F4D3-4120-943C-E6799E174AEB}" type="parTrans" cxnId="{FF931A64-5B96-4B02-8F9D-BF6B08FD5AA8}">
      <dgm:prSet/>
      <dgm:spPr/>
      <dgm:t>
        <a:bodyPr/>
        <a:lstStyle/>
        <a:p>
          <a:endParaRPr lang="en-US" sz="2000"/>
        </a:p>
      </dgm:t>
    </dgm:pt>
    <dgm:pt modelId="{4603B78C-B0B0-4CEE-B429-7BAAD4313BFA}" type="sibTrans" cxnId="{FF931A64-5B96-4B02-8F9D-BF6B08FD5AA8}">
      <dgm:prSet/>
      <dgm:spPr/>
      <dgm:t>
        <a:bodyPr/>
        <a:lstStyle/>
        <a:p>
          <a:endParaRPr lang="en-US" sz="2000"/>
        </a:p>
      </dgm:t>
    </dgm:pt>
    <dgm:pt modelId="{BA8217DE-8FB8-4ECD-BED2-82DFFFBAAF0C}">
      <dgm:prSet phldrT="[Text]" custT="1"/>
      <dgm:spPr>
        <a:solidFill>
          <a:schemeClr val="accent3">
            <a:lumMod val="20000"/>
            <a:lumOff val="80000"/>
          </a:schemeClr>
        </a:solidFill>
        <a:ln>
          <a:solidFill>
            <a:schemeClr val="accent3"/>
          </a:solidFill>
        </a:ln>
      </dgm:spPr>
      <dgm:t>
        <a:bodyPr/>
        <a:lstStyle/>
        <a:p>
          <a:r>
            <a:rPr lang="en-US" sz="2200" dirty="0"/>
            <a:t>Evaluate your credit report and score</a:t>
          </a:r>
        </a:p>
        <a:p>
          <a:endParaRPr lang="en-US" sz="1050" dirty="0"/>
        </a:p>
        <a:p>
          <a:r>
            <a:rPr lang="en-US" sz="2200" dirty="0"/>
            <a:t>The trade-off to no credit history check is often higher interest rates and fees</a:t>
          </a:r>
        </a:p>
        <a:p>
          <a:endParaRPr lang="en-US" sz="2000" dirty="0"/>
        </a:p>
      </dgm:t>
    </dgm:pt>
    <dgm:pt modelId="{C74334B6-51E9-4391-AF5E-C3F4AC9A3126}" type="parTrans" cxnId="{7493E26A-FDC5-43FA-AFEA-FBC57B575BBD}">
      <dgm:prSet/>
      <dgm:spPr/>
      <dgm:t>
        <a:bodyPr/>
        <a:lstStyle/>
        <a:p>
          <a:endParaRPr lang="en-US" sz="2000"/>
        </a:p>
      </dgm:t>
    </dgm:pt>
    <dgm:pt modelId="{7EE194ED-1C4A-45F0-A47A-4D3327C51AF9}" type="sibTrans" cxnId="{7493E26A-FDC5-43FA-AFEA-FBC57B575BBD}">
      <dgm:prSet/>
      <dgm:spPr/>
      <dgm:t>
        <a:bodyPr/>
        <a:lstStyle/>
        <a:p>
          <a:endParaRPr lang="en-US" sz="2000"/>
        </a:p>
      </dgm:t>
    </dgm:pt>
    <dgm:pt modelId="{B5E6A071-2D65-486F-A68E-DD976E01492D}" type="pres">
      <dgm:prSet presAssocID="{8DCFDBE7-1E56-4DA6-93E7-1760DCA6896D}" presName="Name0" presStyleCnt="0">
        <dgm:presLayoutVars>
          <dgm:chMax val="7"/>
          <dgm:chPref val="5"/>
          <dgm:dir/>
          <dgm:animOne val="branch"/>
          <dgm:animLvl val="lvl"/>
        </dgm:presLayoutVars>
      </dgm:prSet>
      <dgm:spPr/>
    </dgm:pt>
    <dgm:pt modelId="{D0719BC8-2D4F-4370-BF45-21A6ECD4A2E6}" type="pres">
      <dgm:prSet presAssocID="{D49DB733-EC62-43ED-B308-94FD4F7B3754}" presName="ChildAccent3" presStyleCnt="0"/>
      <dgm:spPr/>
    </dgm:pt>
    <dgm:pt modelId="{ACBCECA5-6160-4022-8FD5-71F039595933}" type="pres">
      <dgm:prSet presAssocID="{D49DB733-EC62-43ED-B308-94FD4F7B3754}" presName="ChildAccent" presStyleLbl="alignImgPlace1" presStyleIdx="0" presStyleCnt="3" custScaleX="102936"/>
      <dgm:spPr/>
    </dgm:pt>
    <dgm:pt modelId="{1644254C-DE03-4B48-9D83-4AA7395108CF}" type="pres">
      <dgm:prSet presAssocID="{D49DB733-EC62-43ED-B308-94FD4F7B3754}" presName="Child3" presStyleLbl="revTx" presStyleIdx="0" presStyleCnt="0">
        <dgm:presLayoutVars>
          <dgm:chMax val="0"/>
          <dgm:chPref val="0"/>
          <dgm:bulletEnabled val="1"/>
        </dgm:presLayoutVars>
      </dgm:prSet>
      <dgm:spPr/>
    </dgm:pt>
    <dgm:pt modelId="{DD0AF0F6-69BE-48EF-9F26-13374D65AA93}" type="pres">
      <dgm:prSet presAssocID="{D49DB733-EC62-43ED-B308-94FD4F7B3754}" presName="Parent3" presStyleLbl="node1" presStyleIdx="0" presStyleCnt="3" custScaleX="102936">
        <dgm:presLayoutVars>
          <dgm:chMax val="2"/>
          <dgm:chPref val="1"/>
          <dgm:bulletEnabled val="1"/>
        </dgm:presLayoutVars>
      </dgm:prSet>
      <dgm:spPr/>
    </dgm:pt>
    <dgm:pt modelId="{B0E6EFB3-A55D-4AE7-9D81-AB243184FE93}" type="pres">
      <dgm:prSet presAssocID="{7D593475-9977-488C-81C8-75765EAF18D1}" presName="ChildAccent2" presStyleCnt="0"/>
      <dgm:spPr/>
    </dgm:pt>
    <dgm:pt modelId="{F8FD4F04-3DDD-4E77-8D3B-D5DFE0E04554}" type="pres">
      <dgm:prSet presAssocID="{7D593475-9977-488C-81C8-75765EAF18D1}" presName="ChildAccent" presStyleLbl="alignImgPlace1" presStyleIdx="1" presStyleCnt="3" custScaleX="102936"/>
      <dgm:spPr/>
    </dgm:pt>
    <dgm:pt modelId="{F6112C81-0ABA-4822-9326-F01BC86F994C}" type="pres">
      <dgm:prSet presAssocID="{7D593475-9977-488C-81C8-75765EAF18D1}" presName="Child2" presStyleLbl="revTx" presStyleIdx="0" presStyleCnt="0">
        <dgm:presLayoutVars>
          <dgm:chMax val="0"/>
          <dgm:chPref val="0"/>
          <dgm:bulletEnabled val="1"/>
        </dgm:presLayoutVars>
      </dgm:prSet>
      <dgm:spPr/>
    </dgm:pt>
    <dgm:pt modelId="{283A2770-3913-44C7-A24A-36B163F7E89C}" type="pres">
      <dgm:prSet presAssocID="{7D593475-9977-488C-81C8-75765EAF18D1}" presName="Parent2" presStyleLbl="node1" presStyleIdx="1" presStyleCnt="3" custScaleX="102936">
        <dgm:presLayoutVars>
          <dgm:chMax val="2"/>
          <dgm:chPref val="1"/>
          <dgm:bulletEnabled val="1"/>
        </dgm:presLayoutVars>
      </dgm:prSet>
      <dgm:spPr/>
    </dgm:pt>
    <dgm:pt modelId="{D7F9E34D-F97F-4E92-BE54-B93B62C2A0AD}" type="pres">
      <dgm:prSet presAssocID="{2709510C-54FC-407A-918C-254991E96626}" presName="ChildAccent1" presStyleCnt="0"/>
      <dgm:spPr/>
    </dgm:pt>
    <dgm:pt modelId="{D5F65569-6E4E-4823-AEC1-4DEA143C8785}" type="pres">
      <dgm:prSet presAssocID="{2709510C-54FC-407A-918C-254991E96626}" presName="ChildAccent" presStyleLbl="alignImgPlace1" presStyleIdx="2" presStyleCnt="3"/>
      <dgm:spPr/>
    </dgm:pt>
    <dgm:pt modelId="{38E0B978-9C1D-4F95-97FD-E36A22018660}" type="pres">
      <dgm:prSet presAssocID="{2709510C-54FC-407A-918C-254991E96626}" presName="Child1" presStyleLbl="revTx" presStyleIdx="0" presStyleCnt="0">
        <dgm:presLayoutVars>
          <dgm:chMax val="0"/>
          <dgm:chPref val="0"/>
          <dgm:bulletEnabled val="1"/>
        </dgm:presLayoutVars>
      </dgm:prSet>
      <dgm:spPr/>
    </dgm:pt>
    <dgm:pt modelId="{160FE20E-3E48-4EEE-9E35-54296D2DCB0B}" type="pres">
      <dgm:prSet presAssocID="{2709510C-54FC-407A-918C-254991E96626}" presName="Parent1" presStyleLbl="node1" presStyleIdx="2" presStyleCnt="3">
        <dgm:presLayoutVars>
          <dgm:chMax val="2"/>
          <dgm:chPref val="1"/>
          <dgm:bulletEnabled val="1"/>
        </dgm:presLayoutVars>
      </dgm:prSet>
      <dgm:spPr/>
    </dgm:pt>
  </dgm:ptLst>
  <dgm:cxnLst>
    <dgm:cxn modelId="{FE89C31A-12BD-4FF2-B5F4-BF0ED6EBB517}" type="presOf" srcId="{BA8217DE-8FB8-4ECD-BED2-82DFFFBAAF0C}" destId="{1644254C-DE03-4B48-9D83-4AA7395108CF}" srcOrd="1" destOrd="0" presId="urn:microsoft.com/office/officeart/2011/layout/InterconnectedBlockProcess"/>
    <dgm:cxn modelId="{8B24971B-BD1D-43F8-A902-8B1F81E2086B}" type="presOf" srcId="{2709510C-54FC-407A-918C-254991E96626}" destId="{160FE20E-3E48-4EEE-9E35-54296D2DCB0B}" srcOrd="0" destOrd="0" presId="urn:microsoft.com/office/officeart/2011/layout/InterconnectedBlockProcess"/>
    <dgm:cxn modelId="{53CC441D-B3CE-48CC-8FB2-39F345703B90}" srcId="{8DCFDBE7-1E56-4DA6-93E7-1760DCA6896D}" destId="{2709510C-54FC-407A-918C-254991E96626}" srcOrd="0" destOrd="0" parTransId="{AC7F9C8B-F8C8-4F07-BDFE-10C8E325F8A7}" sibTransId="{09FA87A0-A97D-44B5-A484-5F7741019625}"/>
    <dgm:cxn modelId="{974E6320-3D18-43DA-88C8-B8E036F990F7}" type="presOf" srcId="{BA8217DE-8FB8-4ECD-BED2-82DFFFBAAF0C}" destId="{ACBCECA5-6160-4022-8FD5-71F039595933}" srcOrd="0" destOrd="0" presId="urn:microsoft.com/office/officeart/2011/layout/InterconnectedBlockProcess"/>
    <dgm:cxn modelId="{46B07762-E95D-4C65-813F-3F420382FA29}" type="presOf" srcId="{D49DB733-EC62-43ED-B308-94FD4F7B3754}" destId="{DD0AF0F6-69BE-48EF-9F26-13374D65AA93}" srcOrd="0" destOrd="0" presId="urn:microsoft.com/office/officeart/2011/layout/InterconnectedBlockProcess"/>
    <dgm:cxn modelId="{FF931A64-5B96-4B02-8F9D-BF6B08FD5AA8}" srcId="{8DCFDBE7-1E56-4DA6-93E7-1760DCA6896D}" destId="{D49DB733-EC62-43ED-B308-94FD4F7B3754}" srcOrd="2" destOrd="0" parTransId="{37A5A76D-F4D3-4120-943C-E6799E174AEB}" sibTransId="{4603B78C-B0B0-4CEE-B429-7BAAD4313BFA}"/>
    <dgm:cxn modelId="{7493E26A-FDC5-43FA-AFEA-FBC57B575BBD}" srcId="{D49DB733-EC62-43ED-B308-94FD4F7B3754}" destId="{BA8217DE-8FB8-4ECD-BED2-82DFFFBAAF0C}" srcOrd="0" destOrd="0" parTransId="{C74334B6-51E9-4391-AF5E-C3F4AC9A3126}" sibTransId="{7EE194ED-1C4A-45F0-A47A-4D3327C51AF9}"/>
    <dgm:cxn modelId="{1F74AE7F-6540-4363-B800-FC2B98D11016}" type="presOf" srcId="{7D593475-9977-488C-81C8-75765EAF18D1}" destId="{283A2770-3913-44C7-A24A-36B163F7E89C}" srcOrd="0" destOrd="0" presId="urn:microsoft.com/office/officeart/2011/layout/InterconnectedBlockProcess"/>
    <dgm:cxn modelId="{934EC883-854B-4511-90DA-9AA6343CB73B}" srcId="{2709510C-54FC-407A-918C-254991E96626}" destId="{3F25C8BE-C8A5-42F3-BE6B-52E7B9A46F04}" srcOrd="0" destOrd="0" parTransId="{2A1F8AFF-B72F-421A-B69D-5DC0E5134AB6}" sibTransId="{B9EFDC40-B43F-4665-955E-F5459BAFD245}"/>
    <dgm:cxn modelId="{40FDCB89-D7E7-4067-B113-630A8F321A65}" type="presOf" srcId="{2ECD2A8A-1998-4F2D-92AF-400B6D6A1540}" destId="{F8FD4F04-3DDD-4E77-8D3B-D5DFE0E04554}" srcOrd="0" destOrd="0" presId="urn:microsoft.com/office/officeart/2011/layout/InterconnectedBlockProcess"/>
    <dgm:cxn modelId="{4863938C-587C-4EA4-94B1-65A2C9A83B83}" type="presOf" srcId="{3F25C8BE-C8A5-42F3-BE6B-52E7B9A46F04}" destId="{D5F65569-6E4E-4823-AEC1-4DEA143C8785}" srcOrd="0" destOrd="0" presId="urn:microsoft.com/office/officeart/2011/layout/InterconnectedBlockProcess"/>
    <dgm:cxn modelId="{32774792-3254-4361-BA2B-4C973E3BE853}" type="presOf" srcId="{3F25C8BE-C8A5-42F3-BE6B-52E7B9A46F04}" destId="{38E0B978-9C1D-4F95-97FD-E36A22018660}" srcOrd="1" destOrd="0" presId="urn:microsoft.com/office/officeart/2011/layout/InterconnectedBlockProcess"/>
    <dgm:cxn modelId="{262308A3-7964-484B-9FD9-3691B01727A8}" srcId="{8DCFDBE7-1E56-4DA6-93E7-1760DCA6896D}" destId="{7D593475-9977-488C-81C8-75765EAF18D1}" srcOrd="1" destOrd="0" parTransId="{B22229B1-7D3D-4697-9F9B-455644711201}" sibTransId="{2820D092-E119-4325-84C6-FDD7A593D425}"/>
    <dgm:cxn modelId="{C8F83FA7-4B89-4686-B42D-9703135CE08A}" type="presOf" srcId="{8DCFDBE7-1E56-4DA6-93E7-1760DCA6896D}" destId="{B5E6A071-2D65-486F-A68E-DD976E01492D}" srcOrd="0" destOrd="0" presId="urn:microsoft.com/office/officeart/2011/layout/InterconnectedBlockProcess"/>
    <dgm:cxn modelId="{7CD058AB-A63E-4898-BD60-32B4FBF54334}" type="presOf" srcId="{2ECD2A8A-1998-4F2D-92AF-400B6D6A1540}" destId="{F6112C81-0ABA-4822-9326-F01BC86F994C}" srcOrd="1" destOrd="0" presId="urn:microsoft.com/office/officeart/2011/layout/InterconnectedBlockProcess"/>
    <dgm:cxn modelId="{D6D513C3-6FA8-42A4-8559-028ED63DB628}" srcId="{7D593475-9977-488C-81C8-75765EAF18D1}" destId="{2ECD2A8A-1998-4F2D-92AF-400B6D6A1540}" srcOrd="0" destOrd="0" parTransId="{4FA9D48A-DD43-4AF2-9B09-ED0BE0B16A99}" sibTransId="{2BCAB3BC-EFB0-4A1F-BB4B-FBB08CC9787D}"/>
    <dgm:cxn modelId="{1096A97A-84A8-43F6-8067-2496DCE70433}" type="presParOf" srcId="{B5E6A071-2D65-486F-A68E-DD976E01492D}" destId="{D0719BC8-2D4F-4370-BF45-21A6ECD4A2E6}" srcOrd="0" destOrd="0" presId="urn:microsoft.com/office/officeart/2011/layout/InterconnectedBlockProcess"/>
    <dgm:cxn modelId="{A9EAAA23-3AB4-4A67-A9F4-2E562066AD71}" type="presParOf" srcId="{D0719BC8-2D4F-4370-BF45-21A6ECD4A2E6}" destId="{ACBCECA5-6160-4022-8FD5-71F039595933}" srcOrd="0" destOrd="0" presId="urn:microsoft.com/office/officeart/2011/layout/InterconnectedBlockProcess"/>
    <dgm:cxn modelId="{704B36B2-A0EF-4D47-985F-264C4E4C2DCD}" type="presParOf" srcId="{B5E6A071-2D65-486F-A68E-DD976E01492D}" destId="{1644254C-DE03-4B48-9D83-4AA7395108CF}" srcOrd="1" destOrd="0" presId="urn:microsoft.com/office/officeart/2011/layout/InterconnectedBlockProcess"/>
    <dgm:cxn modelId="{886A7D49-6072-4728-BEA3-4306D796F159}" type="presParOf" srcId="{B5E6A071-2D65-486F-A68E-DD976E01492D}" destId="{DD0AF0F6-69BE-48EF-9F26-13374D65AA93}" srcOrd="2" destOrd="0" presId="urn:microsoft.com/office/officeart/2011/layout/InterconnectedBlockProcess"/>
    <dgm:cxn modelId="{C0E868EA-C8AD-4C51-ADE5-BCB2B9A52CC1}" type="presParOf" srcId="{B5E6A071-2D65-486F-A68E-DD976E01492D}" destId="{B0E6EFB3-A55D-4AE7-9D81-AB243184FE93}" srcOrd="3" destOrd="0" presId="urn:microsoft.com/office/officeart/2011/layout/InterconnectedBlockProcess"/>
    <dgm:cxn modelId="{EA0A8D99-6A90-42CE-994E-3C079A8587D6}" type="presParOf" srcId="{B0E6EFB3-A55D-4AE7-9D81-AB243184FE93}" destId="{F8FD4F04-3DDD-4E77-8D3B-D5DFE0E04554}" srcOrd="0" destOrd="0" presId="urn:microsoft.com/office/officeart/2011/layout/InterconnectedBlockProcess"/>
    <dgm:cxn modelId="{E2F613D3-555C-4DC5-9E7A-0A0D76EAB2E5}" type="presParOf" srcId="{B5E6A071-2D65-486F-A68E-DD976E01492D}" destId="{F6112C81-0ABA-4822-9326-F01BC86F994C}" srcOrd="4" destOrd="0" presId="urn:microsoft.com/office/officeart/2011/layout/InterconnectedBlockProcess"/>
    <dgm:cxn modelId="{2012A488-60B5-48D8-AC73-9AAB14436B7A}" type="presParOf" srcId="{B5E6A071-2D65-486F-A68E-DD976E01492D}" destId="{283A2770-3913-44C7-A24A-36B163F7E89C}" srcOrd="5" destOrd="0" presId="urn:microsoft.com/office/officeart/2011/layout/InterconnectedBlockProcess"/>
    <dgm:cxn modelId="{EB92C592-949E-44C4-AF20-507031FA3246}" type="presParOf" srcId="{B5E6A071-2D65-486F-A68E-DD976E01492D}" destId="{D7F9E34D-F97F-4E92-BE54-B93B62C2A0AD}" srcOrd="6" destOrd="0" presId="urn:microsoft.com/office/officeart/2011/layout/InterconnectedBlockProcess"/>
    <dgm:cxn modelId="{EF90D517-A897-4E65-B1E2-CD73F12C73D9}" type="presParOf" srcId="{D7F9E34D-F97F-4E92-BE54-B93B62C2A0AD}" destId="{D5F65569-6E4E-4823-AEC1-4DEA143C8785}" srcOrd="0" destOrd="0" presId="urn:microsoft.com/office/officeart/2011/layout/InterconnectedBlockProcess"/>
    <dgm:cxn modelId="{43A7C8A6-1992-46AA-8BCD-9288426453E3}" type="presParOf" srcId="{B5E6A071-2D65-486F-A68E-DD976E01492D}" destId="{38E0B978-9C1D-4F95-97FD-E36A22018660}" srcOrd="7" destOrd="0" presId="urn:microsoft.com/office/officeart/2011/layout/InterconnectedBlockProcess"/>
    <dgm:cxn modelId="{14C54BE1-0756-4972-B730-BAF5E70A9E8C}" type="presParOf" srcId="{B5E6A071-2D65-486F-A68E-DD976E01492D}" destId="{160FE20E-3E48-4EEE-9E35-54296D2DCB0B}"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1E3860-D2FB-466B-8931-2D474A04D1B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6727CAC7-45FB-4E29-B4F4-225845A9D65C}">
      <dgm:prSet phldrT="[Text]"/>
      <dgm:spPr/>
      <dgm:t>
        <a:bodyPr/>
        <a:lstStyle/>
        <a:p>
          <a:r>
            <a:rPr lang="en-US" b="1" dirty="0">
              <a:solidFill>
                <a:schemeClr val="bg1"/>
              </a:solidFill>
            </a:rPr>
            <a:t>Terms of credit are outlined in the contract</a:t>
          </a:r>
        </a:p>
      </dgm:t>
    </dgm:pt>
    <dgm:pt modelId="{02D9794E-D8B0-4BB8-AB7D-40E2CACAE6EA}" type="parTrans" cxnId="{0DA3E7D0-AB56-4CCA-82F3-0A262587ADDD}">
      <dgm:prSet/>
      <dgm:spPr/>
      <dgm:t>
        <a:bodyPr/>
        <a:lstStyle/>
        <a:p>
          <a:endParaRPr lang="en-US"/>
        </a:p>
      </dgm:t>
    </dgm:pt>
    <dgm:pt modelId="{27E3A5AC-3D14-49E3-9E07-795414019E67}" type="sibTrans" cxnId="{0DA3E7D0-AB56-4CCA-82F3-0A262587ADDD}">
      <dgm:prSet/>
      <dgm:spPr/>
      <dgm:t>
        <a:bodyPr/>
        <a:lstStyle/>
        <a:p>
          <a:endParaRPr lang="en-US"/>
        </a:p>
      </dgm:t>
    </dgm:pt>
    <dgm:pt modelId="{CB2B41E9-C994-40D5-8222-A5AA6DA4914D}">
      <dgm:prSet phldrT="[Text]"/>
      <dgm:spPr/>
      <dgm:t>
        <a:bodyPr/>
        <a:lstStyle/>
        <a:p>
          <a:r>
            <a:rPr lang="en-US" b="1" dirty="0">
              <a:solidFill>
                <a:schemeClr val="bg1"/>
              </a:solidFill>
            </a:rPr>
            <a:t>Read the contract carefully!</a:t>
          </a:r>
        </a:p>
      </dgm:t>
    </dgm:pt>
    <dgm:pt modelId="{71D419BC-8E0D-4286-9489-1DF931CC65C0}" type="parTrans" cxnId="{1287F405-0C9A-4CD1-B8E1-24EE64FA71CC}">
      <dgm:prSet/>
      <dgm:spPr/>
      <dgm:t>
        <a:bodyPr/>
        <a:lstStyle/>
        <a:p>
          <a:endParaRPr lang="en-US"/>
        </a:p>
      </dgm:t>
    </dgm:pt>
    <dgm:pt modelId="{6BFDE8B0-CC74-4263-AED9-800079761877}" type="sibTrans" cxnId="{1287F405-0C9A-4CD1-B8E1-24EE64FA71CC}">
      <dgm:prSet/>
      <dgm:spPr/>
      <dgm:t>
        <a:bodyPr/>
        <a:lstStyle/>
        <a:p>
          <a:endParaRPr lang="en-US"/>
        </a:p>
      </dgm:t>
    </dgm:pt>
    <dgm:pt modelId="{4FF97CEB-5321-4A3E-A494-282A68D343B8}">
      <dgm:prSet phldrT="[Text]"/>
      <dgm:spPr/>
      <dgm:t>
        <a:bodyPr/>
        <a:lstStyle/>
        <a:p>
          <a:r>
            <a:rPr lang="en-US" b="1" dirty="0">
              <a:solidFill>
                <a:schemeClr val="bg1"/>
              </a:solidFill>
            </a:rPr>
            <a:t>Ask questions!</a:t>
          </a:r>
        </a:p>
      </dgm:t>
    </dgm:pt>
    <dgm:pt modelId="{A5EB7359-2E5D-41B9-B6F5-F3E5568DCEF6}" type="parTrans" cxnId="{C78BBF1C-DFFD-4E14-8F87-E834E1E45A61}">
      <dgm:prSet/>
      <dgm:spPr/>
      <dgm:t>
        <a:bodyPr/>
        <a:lstStyle/>
        <a:p>
          <a:endParaRPr lang="en-US"/>
        </a:p>
      </dgm:t>
    </dgm:pt>
    <dgm:pt modelId="{C598198A-5B5C-47A1-A373-DA6DAC25E0A3}" type="sibTrans" cxnId="{C78BBF1C-DFFD-4E14-8F87-E834E1E45A61}">
      <dgm:prSet/>
      <dgm:spPr/>
      <dgm:t>
        <a:bodyPr/>
        <a:lstStyle/>
        <a:p>
          <a:endParaRPr lang="en-US"/>
        </a:p>
      </dgm:t>
    </dgm:pt>
    <dgm:pt modelId="{C55CA385-EC8A-4327-B1EE-6422FC60BD60}" type="pres">
      <dgm:prSet presAssocID="{6A1E3860-D2FB-466B-8931-2D474A04D1BB}" presName="Name0" presStyleCnt="0">
        <dgm:presLayoutVars>
          <dgm:dir/>
          <dgm:resizeHandles val="exact"/>
        </dgm:presLayoutVars>
      </dgm:prSet>
      <dgm:spPr/>
    </dgm:pt>
    <dgm:pt modelId="{0D39ED47-3652-4D1D-856B-14BB5D07C29D}" type="pres">
      <dgm:prSet presAssocID="{6727CAC7-45FB-4E29-B4F4-225845A9D65C}" presName="Name5" presStyleLbl="vennNode1" presStyleIdx="0" presStyleCnt="3">
        <dgm:presLayoutVars>
          <dgm:bulletEnabled val="1"/>
        </dgm:presLayoutVars>
      </dgm:prSet>
      <dgm:spPr/>
    </dgm:pt>
    <dgm:pt modelId="{D55BCD30-153C-4A67-B5E1-EE189E5E0029}" type="pres">
      <dgm:prSet presAssocID="{27E3A5AC-3D14-49E3-9E07-795414019E67}" presName="space" presStyleCnt="0"/>
      <dgm:spPr/>
    </dgm:pt>
    <dgm:pt modelId="{812067B3-753A-4511-9F27-DA828413F308}" type="pres">
      <dgm:prSet presAssocID="{CB2B41E9-C994-40D5-8222-A5AA6DA4914D}" presName="Name5" presStyleLbl="vennNode1" presStyleIdx="1" presStyleCnt="3">
        <dgm:presLayoutVars>
          <dgm:bulletEnabled val="1"/>
        </dgm:presLayoutVars>
      </dgm:prSet>
      <dgm:spPr/>
    </dgm:pt>
    <dgm:pt modelId="{C867A3DF-2F9C-4414-B325-E1383E3C497A}" type="pres">
      <dgm:prSet presAssocID="{6BFDE8B0-CC74-4263-AED9-800079761877}" presName="space" presStyleCnt="0"/>
      <dgm:spPr/>
    </dgm:pt>
    <dgm:pt modelId="{717B7096-3189-43D8-AF54-6813DD4141DB}" type="pres">
      <dgm:prSet presAssocID="{4FF97CEB-5321-4A3E-A494-282A68D343B8}" presName="Name5" presStyleLbl="vennNode1" presStyleIdx="2" presStyleCnt="3">
        <dgm:presLayoutVars>
          <dgm:bulletEnabled val="1"/>
        </dgm:presLayoutVars>
      </dgm:prSet>
      <dgm:spPr/>
    </dgm:pt>
  </dgm:ptLst>
  <dgm:cxnLst>
    <dgm:cxn modelId="{1287F405-0C9A-4CD1-B8E1-24EE64FA71CC}" srcId="{6A1E3860-D2FB-466B-8931-2D474A04D1BB}" destId="{CB2B41E9-C994-40D5-8222-A5AA6DA4914D}" srcOrd="1" destOrd="0" parTransId="{71D419BC-8E0D-4286-9489-1DF931CC65C0}" sibTransId="{6BFDE8B0-CC74-4263-AED9-800079761877}"/>
    <dgm:cxn modelId="{47A1FE11-D56D-4DB3-AA27-5BFB6A860043}" type="presOf" srcId="{6A1E3860-D2FB-466B-8931-2D474A04D1BB}" destId="{C55CA385-EC8A-4327-B1EE-6422FC60BD60}" srcOrd="0" destOrd="0" presId="urn:microsoft.com/office/officeart/2005/8/layout/venn3"/>
    <dgm:cxn modelId="{C78BBF1C-DFFD-4E14-8F87-E834E1E45A61}" srcId="{6A1E3860-D2FB-466B-8931-2D474A04D1BB}" destId="{4FF97CEB-5321-4A3E-A494-282A68D343B8}" srcOrd="2" destOrd="0" parTransId="{A5EB7359-2E5D-41B9-B6F5-F3E5568DCEF6}" sibTransId="{C598198A-5B5C-47A1-A373-DA6DAC25E0A3}"/>
    <dgm:cxn modelId="{1767B77A-624F-41F3-9C60-ED8B8216F8AA}" type="presOf" srcId="{CB2B41E9-C994-40D5-8222-A5AA6DA4914D}" destId="{812067B3-753A-4511-9F27-DA828413F308}" srcOrd="0" destOrd="0" presId="urn:microsoft.com/office/officeart/2005/8/layout/venn3"/>
    <dgm:cxn modelId="{717F0B9A-0811-4E24-9589-389198E62ACD}" type="presOf" srcId="{6727CAC7-45FB-4E29-B4F4-225845A9D65C}" destId="{0D39ED47-3652-4D1D-856B-14BB5D07C29D}" srcOrd="0" destOrd="0" presId="urn:microsoft.com/office/officeart/2005/8/layout/venn3"/>
    <dgm:cxn modelId="{7484F5CD-3777-4611-9FF0-F181E07870B5}" type="presOf" srcId="{4FF97CEB-5321-4A3E-A494-282A68D343B8}" destId="{717B7096-3189-43D8-AF54-6813DD4141DB}" srcOrd="0" destOrd="0" presId="urn:microsoft.com/office/officeart/2005/8/layout/venn3"/>
    <dgm:cxn modelId="{0DA3E7D0-AB56-4CCA-82F3-0A262587ADDD}" srcId="{6A1E3860-D2FB-466B-8931-2D474A04D1BB}" destId="{6727CAC7-45FB-4E29-B4F4-225845A9D65C}" srcOrd="0" destOrd="0" parTransId="{02D9794E-D8B0-4BB8-AB7D-40E2CACAE6EA}" sibTransId="{27E3A5AC-3D14-49E3-9E07-795414019E67}"/>
    <dgm:cxn modelId="{0742EF53-BE24-4660-94CF-459A45379ACA}" type="presParOf" srcId="{C55CA385-EC8A-4327-B1EE-6422FC60BD60}" destId="{0D39ED47-3652-4D1D-856B-14BB5D07C29D}" srcOrd="0" destOrd="0" presId="urn:microsoft.com/office/officeart/2005/8/layout/venn3"/>
    <dgm:cxn modelId="{84D5AE4B-8A29-4CD0-95DA-ECD71096A33F}" type="presParOf" srcId="{C55CA385-EC8A-4327-B1EE-6422FC60BD60}" destId="{D55BCD30-153C-4A67-B5E1-EE189E5E0029}" srcOrd="1" destOrd="0" presId="urn:microsoft.com/office/officeart/2005/8/layout/venn3"/>
    <dgm:cxn modelId="{A36D5C12-8442-4B30-9E9C-AD0A77CA0061}" type="presParOf" srcId="{C55CA385-EC8A-4327-B1EE-6422FC60BD60}" destId="{812067B3-753A-4511-9F27-DA828413F308}" srcOrd="2" destOrd="0" presId="urn:microsoft.com/office/officeart/2005/8/layout/venn3"/>
    <dgm:cxn modelId="{1241E0C6-B20C-4CB9-9DBA-C89742835B46}" type="presParOf" srcId="{C55CA385-EC8A-4327-B1EE-6422FC60BD60}" destId="{C867A3DF-2F9C-4414-B325-E1383E3C497A}" srcOrd="3" destOrd="0" presId="urn:microsoft.com/office/officeart/2005/8/layout/venn3"/>
    <dgm:cxn modelId="{B1A00898-AC32-4629-998F-98CF4C8F8230}" type="presParOf" srcId="{C55CA385-EC8A-4327-B1EE-6422FC60BD60}" destId="{717B7096-3189-43D8-AF54-6813DD4141DB}"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BA4858-7AAA-4529-BEE3-07896DFA653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F6BC94B1-1C89-4C8A-B76D-FA734C27D14D}">
      <dgm:prSet phldrT="[Text]" custT="1"/>
      <dgm:spPr/>
      <dgm:t>
        <a:bodyPr/>
        <a:lstStyle/>
        <a:p>
          <a:r>
            <a:rPr lang="en-US" sz="2800" dirty="0"/>
            <a:t>What is the </a:t>
          </a:r>
          <a:r>
            <a:rPr lang="en-US" sz="2800" u="sng" dirty="0"/>
            <a:t>annual</a:t>
          </a:r>
          <a:r>
            <a:rPr lang="en-US" sz="2800" dirty="0"/>
            <a:t> interest rate?</a:t>
          </a:r>
        </a:p>
      </dgm:t>
    </dgm:pt>
    <dgm:pt modelId="{2C4D059C-9FFF-41F0-92F4-4CFDB830C43C}" type="parTrans" cxnId="{40A342B4-13EC-4311-AF4A-FD11612FCE71}">
      <dgm:prSet/>
      <dgm:spPr/>
      <dgm:t>
        <a:bodyPr/>
        <a:lstStyle/>
        <a:p>
          <a:endParaRPr lang="en-US" sz="2000"/>
        </a:p>
      </dgm:t>
    </dgm:pt>
    <dgm:pt modelId="{4718D9F1-D1A2-4819-A2D1-F39A7E7C9184}" type="sibTrans" cxnId="{40A342B4-13EC-4311-AF4A-FD11612FCE71}">
      <dgm:prSet/>
      <dgm:spPr/>
      <dgm:t>
        <a:bodyPr/>
        <a:lstStyle/>
        <a:p>
          <a:endParaRPr lang="en-US" sz="2000"/>
        </a:p>
      </dgm:t>
    </dgm:pt>
    <dgm:pt modelId="{567FEBF7-CB8B-4717-92D0-012705E9238B}">
      <dgm:prSet phldrT="[Text]" custT="1"/>
      <dgm:spPr/>
      <dgm:t>
        <a:bodyPr/>
        <a:lstStyle/>
        <a:p>
          <a:r>
            <a:rPr lang="en-US" sz="2800" dirty="0"/>
            <a:t>Are there fees?</a:t>
          </a:r>
        </a:p>
      </dgm:t>
    </dgm:pt>
    <dgm:pt modelId="{D8EA2C75-DE74-4D87-8051-F19460785A96}" type="parTrans" cxnId="{589FE291-E44A-4996-A65F-4418DD8AD969}">
      <dgm:prSet/>
      <dgm:spPr/>
      <dgm:t>
        <a:bodyPr/>
        <a:lstStyle/>
        <a:p>
          <a:endParaRPr lang="en-US" sz="2000"/>
        </a:p>
      </dgm:t>
    </dgm:pt>
    <dgm:pt modelId="{599A01DB-36FA-4A75-A2D7-449FA84D59A5}" type="sibTrans" cxnId="{589FE291-E44A-4996-A65F-4418DD8AD969}">
      <dgm:prSet/>
      <dgm:spPr/>
      <dgm:t>
        <a:bodyPr/>
        <a:lstStyle/>
        <a:p>
          <a:endParaRPr lang="en-US" sz="2000"/>
        </a:p>
      </dgm:t>
    </dgm:pt>
    <dgm:pt modelId="{8C560664-DFCC-43A9-BF9A-98215D9AAC89}">
      <dgm:prSet phldrT="[Text]" custT="1"/>
      <dgm:spPr/>
      <dgm:t>
        <a:bodyPr/>
        <a:lstStyle/>
        <a:p>
          <a:r>
            <a:rPr lang="en-US" sz="2800" dirty="0"/>
            <a:t>What are the consequences of a missed or late payment?</a:t>
          </a:r>
        </a:p>
      </dgm:t>
    </dgm:pt>
    <dgm:pt modelId="{72E66E98-C35A-4FD6-9674-DF3D2669EF25}" type="parTrans" cxnId="{1D0C58AF-3DD2-4F39-AF75-5264A1C1920B}">
      <dgm:prSet/>
      <dgm:spPr/>
      <dgm:t>
        <a:bodyPr/>
        <a:lstStyle/>
        <a:p>
          <a:endParaRPr lang="en-US" sz="2000"/>
        </a:p>
      </dgm:t>
    </dgm:pt>
    <dgm:pt modelId="{223BCA76-E16F-4D7F-A438-2FDB7DEDE4E1}" type="sibTrans" cxnId="{1D0C58AF-3DD2-4F39-AF75-5264A1C1920B}">
      <dgm:prSet/>
      <dgm:spPr/>
      <dgm:t>
        <a:bodyPr/>
        <a:lstStyle/>
        <a:p>
          <a:endParaRPr lang="en-US" sz="2000"/>
        </a:p>
      </dgm:t>
    </dgm:pt>
    <dgm:pt modelId="{92DD23E0-6BD0-4011-B538-0485B41DE4D2}">
      <dgm:prSet phldrT="[Text]" custT="1"/>
      <dgm:spPr/>
      <dgm:t>
        <a:bodyPr/>
        <a:lstStyle/>
        <a:p>
          <a:r>
            <a:rPr lang="en-US" sz="2800" dirty="0"/>
            <a:t>What happens if the loan is not paid back in full?</a:t>
          </a:r>
        </a:p>
      </dgm:t>
    </dgm:pt>
    <dgm:pt modelId="{99CA22A5-409E-41C3-B51F-4E85D6C9B272}" type="parTrans" cxnId="{5EBA4D5D-F8AB-4087-BA4C-669A197A4565}">
      <dgm:prSet/>
      <dgm:spPr/>
      <dgm:t>
        <a:bodyPr/>
        <a:lstStyle/>
        <a:p>
          <a:endParaRPr lang="en-US" sz="2000"/>
        </a:p>
      </dgm:t>
    </dgm:pt>
    <dgm:pt modelId="{0862BDD8-19CF-4683-A6F5-3A46AA90EB80}" type="sibTrans" cxnId="{5EBA4D5D-F8AB-4087-BA4C-669A197A4565}">
      <dgm:prSet/>
      <dgm:spPr/>
      <dgm:t>
        <a:bodyPr/>
        <a:lstStyle/>
        <a:p>
          <a:endParaRPr lang="en-US" sz="2000"/>
        </a:p>
      </dgm:t>
    </dgm:pt>
    <dgm:pt modelId="{60A7AD39-546D-476D-8CCF-0845F19DF75A}">
      <dgm:prSet phldrT="[Text]" custT="1"/>
      <dgm:spPr/>
      <dgm:t>
        <a:bodyPr/>
        <a:lstStyle/>
        <a:p>
          <a:r>
            <a:rPr lang="en-US" sz="2800" dirty="0"/>
            <a:t>Do you trust and feel comfortable with the lender?</a:t>
          </a:r>
        </a:p>
      </dgm:t>
    </dgm:pt>
    <dgm:pt modelId="{33EAC1A9-11FF-46BE-92E6-E9237BC5EBA9}" type="parTrans" cxnId="{86C37F57-6E79-43E7-AA5F-CE503C3555AA}">
      <dgm:prSet/>
      <dgm:spPr/>
      <dgm:t>
        <a:bodyPr/>
        <a:lstStyle/>
        <a:p>
          <a:endParaRPr lang="en-US" sz="2000"/>
        </a:p>
      </dgm:t>
    </dgm:pt>
    <dgm:pt modelId="{3AF7DEAF-8CEA-4F5C-93A8-A2FA9E87CCF9}" type="sibTrans" cxnId="{86C37F57-6E79-43E7-AA5F-CE503C3555AA}">
      <dgm:prSet/>
      <dgm:spPr/>
      <dgm:t>
        <a:bodyPr/>
        <a:lstStyle/>
        <a:p>
          <a:endParaRPr lang="en-US" sz="2000"/>
        </a:p>
      </dgm:t>
    </dgm:pt>
    <dgm:pt modelId="{7E3E6B9C-41BF-4A14-A50A-A597F2D5703A}" type="pres">
      <dgm:prSet presAssocID="{ADBA4858-7AAA-4529-BEE3-07896DFA6531}" presName="diagram" presStyleCnt="0">
        <dgm:presLayoutVars>
          <dgm:dir/>
          <dgm:resizeHandles val="exact"/>
        </dgm:presLayoutVars>
      </dgm:prSet>
      <dgm:spPr/>
    </dgm:pt>
    <dgm:pt modelId="{3F42AA28-B39D-40DF-B646-D442E1417DD0}" type="pres">
      <dgm:prSet presAssocID="{F6BC94B1-1C89-4C8A-B76D-FA734C27D14D}" presName="node" presStyleLbl="node1" presStyleIdx="0" presStyleCnt="5" custScaleX="117446" custScaleY="128246">
        <dgm:presLayoutVars>
          <dgm:bulletEnabled val="1"/>
        </dgm:presLayoutVars>
      </dgm:prSet>
      <dgm:spPr/>
    </dgm:pt>
    <dgm:pt modelId="{A9477E7A-C43A-4FE9-8D30-44019AF0D90F}" type="pres">
      <dgm:prSet presAssocID="{4718D9F1-D1A2-4819-A2D1-F39A7E7C9184}" presName="sibTrans" presStyleCnt="0"/>
      <dgm:spPr/>
    </dgm:pt>
    <dgm:pt modelId="{BAA7C9E0-2FCD-40C2-B7A9-3B337615043E}" type="pres">
      <dgm:prSet presAssocID="{567FEBF7-CB8B-4717-92D0-012705E9238B}" presName="node" presStyleLbl="node1" presStyleIdx="1" presStyleCnt="5" custScaleX="117446" custScaleY="128246">
        <dgm:presLayoutVars>
          <dgm:bulletEnabled val="1"/>
        </dgm:presLayoutVars>
      </dgm:prSet>
      <dgm:spPr/>
    </dgm:pt>
    <dgm:pt modelId="{C560B5BF-F471-4F93-811D-E592AA05D841}" type="pres">
      <dgm:prSet presAssocID="{599A01DB-36FA-4A75-A2D7-449FA84D59A5}" presName="sibTrans" presStyleCnt="0"/>
      <dgm:spPr/>
    </dgm:pt>
    <dgm:pt modelId="{3AA2AE26-9377-48B4-9AFE-927D69DDA830}" type="pres">
      <dgm:prSet presAssocID="{8C560664-DFCC-43A9-BF9A-98215D9AAC89}" presName="node" presStyleLbl="node1" presStyleIdx="2" presStyleCnt="5" custScaleX="117446" custScaleY="128246">
        <dgm:presLayoutVars>
          <dgm:bulletEnabled val="1"/>
        </dgm:presLayoutVars>
      </dgm:prSet>
      <dgm:spPr/>
    </dgm:pt>
    <dgm:pt modelId="{C7D083BF-012B-4667-A9E7-EE98AD7C1532}" type="pres">
      <dgm:prSet presAssocID="{223BCA76-E16F-4D7F-A438-2FDB7DEDE4E1}" presName="sibTrans" presStyleCnt="0"/>
      <dgm:spPr/>
    </dgm:pt>
    <dgm:pt modelId="{AAA878AC-FC31-4D01-9845-AE418FBCAB8F}" type="pres">
      <dgm:prSet presAssocID="{92DD23E0-6BD0-4011-B538-0485B41DE4D2}" presName="node" presStyleLbl="node1" presStyleIdx="3" presStyleCnt="5" custScaleX="117446" custScaleY="128246">
        <dgm:presLayoutVars>
          <dgm:bulletEnabled val="1"/>
        </dgm:presLayoutVars>
      </dgm:prSet>
      <dgm:spPr/>
    </dgm:pt>
    <dgm:pt modelId="{E8416647-BDD1-4255-9ACB-A033B75C286D}" type="pres">
      <dgm:prSet presAssocID="{0862BDD8-19CF-4683-A6F5-3A46AA90EB80}" presName="sibTrans" presStyleCnt="0"/>
      <dgm:spPr/>
    </dgm:pt>
    <dgm:pt modelId="{E83F9030-025C-4895-8C50-23567061CDD8}" type="pres">
      <dgm:prSet presAssocID="{60A7AD39-546D-476D-8CCF-0845F19DF75A}" presName="node" presStyleLbl="node1" presStyleIdx="4" presStyleCnt="5" custScaleX="117446" custScaleY="128246">
        <dgm:presLayoutVars>
          <dgm:bulletEnabled val="1"/>
        </dgm:presLayoutVars>
      </dgm:prSet>
      <dgm:spPr/>
    </dgm:pt>
  </dgm:ptLst>
  <dgm:cxnLst>
    <dgm:cxn modelId="{A693953F-8138-4F43-AD53-5645726EEA39}" type="presOf" srcId="{92DD23E0-6BD0-4011-B538-0485B41DE4D2}" destId="{AAA878AC-FC31-4D01-9845-AE418FBCAB8F}" srcOrd="0" destOrd="0" presId="urn:microsoft.com/office/officeart/2005/8/layout/default"/>
    <dgm:cxn modelId="{5EBA4D5D-F8AB-4087-BA4C-669A197A4565}" srcId="{ADBA4858-7AAA-4529-BEE3-07896DFA6531}" destId="{92DD23E0-6BD0-4011-B538-0485B41DE4D2}" srcOrd="3" destOrd="0" parTransId="{99CA22A5-409E-41C3-B51F-4E85D6C9B272}" sibTransId="{0862BDD8-19CF-4683-A6F5-3A46AA90EB80}"/>
    <dgm:cxn modelId="{655C1C68-2E44-440A-A3C9-FDE1A077C822}" type="presOf" srcId="{F6BC94B1-1C89-4C8A-B76D-FA734C27D14D}" destId="{3F42AA28-B39D-40DF-B646-D442E1417DD0}" srcOrd="0" destOrd="0" presId="urn:microsoft.com/office/officeart/2005/8/layout/default"/>
    <dgm:cxn modelId="{86C37F57-6E79-43E7-AA5F-CE503C3555AA}" srcId="{ADBA4858-7AAA-4529-BEE3-07896DFA6531}" destId="{60A7AD39-546D-476D-8CCF-0845F19DF75A}" srcOrd="4" destOrd="0" parTransId="{33EAC1A9-11FF-46BE-92E6-E9237BC5EBA9}" sibTransId="{3AF7DEAF-8CEA-4F5C-93A8-A2FA9E87CCF9}"/>
    <dgm:cxn modelId="{2620F257-9769-4895-8A12-BAF2E69B827D}" type="presOf" srcId="{60A7AD39-546D-476D-8CCF-0845F19DF75A}" destId="{E83F9030-025C-4895-8C50-23567061CDD8}" srcOrd="0" destOrd="0" presId="urn:microsoft.com/office/officeart/2005/8/layout/default"/>
    <dgm:cxn modelId="{26109490-EB6A-455E-A8DC-D21C4DD57C25}" type="presOf" srcId="{567FEBF7-CB8B-4717-92D0-012705E9238B}" destId="{BAA7C9E0-2FCD-40C2-B7A9-3B337615043E}" srcOrd="0" destOrd="0" presId="urn:microsoft.com/office/officeart/2005/8/layout/default"/>
    <dgm:cxn modelId="{589FE291-E44A-4996-A65F-4418DD8AD969}" srcId="{ADBA4858-7AAA-4529-BEE3-07896DFA6531}" destId="{567FEBF7-CB8B-4717-92D0-012705E9238B}" srcOrd="1" destOrd="0" parTransId="{D8EA2C75-DE74-4D87-8051-F19460785A96}" sibTransId="{599A01DB-36FA-4A75-A2D7-449FA84D59A5}"/>
    <dgm:cxn modelId="{1D0C58AF-3DD2-4F39-AF75-5264A1C1920B}" srcId="{ADBA4858-7AAA-4529-BEE3-07896DFA6531}" destId="{8C560664-DFCC-43A9-BF9A-98215D9AAC89}" srcOrd="2" destOrd="0" parTransId="{72E66E98-C35A-4FD6-9674-DF3D2669EF25}" sibTransId="{223BCA76-E16F-4D7F-A438-2FDB7DEDE4E1}"/>
    <dgm:cxn modelId="{40A342B4-13EC-4311-AF4A-FD11612FCE71}" srcId="{ADBA4858-7AAA-4529-BEE3-07896DFA6531}" destId="{F6BC94B1-1C89-4C8A-B76D-FA734C27D14D}" srcOrd="0" destOrd="0" parTransId="{2C4D059C-9FFF-41F0-92F4-4CFDB830C43C}" sibTransId="{4718D9F1-D1A2-4819-A2D1-F39A7E7C9184}"/>
    <dgm:cxn modelId="{F5BD1BD9-FF2D-4E52-82C8-5D1902ECBF21}" type="presOf" srcId="{ADBA4858-7AAA-4529-BEE3-07896DFA6531}" destId="{7E3E6B9C-41BF-4A14-A50A-A597F2D5703A}" srcOrd="0" destOrd="0" presId="urn:microsoft.com/office/officeart/2005/8/layout/default"/>
    <dgm:cxn modelId="{70D3CAF3-971C-44A9-A069-547FEF820DDC}" type="presOf" srcId="{8C560664-DFCC-43A9-BF9A-98215D9AAC89}" destId="{3AA2AE26-9377-48B4-9AFE-927D69DDA830}" srcOrd="0" destOrd="0" presId="urn:microsoft.com/office/officeart/2005/8/layout/default"/>
    <dgm:cxn modelId="{17A83BB8-E405-4A28-8379-380CE5459954}" type="presParOf" srcId="{7E3E6B9C-41BF-4A14-A50A-A597F2D5703A}" destId="{3F42AA28-B39D-40DF-B646-D442E1417DD0}" srcOrd="0" destOrd="0" presId="urn:microsoft.com/office/officeart/2005/8/layout/default"/>
    <dgm:cxn modelId="{44776ADE-5CAB-4905-A159-5947AD1F6AFE}" type="presParOf" srcId="{7E3E6B9C-41BF-4A14-A50A-A597F2D5703A}" destId="{A9477E7A-C43A-4FE9-8D30-44019AF0D90F}" srcOrd="1" destOrd="0" presId="urn:microsoft.com/office/officeart/2005/8/layout/default"/>
    <dgm:cxn modelId="{229BDB02-46F0-4FE4-B064-3BB0A504DF9A}" type="presParOf" srcId="{7E3E6B9C-41BF-4A14-A50A-A597F2D5703A}" destId="{BAA7C9E0-2FCD-40C2-B7A9-3B337615043E}" srcOrd="2" destOrd="0" presId="urn:microsoft.com/office/officeart/2005/8/layout/default"/>
    <dgm:cxn modelId="{5DF67067-0F39-4D0C-9EF7-86950AB3AF6E}" type="presParOf" srcId="{7E3E6B9C-41BF-4A14-A50A-A597F2D5703A}" destId="{C560B5BF-F471-4F93-811D-E592AA05D841}" srcOrd="3" destOrd="0" presId="urn:microsoft.com/office/officeart/2005/8/layout/default"/>
    <dgm:cxn modelId="{BDEC840D-764C-4F7D-924D-DF7D7B3C790D}" type="presParOf" srcId="{7E3E6B9C-41BF-4A14-A50A-A597F2D5703A}" destId="{3AA2AE26-9377-48B4-9AFE-927D69DDA830}" srcOrd="4" destOrd="0" presId="urn:microsoft.com/office/officeart/2005/8/layout/default"/>
    <dgm:cxn modelId="{1A599293-80C9-4163-8063-E0CF5BD3F59D}" type="presParOf" srcId="{7E3E6B9C-41BF-4A14-A50A-A597F2D5703A}" destId="{C7D083BF-012B-4667-A9E7-EE98AD7C1532}" srcOrd="5" destOrd="0" presId="urn:microsoft.com/office/officeart/2005/8/layout/default"/>
    <dgm:cxn modelId="{A1B13C49-EB0F-40D2-A900-E55A7E502FC1}" type="presParOf" srcId="{7E3E6B9C-41BF-4A14-A50A-A597F2D5703A}" destId="{AAA878AC-FC31-4D01-9845-AE418FBCAB8F}" srcOrd="6" destOrd="0" presId="urn:microsoft.com/office/officeart/2005/8/layout/default"/>
    <dgm:cxn modelId="{57D52173-8280-4284-B83C-047EAAEE2B35}" type="presParOf" srcId="{7E3E6B9C-41BF-4A14-A50A-A597F2D5703A}" destId="{E8416647-BDD1-4255-9ACB-A033B75C286D}" srcOrd="7" destOrd="0" presId="urn:microsoft.com/office/officeart/2005/8/layout/default"/>
    <dgm:cxn modelId="{7AECF197-89BA-4C3B-B25C-EA2045F44963}" type="presParOf" srcId="{7E3E6B9C-41BF-4A14-A50A-A597F2D5703A}" destId="{E83F9030-025C-4895-8C50-23567061CD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EF37E5F-FD2F-4678-B554-58ED6057929B}"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en-US"/>
        </a:p>
      </dgm:t>
    </dgm:pt>
    <dgm:pt modelId="{1695CEE6-9285-4CE8-A5D9-486E865E3368}">
      <dgm:prSet phldrT="[Text]"/>
      <dgm:spPr/>
      <dgm:t>
        <a:bodyPr/>
        <a:lstStyle/>
        <a:p>
          <a:r>
            <a:rPr lang="en-US" dirty="0"/>
            <a:t>Understand your responsibilities as a borrower</a:t>
          </a:r>
        </a:p>
      </dgm:t>
    </dgm:pt>
    <dgm:pt modelId="{F6BBE8E3-92AA-4838-8668-8E88FFF3E12E}" type="parTrans" cxnId="{F0C4CCFE-E8B2-4ADE-AF26-5348C437A543}">
      <dgm:prSet/>
      <dgm:spPr/>
      <dgm:t>
        <a:bodyPr/>
        <a:lstStyle/>
        <a:p>
          <a:endParaRPr lang="en-US"/>
        </a:p>
      </dgm:t>
    </dgm:pt>
    <dgm:pt modelId="{F5B98919-FD07-4721-9B3B-01ADD7784A25}" type="sibTrans" cxnId="{F0C4CCFE-E8B2-4ADE-AF26-5348C437A543}">
      <dgm:prSet/>
      <dgm:spPr/>
      <dgm:t>
        <a:bodyPr/>
        <a:lstStyle/>
        <a:p>
          <a:endParaRPr lang="en-US"/>
        </a:p>
      </dgm:t>
    </dgm:pt>
    <dgm:pt modelId="{E314216B-D2FC-4745-9A2A-A1B94E6275EC}">
      <dgm:prSet phldrT="[Text]"/>
      <dgm:spPr/>
      <dgm:t>
        <a:bodyPr/>
        <a:lstStyle/>
        <a:p>
          <a:r>
            <a:rPr lang="en-US" dirty="0"/>
            <a:t>Consider future implications to paying back the amount borrowed</a:t>
          </a:r>
        </a:p>
      </dgm:t>
    </dgm:pt>
    <dgm:pt modelId="{D7B475AD-A67A-49D1-A724-FD36C3E91942}" type="parTrans" cxnId="{AFDD2136-2EA7-48A0-B733-B1C2E0956741}">
      <dgm:prSet/>
      <dgm:spPr/>
      <dgm:t>
        <a:bodyPr/>
        <a:lstStyle/>
        <a:p>
          <a:endParaRPr lang="en-US"/>
        </a:p>
      </dgm:t>
    </dgm:pt>
    <dgm:pt modelId="{9F13AF86-7D41-4489-8F6E-DDC28F518CC1}" type="sibTrans" cxnId="{AFDD2136-2EA7-48A0-B733-B1C2E0956741}">
      <dgm:prSet/>
      <dgm:spPr/>
      <dgm:t>
        <a:bodyPr/>
        <a:lstStyle/>
        <a:p>
          <a:endParaRPr lang="en-US"/>
        </a:p>
      </dgm:t>
    </dgm:pt>
    <dgm:pt modelId="{4A490CB3-A549-4E01-8929-E98887BB8727}">
      <dgm:prSet phldrT="[Text]"/>
      <dgm:spPr/>
      <dgm:t>
        <a:bodyPr/>
        <a:lstStyle/>
        <a:p>
          <a:r>
            <a:rPr lang="en-US" dirty="0"/>
            <a:t>Shop around for the best terms</a:t>
          </a:r>
        </a:p>
      </dgm:t>
    </dgm:pt>
    <dgm:pt modelId="{F5BB561F-4E38-4D72-982D-BD0D9B47F13B}" type="parTrans" cxnId="{F0122B8D-C8AA-4833-B409-3161B4BD4935}">
      <dgm:prSet/>
      <dgm:spPr/>
      <dgm:t>
        <a:bodyPr/>
        <a:lstStyle/>
        <a:p>
          <a:endParaRPr lang="en-US"/>
        </a:p>
      </dgm:t>
    </dgm:pt>
    <dgm:pt modelId="{F597BD5A-D41C-49F0-B1B8-B38E9A682886}" type="sibTrans" cxnId="{F0122B8D-C8AA-4833-B409-3161B4BD4935}">
      <dgm:prSet/>
      <dgm:spPr/>
      <dgm:t>
        <a:bodyPr/>
        <a:lstStyle/>
        <a:p>
          <a:endParaRPr lang="en-US"/>
        </a:p>
      </dgm:t>
    </dgm:pt>
    <dgm:pt modelId="{84367B07-12BF-4E26-A8F2-CD21980278C9}" type="pres">
      <dgm:prSet presAssocID="{2EF37E5F-FD2F-4678-B554-58ED6057929B}" presName="Name0" presStyleCnt="0">
        <dgm:presLayoutVars>
          <dgm:dir/>
          <dgm:resizeHandles val="exact"/>
        </dgm:presLayoutVars>
      </dgm:prSet>
      <dgm:spPr/>
    </dgm:pt>
    <dgm:pt modelId="{230764F3-734B-4501-8F45-2A330AC5EB6D}" type="pres">
      <dgm:prSet presAssocID="{1695CEE6-9285-4CE8-A5D9-486E865E3368}" presName="Name5" presStyleLbl="vennNode1" presStyleIdx="0" presStyleCnt="3">
        <dgm:presLayoutVars>
          <dgm:bulletEnabled val="1"/>
        </dgm:presLayoutVars>
      </dgm:prSet>
      <dgm:spPr/>
    </dgm:pt>
    <dgm:pt modelId="{007521D5-F105-468B-AB40-1B08DF39EACF}" type="pres">
      <dgm:prSet presAssocID="{F5B98919-FD07-4721-9B3B-01ADD7784A25}" presName="space" presStyleCnt="0"/>
      <dgm:spPr/>
    </dgm:pt>
    <dgm:pt modelId="{75375F43-2F66-466F-8468-32749558ABCE}" type="pres">
      <dgm:prSet presAssocID="{E314216B-D2FC-4745-9A2A-A1B94E6275EC}" presName="Name5" presStyleLbl="vennNode1" presStyleIdx="1" presStyleCnt="3">
        <dgm:presLayoutVars>
          <dgm:bulletEnabled val="1"/>
        </dgm:presLayoutVars>
      </dgm:prSet>
      <dgm:spPr/>
    </dgm:pt>
    <dgm:pt modelId="{7FC504BB-D18F-4C8D-A9AC-B5575D55EF47}" type="pres">
      <dgm:prSet presAssocID="{9F13AF86-7D41-4489-8F6E-DDC28F518CC1}" presName="space" presStyleCnt="0"/>
      <dgm:spPr/>
    </dgm:pt>
    <dgm:pt modelId="{AB7E1F94-4CD4-4E4B-9D4E-095CCA602661}" type="pres">
      <dgm:prSet presAssocID="{4A490CB3-A549-4E01-8929-E98887BB8727}" presName="Name5" presStyleLbl="vennNode1" presStyleIdx="2" presStyleCnt="3">
        <dgm:presLayoutVars>
          <dgm:bulletEnabled val="1"/>
        </dgm:presLayoutVars>
      </dgm:prSet>
      <dgm:spPr/>
    </dgm:pt>
  </dgm:ptLst>
  <dgm:cxnLst>
    <dgm:cxn modelId="{2B8B342F-D369-4106-B689-3BFA779767DC}" type="presOf" srcId="{1695CEE6-9285-4CE8-A5D9-486E865E3368}" destId="{230764F3-734B-4501-8F45-2A330AC5EB6D}" srcOrd="0" destOrd="0" presId="urn:microsoft.com/office/officeart/2005/8/layout/venn3"/>
    <dgm:cxn modelId="{AFDD2136-2EA7-48A0-B733-B1C2E0956741}" srcId="{2EF37E5F-FD2F-4678-B554-58ED6057929B}" destId="{E314216B-D2FC-4745-9A2A-A1B94E6275EC}" srcOrd="1" destOrd="0" parTransId="{D7B475AD-A67A-49D1-A724-FD36C3E91942}" sibTransId="{9F13AF86-7D41-4489-8F6E-DDC28F518CC1}"/>
    <dgm:cxn modelId="{EA8A7684-A3F7-4E4D-BE54-3CF22DE66FDE}" type="presOf" srcId="{4A490CB3-A549-4E01-8929-E98887BB8727}" destId="{AB7E1F94-4CD4-4E4B-9D4E-095CCA602661}" srcOrd="0" destOrd="0" presId="urn:microsoft.com/office/officeart/2005/8/layout/venn3"/>
    <dgm:cxn modelId="{F0122B8D-C8AA-4833-B409-3161B4BD4935}" srcId="{2EF37E5F-FD2F-4678-B554-58ED6057929B}" destId="{4A490CB3-A549-4E01-8929-E98887BB8727}" srcOrd="2" destOrd="0" parTransId="{F5BB561F-4E38-4D72-982D-BD0D9B47F13B}" sibTransId="{F597BD5A-D41C-49F0-B1B8-B38E9A682886}"/>
    <dgm:cxn modelId="{303C999E-B161-4B2C-B58A-B8654C1DA33A}" type="presOf" srcId="{E314216B-D2FC-4745-9A2A-A1B94E6275EC}" destId="{75375F43-2F66-466F-8468-32749558ABCE}" srcOrd="0" destOrd="0" presId="urn:microsoft.com/office/officeart/2005/8/layout/venn3"/>
    <dgm:cxn modelId="{222313EA-9905-4E72-A432-1E91E76187BD}" type="presOf" srcId="{2EF37E5F-FD2F-4678-B554-58ED6057929B}" destId="{84367B07-12BF-4E26-A8F2-CD21980278C9}" srcOrd="0" destOrd="0" presId="urn:microsoft.com/office/officeart/2005/8/layout/venn3"/>
    <dgm:cxn modelId="{F0C4CCFE-E8B2-4ADE-AF26-5348C437A543}" srcId="{2EF37E5F-FD2F-4678-B554-58ED6057929B}" destId="{1695CEE6-9285-4CE8-A5D9-486E865E3368}" srcOrd="0" destOrd="0" parTransId="{F6BBE8E3-92AA-4838-8668-8E88FFF3E12E}" sibTransId="{F5B98919-FD07-4721-9B3B-01ADD7784A25}"/>
    <dgm:cxn modelId="{A3630719-0D39-47B9-BF65-AE287F36B1BC}" type="presParOf" srcId="{84367B07-12BF-4E26-A8F2-CD21980278C9}" destId="{230764F3-734B-4501-8F45-2A330AC5EB6D}" srcOrd="0" destOrd="0" presId="urn:microsoft.com/office/officeart/2005/8/layout/venn3"/>
    <dgm:cxn modelId="{BBD29345-8AC3-48FF-B03E-88D8BE57741E}" type="presParOf" srcId="{84367B07-12BF-4E26-A8F2-CD21980278C9}" destId="{007521D5-F105-468B-AB40-1B08DF39EACF}" srcOrd="1" destOrd="0" presId="urn:microsoft.com/office/officeart/2005/8/layout/venn3"/>
    <dgm:cxn modelId="{8E67682E-F502-4178-B1E4-70CE0C70EB43}" type="presParOf" srcId="{84367B07-12BF-4E26-A8F2-CD21980278C9}" destId="{75375F43-2F66-466F-8468-32749558ABCE}" srcOrd="2" destOrd="0" presId="urn:microsoft.com/office/officeart/2005/8/layout/venn3"/>
    <dgm:cxn modelId="{EB809203-6CD3-4D70-9191-64933C25B5BC}" type="presParOf" srcId="{84367B07-12BF-4E26-A8F2-CD21980278C9}" destId="{7FC504BB-D18F-4C8D-A9AC-B5575D55EF47}" srcOrd="3" destOrd="0" presId="urn:microsoft.com/office/officeart/2005/8/layout/venn3"/>
    <dgm:cxn modelId="{846EE633-86FB-4BE1-B88A-1852D12529CF}" type="presParOf" srcId="{84367B07-12BF-4E26-A8F2-CD21980278C9}" destId="{AB7E1F94-4CD4-4E4B-9D4E-095CCA60266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AF6E320-3812-4B59-BD01-B4C50FC49C6A}" type="doc">
      <dgm:prSet loTypeId="urn:microsoft.com/office/officeart/2005/8/layout/hProcess7#1" loCatId="process" qsTypeId="urn:microsoft.com/office/officeart/2005/8/quickstyle/simple1" qsCatId="simple" csTypeId="urn:microsoft.com/office/officeart/2005/8/colors/accent4_1" csCatId="accent4" phldr="1"/>
      <dgm:spPr/>
      <dgm:t>
        <a:bodyPr/>
        <a:lstStyle/>
        <a:p>
          <a:endParaRPr lang="en-US"/>
        </a:p>
      </dgm:t>
    </dgm:pt>
    <dgm:pt modelId="{0DB3F284-6E92-4F93-9971-5AC6D8615C83}">
      <dgm:prSet phldrT="[Text]"/>
      <dgm:spPr/>
      <dgm:t>
        <a:bodyPr/>
        <a:lstStyle/>
        <a:p>
          <a:endParaRPr lang="en-US" dirty="0"/>
        </a:p>
      </dgm:t>
    </dgm:pt>
    <dgm:pt modelId="{5C0607E9-1D93-42AE-8FC5-D18DF43409B4}" type="parTrans" cxnId="{CC801F91-A8C5-4A37-8FCC-73B472B3BBB2}">
      <dgm:prSet/>
      <dgm:spPr/>
      <dgm:t>
        <a:bodyPr/>
        <a:lstStyle/>
        <a:p>
          <a:endParaRPr lang="en-US"/>
        </a:p>
      </dgm:t>
    </dgm:pt>
    <dgm:pt modelId="{FCA2E5ED-50CB-4E17-BBE7-5BB1FF80285F}" type="sibTrans" cxnId="{CC801F91-A8C5-4A37-8FCC-73B472B3BBB2}">
      <dgm:prSet/>
      <dgm:spPr/>
      <dgm:t>
        <a:bodyPr/>
        <a:lstStyle/>
        <a:p>
          <a:endParaRPr lang="en-US"/>
        </a:p>
      </dgm:t>
    </dgm:pt>
    <dgm:pt modelId="{08E2C453-FEFE-46B1-9FF5-573D5F509DB6}">
      <dgm:prSet phldrT="[Text]"/>
      <dgm:spPr/>
      <dgm:t>
        <a:bodyPr/>
        <a:lstStyle/>
        <a:p>
          <a:endParaRPr lang="en-US" dirty="0"/>
        </a:p>
      </dgm:t>
    </dgm:pt>
    <dgm:pt modelId="{9B4D258F-99CA-4854-B52F-DECAC4565D5F}" type="parTrans" cxnId="{1EE38D39-5CEB-4125-B132-E110A80D8DC2}">
      <dgm:prSet/>
      <dgm:spPr/>
      <dgm:t>
        <a:bodyPr/>
        <a:lstStyle/>
        <a:p>
          <a:endParaRPr lang="en-US"/>
        </a:p>
      </dgm:t>
    </dgm:pt>
    <dgm:pt modelId="{BC5D0B7C-585D-4105-8064-7297558CAC7D}" type="sibTrans" cxnId="{1EE38D39-5CEB-4125-B132-E110A80D8DC2}">
      <dgm:prSet/>
      <dgm:spPr/>
      <dgm:t>
        <a:bodyPr/>
        <a:lstStyle/>
        <a:p>
          <a:endParaRPr lang="en-US"/>
        </a:p>
      </dgm:t>
    </dgm:pt>
    <dgm:pt modelId="{FF1EFB57-98B6-42FF-8BA5-70A00D6DA2EC}">
      <dgm:prSet/>
      <dgm:spPr/>
      <dgm:t>
        <a:bodyPr/>
        <a:lstStyle/>
        <a:p>
          <a:endParaRPr lang="en-US"/>
        </a:p>
      </dgm:t>
    </dgm:pt>
    <dgm:pt modelId="{2E6796D6-C369-449C-A365-5E2200CFA58E}" type="parTrans" cxnId="{70A02370-3DA7-4C07-8F12-24EC5E663AC3}">
      <dgm:prSet/>
      <dgm:spPr/>
      <dgm:t>
        <a:bodyPr/>
        <a:lstStyle/>
        <a:p>
          <a:endParaRPr lang="en-US"/>
        </a:p>
      </dgm:t>
    </dgm:pt>
    <dgm:pt modelId="{89E3E460-9DF2-4CF9-933A-CAAA8F438291}" type="sibTrans" cxnId="{70A02370-3DA7-4C07-8F12-24EC5E663AC3}">
      <dgm:prSet/>
      <dgm:spPr/>
      <dgm:t>
        <a:bodyPr/>
        <a:lstStyle/>
        <a:p>
          <a:endParaRPr lang="en-US"/>
        </a:p>
      </dgm:t>
    </dgm:pt>
    <dgm:pt modelId="{9EB325DE-5520-40B9-A87E-F9B1AD1670F5}" type="pres">
      <dgm:prSet presAssocID="{2AF6E320-3812-4B59-BD01-B4C50FC49C6A}" presName="Name0" presStyleCnt="0">
        <dgm:presLayoutVars>
          <dgm:dir/>
          <dgm:animLvl val="lvl"/>
          <dgm:resizeHandles val="exact"/>
        </dgm:presLayoutVars>
      </dgm:prSet>
      <dgm:spPr/>
    </dgm:pt>
    <dgm:pt modelId="{E734936C-4308-43F3-B89C-75159E4E8D92}" type="pres">
      <dgm:prSet presAssocID="{0DB3F284-6E92-4F93-9971-5AC6D8615C83}" presName="compositeNode" presStyleCnt="0">
        <dgm:presLayoutVars>
          <dgm:bulletEnabled val="1"/>
        </dgm:presLayoutVars>
      </dgm:prSet>
      <dgm:spPr/>
    </dgm:pt>
    <dgm:pt modelId="{536E6CC7-00A8-4916-93E3-2954B5F5B1AD}" type="pres">
      <dgm:prSet presAssocID="{0DB3F284-6E92-4F93-9971-5AC6D8615C83}" presName="bgRect" presStyleLbl="node1" presStyleIdx="0" presStyleCnt="3" custScaleY="100000"/>
      <dgm:spPr/>
    </dgm:pt>
    <dgm:pt modelId="{8E3B4DBB-0964-422B-A7FF-C6CAF5D437E4}" type="pres">
      <dgm:prSet presAssocID="{0DB3F284-6E92-4F93-9971-5AC6D8615C83}" presName="parentNode" presStyleLbl="node1" presStyleIdx="0" presStyleCnt="3">
        <dgm:presLayoutVars>
          <dgm:chMax val="0"/>
          <dgm:bulletEnabled val="1"/>
        </dgm:presLayoutVars>
      </dgm:prSet>
      <dgm:spPr/>
    </dgm:pt>
    <dgm:pt modelId="{D64B63C9-4BBF-4BDE-992D-09D34CB37164}" type="pres">
      <dgm:prSet presAssocID="{FCA2E5ED-50CB-4E17-BBE7-5BB1FF80285F}" presName="hSp" presStyleCnt="0"/>
      <dgm:spPr/>
    </dgm:pt>
    <dgm:pt modelId="{A6069B61-400F-4F2E-9FBD-76A01626EBE9}" type="pres">
      <dgm:prSet presAssocID="{FCA2E5ED-50CB-4E17-BBE7-5BB1FF80285F}" presName="vProcSp" presStyleCnt="0"/>
      <dgm:spPr/>
    </dgm:pt>
    <dgm:pt modelId="{8DA7C590-8B73-4C06-8343-1CF7F6DAE426}" type="pres">
      <dgm:prSet presAssocID="{FCA2E5ED-50CB-4E17-BBE7-5BB1FF80285F}" presName="vSp1" presStyleCnt="0"/>
      <dgm:spPr/>
    </dgm:pt>
    <dgm:pt modelId="{E7AFA818-444B-4364-8D82-329A67B36B9F}" type="pres">
      <dgm:prSet presAssocID="{FCA2E5ED-50CB-4E17-BBE7-5BB1FF80285F}" presName="simulatedConn" presStyleLbl="solidFgAcc1" presStyleIdx="0" presStyleCnt="2"/>
      <dgm:spPr/>
    </dgm:pt>
    <dgm:pt modelId="{21EE69DC-9E3D-476C-903E-B812F76306BC}" type="pres">
      <dgm:prSet presAssocID="{FCA2E5ED-50CB-4E17-BBE7-5BB1FF80285F}" presName="vSp2" presStyleCnt="0"/>
      <dgm:spPr/>
    </dgm:pt>
    <dgm:pt modelId="{57504A22-B855-40E5-B803-973150840A49}" type="pres">
      <dgm:prSet presAssocID="{FCA2E5ED-50CB-4E17-BBE7-5BB1FF80285F}" presName="sibTrans" presStyleCnt="0"/>
      <dgm:spPr/>
    </dgm:pt>
    <dgm:pt modelId="{CE47C867-56CF-43E8-A586-E8094591A84E}" type="pres">
      <dgm:prSet presAssocID="{08E2C453-FEFE-46B1-9FF5-573D5F509DB6}" presName="compositeNode" presStyleCnt="0">
        <dgm:presLayoutVars>
          <dgm:bulletEnabled val="1"/>
        </dgm:presLayoutVars>
      </dgm:prSet>
      <dgm:spPr/>
    </dgm:pt>
    <dgm:pt modelId="{7755A090-A7DB-4302-A389-E74A69AD42AF}" type="pres">
      <dgm:prSet presAssocID="{08E2C453-FEFE-46B1-9FF5-573D5F509DB6}" presName="bgRect" presStyleLbl="node1" presStyleIdx="1" presStyleCnt="3" custScaleY="100000"/>
      <dgm:spPr/>
    </dgm:pt>
    <dgm:pt modelId="{5639A42D-AF8E-4BD2-9F82-C82A48BAAB64}" type="pres">
      <dgm:prSet presAssocID="{08E2C453-FEFE-46B1-9FF5-573D5F509DB6}" presName="parentNode" presStyleLbl="node1" presStyleIdx="1" presStyleCnt="3">
        <dgm:presLayoutVars>
          <dgm:chMax val="0"/>
          <dgm:bulletEnabled val="1"/>
        </dgm:presLayoutVars>
      </dgm:prSet>
      <dgm:spPr/>
    </dgm:pt>
    <dgm:pt modelId="{B54092E6-FBB9-40AB-A73A-275110F78C11}" type="pres">
      <dgm:prSet presAssocID="{BC5D0B7C-585D-4105-8064-7297558CAC7D}" presName="hSp" presStyleCnt="0"/>
      <dgm:spPr/>
    </dgm:pt>
    <dgm:pt modelId="{2BF61521-DD57-474A-87B2-4C172CF6F981}" type="pres">
      <dgm:prSet presAssocID="{BC5D0B7C-585D-4105-8064-7297558CAC7D}" presName="vProcSp" presStyleCnt="0"/>
      <dgm:spPr/>
    </dgm:pt>
    <dgm:pt modelId="{EF42BFD2-7079-4EBF-9933-8CB7704C82CF}" type="pres">
      <dgm:prSet presAssocID="{BC5D0B7C-585D-4105-8064-7297558CAC7D}" presName="vSp1" presStyleCnt="0"/>
      <dgm:spPr/>
    </dgm:pt>
    <dgm:pt modelId="{CCEAB1A6-0E39-4850-A8F7-C3A598D3DCEA}" type="pres">
      <dgm:prSet presAssocID="{BC5D0B7C-585D-4105-8064-7297558CAC7D}" presName="simulatedConn" presStyleLbl="solidFgAcc1" presStyleIdx="1" presStyleCnt="2"/>
      <dgm:spPr/>
    </dgm:pt>
    <dgm:pt modelId="{F013B8F3-8F98-45B1-8969-69852A1DFBF7}" type="pres">
      <dgm:prSet presAssocID="{BC5D0B7C-585D-4105-8064-7297558CAC7D}" presName="vSp2" presStyleCnt="0"/>
      <dgm:spPr/>
    </dgm:pt>
    <dgm:pt modelId="{C173B503-021F-47C3-BB18-6C693D92931F}" type="pres">
      <dgm:prSet presAssocID="{BC5D0B7C-585D-4105-8064-7297558CAC7D}" presName="sibTrans" presStyleCnt="0"/>
      <dgm:spPr/>
    </dgm:pt>
    <dgm:pt modelId="{1131CBE4-9186-4D56-BE38-74680649F8EA}" type="pres">
      <dgm:prSet presAssocID="{FF1EFB57-98B6-42FF-8BA5-70A00D6DA2EC}" presName="compositeNode" presStyleCnt="0">
        <dgm:presLayoutVars>
          <dgm:bulletEnabled val="1"/>
        </dgm:presLayoutVars>
      </dgm:prSet>
      <dgm:spPr/>
    </dgm:pt>
    <dgm:pt modelId="{6DD30CAB-BEB6-448C-8712-A27391B5341A}" type="pres">
      <dgm:prSet presAssocID="{FF1EFB57-98B6-42FF-8BA5-70A00D6DA2EC}" presName="bgRect" presStyleLbl="node1" presStyleIdx="2" presStyleCnt="3" custScaleY="100000"/>
      <dgm:spPr/>
    </dgm:pt>
    <dgm:pt modelId="{229A9D69-4748-462F-A3CD-844CAA7B025E}" type="pres">
      <dgm:prSet presAssocID="{FF1EFB57-98B6-42FF-8BA5-70A00D6DA2EC}" presName="parentNode" presStyleLbl="node1" presStyleIdx="2" presStyleCnt="3">
        <dgm:presLayoutVars>
          <dgm:chMax val="0"/>
          <dgm:bulletEnabled val="1"/>
        </dgm:presLayoutVars>
      </dgm:prSet>
      <dgm:spPr/>
    </dgm:pt>
  </dgm:ptLst>
  <dgm:cxnLst>
    <dgm:cxn modelId="{0C1A290F-8C3F-4179-95BA-5E20F9FD9B5A}" type="presOf" srcId="{08E2C453-FEFE-46B1-9FF5-573D5F509DB6}" destId="{5639A42D-AF8E-4BD2-9F82-C82A48BAAB64}" srcOrd="1" destOrd="0" presId="urn:microsoft.com/office/officeart/2005/8/layout/hProcess7#1"/>
    <dgm:cxn modelId="{1EE38D39-5CEB-4125-B132-E110A80D8DC2}" srcId="{2AF6E320-3812-4B59-BD01-B4C50FC49C6A}" destId="{08E2C453-FEFE-46B1-9FF5-573D5F509DB6}" srcOrd="1" destOrd="0" parTransId="{9B4D258F-99CA-4854-B52F-DECAC4565D5F}" sibTransId="{BC5D0B7C-585D-4105-8064-7297558CAC7D}"/>
    <dgm:cxn modelId="{EF30434A-2EBA-48A5-B585-8BD987FF0CB0}" type="presOf" srcId="{0DB3F284-6E92-4F93-9971-5AC6D8615C83}" destId="{8E3B4DBB-0964-422B-A7FF-C6CAF5D437E4}" srcOrd="1" destOrd="0" presId="urn:microsoft.com/office/officeart/2005/8/layout/hProcess7#1"/>
    <dgm:cxn modelId="{70A02370-3DA7-4C07-8F12-24EC5E663AC3}" srcId="{2AF6E320-3812-4B59-BD01-B4C50FC49C6A}" destId="{FF1EFB57-98B6-42FF-8BA5-70A00D6DA2EC}" srcOrd="2" destOrd="0" parTransId="{2E6796D6-C369-449C-A365-5E2200CFA58E}" sibTransId="{89E3E460-9DF2-4CF9-933A-CAAA8F438291}"/>
    <dgm:cxn modelId="{CC801F91-A8C5-4A37-8FCC-73B472B3BBB2}" srcId="{2AF6E320-3812-4B59-BD01-B4C50FC49C6A}" destId="{0DB3F284-6E92-4F93-9971-5AC6D8615C83}" srcOrd="0" destOrd="0" parTransId="{5C0607E9-1D93-42AE-8FC5-D18DF43409B4}" sibTransId="{FCA2E5ED-50CB-4E17-BBE7-5BB1FF80285F}"/>
    <dgm:cxn modelId="{220DA9AC-D081-4589-A6AC-77B46645B45D}" type="presOf" srcId="{2AF6E320-3812-4B59-BD01-B4C50FC49C6A}" destId="{9EB325DE-5520-40B9-A87E-F9B1AD1670F5}" srcOrd="0" destOrd="0" presId="urn:microsoft.com/office/officeart/2005/8/layout/hProcess7#1"/>
    <dgm:cxn modelId="{AC592CAD-63BB-4DE8-9E4C-BC9ED2DF021C}" type="presOf" srcId="{08E2C453-FEFE-46B1-9FF5-573D5F509DB6}" destId="{7755A090-A7DB-4302-A389-E74A69AD42AF}" srcOrd="0" destOrd="0" presId="urn:microsoft.com/office/officeart/2005/8/layout/hProcess7#1"/>
    <dgm:cxn modelId="{826433C1-D913-4033-BE0D-7EA4EA5C2624}" type="presOf" srcId="{FF1EFB57-98B6-42FF-8BA5-70A00D6DA2EC}" destId="{229A9D69-4748-462F-A3CD-844CAA7B025E}" srcOrd="1" destOrd="0" presId="urn:microsoft.com/office/officeart/2005/8/layout/hProcess7#1"/>
    <dgm:cxn modelId="{DE462DCE-A96A-4F7A-B766-03B2662038EC}" type="presOf" srcId="{0DB3F284-6E92-4F93-9971-5AC6D8615C83}" destId="{536E6CC7-00A8-4916-93E3-2954B5F5B1AD}" srcOrd="0" destOrd="0" presId="urn:microsoft.com/office/officeart/2005/8/layout/hProcess7#1"/>
    <dgm:cxn modelId="{5A4B18E7-D060-4113-B165-3C36E5F4E16D}" type="presOf" srcId="{FF1EFB57-98B6-42FF-8BA5-70A00D6DA2EC}" destId="{6DD30CAB-BEB6-448C-8712-A27391B5341A}" srcOrd="0" destOrd="0" presId="urn:microsoft.com/office/officeart/2005/8/layout/hProcess7#1"/>
    <dgm:cxn modelId="{3D357276-E2C1-46FD-B931-636D658CED33}" type="presParOf" srcId="{9EB325DE-5520-40B9-A87E-F9B1AD1670F5}" destId="{E734936C-4308-43F3-B89C-75159E4E8D92}" srcOrd="0" destOrd="0" presId="urn:microsoft.com/office/officeart/2005/8/layout/hProcess7#1"/>
    <dgm:cxn modelId="{0736B7D8-64C0-4B68-8B59-51A00E5E8742}" type="presParOf" srcId="{E734936C-4308-43F3-B89C-75159E4E8D92}" destId="{536E6CC7-00A8-4916-93E3-2954B5F5B1AD}" srcOrd="0" destOrd="0" presId="urn:microsoft.com/office/officeart/2005/8/layout/hProcess7#1"/>
    <dgm:cxn modelId="{E370F6CE-5594-44D5-B54B-77DAD60B7C31}" type="presParOf" srcId="{E734936C-4308-43F3-B89C-75159E4E8D92}" destId="{8E3B4DBB-0964-422B-A7FF-C6CAF5D437E4}" srcOrd="1" destOrd="0" presId="urn:microsoft.com/office/officeart/2005/8/layout/hProcess7#1"/>
    <dgm:cxn modelId="{51E0CCF6-DA39-4F7D-9FA4-51914800732A}" type="presParOf" srcId="{9EB325DE-5520-40B9-A87E-F9B1AD1670F5}" destId="{D64B63C9-4BBF-4BDE-992D-09D34CB37164}" srcOrd="1" destOrd="0" presId="urn:microsoft.com/office/officeart/2005/8/layout/hProcess7#1"/>
    <dgm:cxn modelId="{499DF36A-C19F-4B95-A5A1-A556D3F2A5E3}" type="presParOf" srcId="{9EB325DE-5520-40B9-A87E-F9B1AD1670F5}" destId="{A6069B61-400F-4F2E-9FBD-76A01626EBE9}" srcOrd="2" destOrd="0" presId="urn:microsoft.com/office/officeart/2005/8/layout/hProcess7#1"/>
    <dgm:cxn modelId="{757F857F-04BB-4C45-9B0D-A873BF4DB999}" type="presParOf" srcId="{A6069B61-400F-4F2E-9FBD-76A01626EBE9}" destId="{8DA7C590-8B73-4C06-8343-1CF7F6DAE426}" srcOrd="0" destOrd="0" presId="urn:microsoft.com/office/officeart/2005/8/layout/hProcess7#1"/>
    <dgm:cxn modelId="{9AFDE3D7-D002-4AA8-8488-CBF7E5722BB4}" type="presParOf" srcId="{A6069B61-400F-4F2E-9FBD-76A01626EBE9}" destId="{E7AFA818-444B-4364-8D82-329A67B36B9F}" srcOrd="1" destOrd="0" presId="urn:microsoft.com/office/officeart/2005/8/layout/hProcess7#1"/>
    <dgm:cxn modelId="{324406AF-E21A-4B29-80E4-D01DF211F02D}" type="presParOf" srcId="{A6069B61-400F-4F2E-9FBD-76A01626EBE9}" destId="{21EE69DC-9E3D-476C-903E-B812F76306BC}" srcOrd="2" destOrd="0" presId="urn:microsoft.com/office/officeart/2005/8/layout/hProcess7#1"/>
    <dgm:cxn modelId="{2334C0A2-8DBE-4ED8-BD9B-113288D8EA6E}" type="presParOf" srcId="{9EB325DE-5520-40B9-A87E-F9B1AD1670F5}" destId="{57504A22-B855-40E5-B803-973150840A49}" srcOrd="3" destOrd="0" presId="urn:microsoft.com/office/officeart/2005/8/layout/hProcess7#1"/>
    <dgm:cxn modelId="{005994BF-AAA3-4DE1-9FE7-C9917EA9176D}" type="presParOf" srcId="{9EB325DE-5520-40B9-A87E-F9B1AD1670F5}" destId="{CE47C867-56CF-43E8-A586-E8094591A84E}" srcOrd="4" destOrd="0" presId="urn:microsoft.com/office/officeart/2005/8/layout/hProcess7#1"/>
    <dgm:cxn modelId="{C9D103E1-67C0-4E96-A0A7-6F5C8736C5D1}" type="presParOf" srcId="{CE47C867-56CF-43E8-A586-E8094591A84E}" destId="{7755A090-A7DB-4302-A389-E74A69AD42AF}" srcOrd="0" destOrd="0" presId="urn:microsoft.com/office/officeart/2005/8/layout/hProcess7#1"/>
    <dgm:cxn modelId="{E1398911-FD9D-4624-AB48-E2E4B58ECC43}" type="presParOf" srcId="{CE47C867-56CF-43E8-A586-E8094591A84E}" destId="{5639A42D-AF8E-4BD2-9F82-C82A48BAAB64}" srcOrd="1" destOrd="0" presId="urn:microsoft.com/office/officeart/2005/8/layout/hProcess7#1"/>
    <dgm:cxn modelId="{5188661A-93C7-46DD-BE19-FDD7A14A1BF6}" type="presParOf" srcId="{9EB325DE-5520-40B9-A87E-F9B1AD1670F5}" destId="{B54092E6-FBB9-40AB-A73A-275110F78C11}" srcOrd="5" destOrd="0" presId="urn:microsoft.com/office/officeart/2005/8/layout/hProcess7#1"/>
    <dgm:cxn modelId="{457CA62A-2513-4CDD-9C29-EA42E3BD0864}" type="presParOf" srcId="{9EB325DE-5520-40B9-A87E-F9B1AD1670F5}" destId="{2BF61521-DD57-474A-87B2-4C172CF6F981}" srcOrd="6" destOrd="0" presId="urn:microsoft.com/office/officeart/2005/8/layout/hProcess7#1"/>
    <dgm:cxn modelId="{24A11B35-312C-4CA0-8E58-EFDA7BB19D32}" type="presParOf" srcId="{2BF61521-DD57-474A-87B2-4C172CF6F981}" destId="{EF42BFD2-7079-4EBF-9933-8CB7704C82CF}" srcOrd="0" destOrd="0" presId="urn:microsoft.com/office/officeart/2005/8/layout/hProcess7#1"/>
    <dgm:cxn modelId="{71A883E1-7966-40BD-8916-8D7AD65460FC}" type="presParOf" srcId="{2BF61521-DD57-474A-87B2-4C172CF6F981}" destId="{CCEAB1A6-0E39-4850-A8F7-C3A598D3DCEA}" srcOrd="1" destOrd="0" presId="urn:microsoft.com/office/officeart/2005/8/layout/hProcess7#1"/>
    <dgm:cxn modelId="{BCA7F478-2982-4CB6-9873-A37AB11CCFB9}" type="presParOf" srcId="{2BF61521-DD57-474A-87B2-4C172CF6F981}" destId="{F013B8F3-8F98-45B1-8969-69852A1DFBF7}" srcOrd="2" destOrd="0" presId="urn:microsoft.com/office/officeart/2005/8/layout/hProcess7#1"/>
    <dgm:cxn modelId="{E963400C-7A2E-40A8-A6F6-44A57370C409}" type="presParOf" srcId="{9EB325DE-5520-40B9-A87E-F9B1AD1670F5}" destId="{C173B503-021F-47C3-BB18-6C693D92931F}" srcOrd="7" destOrd="0" presId="urn:microsoft.com/office/officeart/2005/8/layout/hProcess7#1"/>
    <dgm:cxn modelId="{33C9818B-0FBE-4606-8CDA-8F8B36B59D7A}" type="presParOf" srcId="{9EB325DE-5520-40B9-A87E-F9B1AD1670F5}" destId="{1131CBE4-9186-4D56-BE38-74680649F8EA}" srcOrd="8" destOrd="0" presId="urn:microsoft.com/office/officeart/2005/8/layout/hProcess7#1"/>
    <dgm:cxn modelId="{DDED0F0E-98FD-4757-A018-182FF0AA9111}" type="presParOf" srcId="{1131CBE4-9186-4D56-BE38-74680649F8EA}" destId="{6DD30CAB-BEB6-448C-8712-A27391B5341A}" srcOrd="0" destOrd="0" presId="urn:microsoft.com/office/officeart/2005/8/layout/hProcess7#1"/>
    <dgm:cxn modelId="{081E2DCB-74D2-45E9-8117-A4CFCCE00F34}" type="presParOf" srcId="{1131CBE4-9186-4D56-BE38-74680649F8EA}" destId="{229A9D69-4748-462F-A3CD-844CAA7B025E}"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AF6E320-3812-4B59-BD01-B4C50FC49C6A}" type="doc">
      <dgm:prSet loTypeId="urn:microsoft.com/office/officeart/2005/8/layout/hProcess7#2" loCatId="process" qsTypeId="urn:microsoft.com/office/officeart/2005/8/quickstyle/simple1" qsCatId="simple" csTypeId="urn:microsoft.com/office/officeart/2005/8/colors/accent4_1" csCatId="accent4" phldr="1"/>
      <dgm:spPr/>
      <dgm:t>
        <a:bodyPr/>
        <a:lstStyle/>
        <a:p>
          <a:endParaRPr lang="en-US"/>
        </a:p>
      </dgm:t>
    </dgm:pt>
    <dgm:pt modelId="{0DB3F284-6E92-4F93-9971-5AC6D8615C83}">
      <dgm:prSet phldrT="[Text]"/>
      <dgm:spPr/>
      <dgm:t>
        <a:bodyPr/>
        <a:lstStyle/>
        <a:p>
          <a:endParaRPr lang="en-US" dirty="0"/>
        </a:p>
      </dgm:t>
    </dgm:pt>
    <dgm:pt modelId="{5C0607E9-1D93-42AE-8FC5-D18DF43409B4}" type="parTrans" cxnId="{CC801F91-A8C5-4A37-8FCC-73B472B3BBB2}">
      <dgm:prSet/>
      <dgm:spPr/>
      <dgm:t>
        <a:bodyPr/>
        <a:lstStyle/>
        <a:p>
          <a:endParaRPr lang="en-US"/>
        </a:p>
      </dgm:t>
    </dgm:pt>
    <dgm:pt modelId="{FCA2E5ED-50CB-4E17-BBE7-5BB1FF80285F}" type="sibTrans" cxnId="{CC801F91-A8C5-4A37-8FCC-73B472B3BBB2}">
      <dgm:prSet/>
      <dgm:spPr/>
      <dgm:t>
        <a:bodyPr/>
        <a:lstStyle/>
        <a:p>
          <a:endParaRPr lang="en-US"/>
        </a:p>
      </dgm:t>
    </dgm:pt>
    <dgm:pt modelId="{08E2C453-FEFE-46B1-9FF5-573D5F509DB6}">
      <dgm:prSet phldrT="[Text]"/>
      <dgm:spPr/>
      <dgm:t>
        <a:bodyPr/>
        <a:lstStyle/>
        <a:p>
          <a:endParaRPr lang="en-US" dirty="0"/>
        </a:p>
      </dgm:t>
    </dgm:pt>
    <dgm:pt modelId="{9B4D258F-99CA-4854-B52F-DECAC4565D5F}" type="parTrans" cxnId="{1EE38D39-5CEB-4125-B132-E110A80D8DC2}">
      <dgm:prSet/>
      <dgm:spPr/>
      <dgm:t>
        <a:bodyPr/>
        <a:lstStyle/>
        <a:p>
          <a:endParaRPr lang="en-US"/>
        </a:p>
      </dgm:t>
    </dgm:pt>
    <dgm:pt modelId="{BC5D0B7C-585D-4105-8064-7297558CAC7D}" type="sibTrans" cxnId="{1EE38D39-5CEB-4125-B132-E110A80D8DC2}">
      <dgm:prSet/>
      <dgm:spPr/>
      <dgm:t>
        <a:bodyPr/>
        <a:lstStyle/>
        <a:p>
          <a:endParaRPr lang="en-US"/>
        </a:p>
      </dgm:t>
    </dgm:pt>
    <dgm:pt modelId="{FF1EFB57-98B6-42FF-8BA5-70A00D6DA2EC}">
      <dgm:prSet/>
      <dgm:spPr/>
      <dgm:t>
        <a:bodyPr/>
        <a:lstStyle/>
        <a:p>
          <a:endParaRPr lang="en-US" dirty="0"/>
        </a:p>
      </dgm:t>
    </dgm:pt>
    <dgm:pt modelId="{2E6796D6-C369-449C-A365-5E2200CFA58E}" type="parTrans" cxnId="{70A02370-3DA7-4C07-8F12-24EC5E663AC3}">
      <dgm:prSet/>
      <dgm:spPr/>
      <dgm:t>
        <a:bodyPr/>
        <a:lstStyle/>
        <a:p>
          <a:endParaRPr lang="en-US"/>
        </a:p>
      </dgm:t>
    </dgm:pt>
    <dgm:pt modelId="{89E3E460-9DF2-4CF9-933A-CAAA8F438291}" type="sibTrans" cxnId="{70A02370-3DA7-4C07-8F12-24EC5E663AC3}">
      <dgm:prSet/>
      <dgm:spPr/>
      <dgm:t>
        <a:bodyPr/>
        <a:lstStyle/>
        <a:p>
          <a:endParaRPr lang="en-US"/>
        </a:p>
      </dgm:t>
    </dgm:pt>
    <dgm:pt modelId="{9EB325DE-5520-40B9-A87E-F9B1AD1670F5}" type="pres">
      <dgm:prSet presAssocID="{2AF6E320-3812-4B59-BD01-B4C50FC49C6A}" presName="Name0" presStyleCnt="0">
        <dgm:presLayoutVars>
          <dgm:dir/>
          <dgm:animLvl val="lvl"/>
          <dgm:resizeHandles val="exact"/>
        </dgm:presLayoutVars>
      </dgm:prSet>
      <dgm:spPr/>
    </dgm:pt>
    <dgm:pt modelId="{E734936C-4308-43F3-B89C-75159E4E8D92}" type="pres">
      <dgm:prSet presAssocID="{0DB3F284-6E92-4F93-9971-5AC6D8615C83}" presName="compositeNode" presStyleCnt="0">
        <dgm:presLayoutVars>
          <dgm:bulletEnabled val="1"/>
        </dgm:presLayoutVars>
      </dgm:prSet>
      <dgm:spPr/>
    </dgm:pt>
    <dgm:pt modelId="{536E6CC7-00A8-4916-93E3-2954B5F5B1AD}" type="pres">
      <dgm:prSet presAssocID="{0DB3F284-6E92-4F93-9971-5AC6D8615C83}" presName="bgRect" presStyleLbl="node1" presStyleIdx="0" presStyleCnt="3" custScaleY="100000"/>
      <dgm:spPr/>
    </dgm:pt>
    <dgm:pt modelId="{8E3B4DBB-0964-422B-A7FF-C6CAF5D437E4}" type="pres">
      <dgm:prSet presAssocID="{0DB3F284-6E92-4F93-9971-5AC6D8615C83}" presName="parentNode" presStyleLbl="node1" presStyleIdx="0" presStyleCnt="3">
        <dgm:presLayoutVars>
          <dgm:chMax val="0"/>
          <dgm:bulletEnabled val="1"/>
        </dgm:presLayoutVars>
      </dgm:prSet>
      <dgm:spPr/>
    </dgm:pt>
    <dgm:pt modelId="{D64B63C9-4BBF-4BDE-992D-09D34CB37164}" type="pres">
      <dgm:prSet presAssocID="{FCA2E5ED-50CB-4E17-BBE7-5BB1FF80285F}" presName="hSp" presStyleCnt="0"/>
      <dgm:spPr/>
    </dgm:pt>
    <dgm:pt modelId="{A6069B61-400F-4F2E-9FBD-76A01626EBE9}" type="pres">
      <dgm:prSet presAssocID="{FCA2E5ED-50CB-4E17-BBE7-5BB1FF80285F}" presName="vProcSp" presStyleCnt="0"/>
      <dgm:spPr/>
    </dgm:pt>
    <dgm:pt modelId="{8DA7C590-8B73-4C06-8343-1CF7F6DAE426}" type="pres">
      <dgm:prSet presAssocID="{FCA2E5ED-50CB-4E17-BBE7-5BB1FF80285F}" presName="vSp1" presStyleCnt="0"/>
      <dgm:spPr/>
    </dgm:pt>
    <dgm:pt modelId="{E7AFA818-444B-4364-8D82-329A67B36B9F}" type="pres">
      <dgm:prSet presAssocID="{FCA2E5ED-50CB-4E17-BBE7-5BB1FF80285F}" presName="simulatedConn" presStyleLbl="solidFgAcc1" presStyleIdx="0" presStyleCnt="2"/>
      <dgm:spPr/>
    </dgm:pt>
    <dgm:pt modelId="{21EE69DC-9E3D-476C-903E-B812F76306BC}" type="pres">
      <dgm:prSet presAssocID="{FCA2E5ED-50CB-4E17-BBE7-5BB1FF80285F}" presName="vSp2" presStyleCnt="0"/>
      <dgm:spPr/>
    </dgm:pt>
    <dgm:pt modelId="{57504A22-B855-40E5-B803-973150840A49}" type="pres">
      <dgm:prSet presAssocID="{FCA2E5ED-50CB-4E17-BBE7-5BB1FF80285F}" presName="sibTrans" presStyleCnt="0"/>
      <dgm:spPr/>
    </dgm:pt>
    <dgm:pt modelId="{CE47C867-56CF-43E8-A586-E8094591A84E}" type="pres">
      <dgm:prSet presAssocID="{08E2C453-FEFE-46B1-9FF5-573D5F509DB6}" presName="compositeNode" presStyleCnt="0">
        <dgm:presLayoutVars>
          <dgm:bulletEnabled val="1"/>
        </dgm:presLayoutVars>
      </dgm:prSet>
      <dgm:spPr/>
    </dgm:pt>
    <dgm:pt modelId="{7755A090-A7DB-4302-A389-E74A69AD42AF}" type="pres">
      <dgm:prSet presAssocID="{08E2C453-FEFE-46B1-9FF5-573D5F509DB6}" presName="bgRect" presStyleLbl="node1" presStyleIdx="1" presStyleCnt="3" custScaleY="100000"/>
      <dgm:spPr/>
    </dgm:pt>
    <dgm:pt modelId="{5639A42D-AF8E-4BD2-9F82-C82A48BAAB64}" type="pres">
      <dgm:prSet presAssocID="{08E2C453-FEFE-46B1-9FF5-573D5F509DB6}" presName="parentNode" presStyleLbl="node1" presStyleIdx="1" presStyleCnt="3">
        <dgm:presLayoutVars>
          <dgm:chMax val="0"/>
          <dgm:bulletEnabled val="1"/>
        </dgm:presLayoutVars>
      </dgm:prSet>
      <dgm:spPr/>
    </dgm:pt>
    <dgm:pt modelId="{B54092E6-FBB9-40AB-A73A-275110F78C11}" type="pres">
      <dgm:prSet presAssocID="{BC5D0B7C-585D-4105-8064-7297558CAC7D}" presName="hSp" presStyleCnt="0"/>
      <dgm:spPr/>
    </dgm:pt>
    <dgm:pt modelId="{2BF61521-DD57-474A-87B2-4C172CF6F981}" type="pres">
      <dgm:prSet presAssocID="{BC5D0B7C-585D-4105-8064-7297558CAC7D}" presName="vProcSp" presStyleCnt="0"/>
      <dgm:spPr/>
    </dgm:pt>
    <dgm:pt modelId="{EF42BFD2-7079-4EBF-9933-8CB7704C82CF}" type="pres">
      <dgm:prSet presAssocID="{BC5D0B7C-585D-4105-8064-7297558CAC7D}" presName="vSp1" presStyleCnt="0"/>
      <dgm:spPr/>
    </dgm:pt>
    <dgm:pt modelId="{CCEAB1A6-0E39-4850-A8F7-C3A598D3DCEA}" type="pres">
      <dgm:prSet presAssocID="{BC5D0B7C-585D-4105-8064-7297558CAC7D}" presName="simulatedConn" presStyleLbl="solidFgAcc1" presStyleIdx="1" presStyleCnt="2"/>
      <dgm:spPr/>
    </dgm:pt>
    <dgm:pt modelId="{F013B8F3-8F98-45B1-8969-69852A1DFBF7}" type="pres">
      <dgm:prSet presAssocID="{BC5D0B7C-585D-4105-8064-7297558CAC7D}" presName="vSp2" presStyleCnt="0"/>
      <dgm:spPr/>
    </dgm:pt>
    <dgm:pt modelId="{C173B503-021F-47C3-BB18-6C693D92931F}" type="pres">
      <dgm:prSet presAssocID="{BC5D0B7C-585D-4105-8064-7297558CAC7D}" presName="sibTrans" presStyleCnt="0"/>
      <dgm:spPr/>
    </dgm:pt>
    <dgm:pt modelId="{1131CBE4-9186-4D56-BE38-74680649F8EA}" type="pres">
      <dgm:prSet presAssocID="{FF1EFB57-98B6-42FF-8BA5-70A00D6DA2EC}" presName="compositeNode" presStyleCnt="0">
        <dgm:presLayoutVars>
          <dgm:bulletEnabled val="1"/>
        </dgm:presLayoutVars>
      </dgm:prSet>
      <dgm:spPr/>
    </dgm:pt>
    <dgm:pt modelId="{6DD30CAB-BEB6-448C-8712-A27391B5341A}" type="pres">
      <dgm:prSet presAssocID="{FF1EFB57-98B6-42FF-8BA5-70A00D6DA2EC}" presName="bgRect" presStyleLbl="node1" presStyleIdx="2" presStyleCnt="3" custScaleY="100000"/>
      <dgm:spPr/>
    </dgm:pt>
    <dgm:pt modelId="{229A9D69-4748-462F-A3CD-844CAA7B025E}" type="pres">
      <dgm:prSet presAssocID="{FF1EFB57-98B6-42FF-8BA5-70A00D6DA2EC}" presName="parentNode" presStyleLbl="node1" presStyleIdx="2" presStyleCnt="3">
        <dgm:presLayoutVars>
          <dgm:chMax val="0"/>
          <dgm:bulletEnabled val="1"/>
        </dgm:presLayoutVars>
      </dgm:prSet>
      <dgm:spPr/>
    </dgm:pt>
  </dgm:ptLst>
  <dgm:cxnLst>
    <dgm:cxn modelId="{D04A7D18-050D-46B5-AEF0-C7EEC794F3C3}" type="presOf" srcId="{0DB3F284-6E92-4F93-9971-5AC6D8615C83}" destId="{536E6CC7-00A8-4916-93E3-2954B5F5B1AD}" srcOrd="0" destOrd="0" presId="urn:microsoft.com/office/officeart/2005/8/layout/hProcess7#2"/>
    <dgm:cxn modelId="{A8253C1C-60E8-483A-9EFC-4EC0D81D2096}" type="presOf" srcId="{FF1EFB57-98B6-42FF-8BA5-70A00D6DA2EC}" destId="{6DD30CAB-BEB6-448C-8712-A27391B5341A}" srcOrd="0" destOrd="0" presId="urn:microsoft.com/office/officeart/2005/8/layout/hProcess7#2"/>
    <dgm:cxn modelId="{1EE38D39-5CEB-4125-B132-E110A80D8DC2}" srcId="{2AF6E320-3812-4B59-BD01-B4C50FC49C6A}" destId="{08E2C453-FEFE-46B1-9FF5-573D5F509DB6}" srcOrd="1" destOrd="0" parTransId="{9B4D258F-99CA-4854-B52F-DECAC4565D5F}" sibTransId="{BC5D0B7C-585D-4105-8064-7297558CAC7D}"/>
    <dgm:cxn modelId="{924ECE42-9344-4EF6-B889-A60079280C43}" type="presOf" srcId="{2AF6E320-3812-4B59-BD01-B4C50FC49C6A}" destId="{9EB325DE-5520-40B9-A87E-F9B1AD1670F5}" srcOrd="0" destOrd="0" presId="urn:microsoft.com/office/officeart/2005/8/layout/hProcess7#2"/>
    <dgm:cxn modelId="{70A02370-3DA7-4C07-8F12-24EC5E663AC3}" srcId="{2AF6E320-3812-4B59-BD01-B4C50FC49C6A}" destId="{FF1EFB57-98B6-42FF-8BA5-70A00D6DA2EC}" srcOrd="2" destOrd="0" parTransId="{2E6796D6-C369-449C-A365-5E2200CFA58E}" sibTransId="{89E3E460-9DF2-4CF9-933A-CAAA8F438291}"/>
    <dgm:cxn modelId="{CC801F91-A8C5-4A37-8FCC-73B472B3BBB2}" srcId="{2AF6E320-3812-4B59-BD01-B4C50FC49C6A}" destId="{0DB3F284-6E92-4F93-9971-5AC6D8615C83}" srcOrd="0" destOrd="0" parTransId="{5C0607E9-1D93-42AE-8FC5-D18DF43409B4}" sibTransId="{FCA2E5ED-50CB-4E17-BBE7-5BB1FF80285F}"/>
    <dgm:cxn modelId="{97060CE3-55E9-43EF-919D-CED0B302BD12}" type="presOf" srcId="{08E2C453-FEFE-46B1-9FF5-573D5F509DB6}" destId="{7755A090-A7DB-4302-A389-E74A69AD42AF}" srcOrd="0" destOrd="0" presId="urn:microsoft.com/office/officeart/2005/8/layout/hProcess7#2"/>
    <dgm:cxn modelId="{448AAEEC-3F89-46A2-8194-9676EDA3C563}" type="presOf" srcId="{FF1EFB57-98B6-42FF-8BA5-70A00D6DA2EC}" destId="{229A9D69-4748-462F-A3CD-844CAA7B025E}" srcOrd="1" destOrd="0" presId="urn:microsoft.com/office/officeart/2005/8/layout/hProcess7#2"/>
    <dgm:cxn modelId="{7369B4F1-E23B-43D1-B582-1D6264DA3788}" type="presOf" srcId="{0DB3F284-6E92-4F93-9971-5AC6D8615C83}" destId="{8E3B4DBB-0964-422B-A7FF-C6CAF5D437E4}" srcOrd="1" destOrd="0" presId="urn:microsoft.com/office/officeart/2005/8/layout/hProcess7#2"/>
    <dgm:cxn modelId="{8739FDF6-21D6-403C-A414-381BECB613BB}" type="presOf" srcId="{08E2C453-FEFE-46B1-9FF5-573D5F509DB6}" destId="{5639A42D-AF8E-4BD2-9F82-C82A48BAAB64}" srcOrd="1" destOrd="0" presId="urn:microsoft.com/office/officeart/2005/8/layout/hProcess7#2"/>
    <dgm:cxn modelId="{373F7F7C-8012-4356-BA2E-A51339F91AB6}" type="presParOf" srcId="{9EB325DE-5520-40B9-A87E-F9B1AD1670F5}" destId="{E734936C-4308-43F3-B89C-75159E4E8D92}" srcOrd="0" destOrd="0" presId="urn:microsoft.com/office/officeart/2005/8/layout/hProcess7#2"/>
    <dgm:cxn modelId="{FD0012F8-616A-48AA-9A52-0AF5B96A2399}" type="presParOf" srcId="{E734936C-4308-43F3-B89C-75159E4E8D92}" destId="{536E6CC7-00A8-4916-93E3-2954B5F5B1AD}" srcOrd="0" destOrd="0" presId="urn:microsoft.com/office/officeart/2005/8/layout/hProcess7#2"/>
    <dgm:cxn modelId="{E676B89A-E9FA-4D55-BE8E-F63B9B165D36}" type="presParOf" srcId="{E734936C-4308-43F3-B89C-75159E4E8D92}" destId="{8E3B4DBB-0964-422B-A7FF-C6CAF5D437E4}" srcOrd="1" destOrd="0" presId="urn:microsoft.com/office/officeart/2005/8/layout/hProcess7#2"/>
    <dgm:cxn modelId="{32E53582-046E-4C56-816D-21D04AB7C9E7}" type="presParOf" srcId="{9EB325DE-5520-40B9-A87E-F9B1AD1670F5}" destId="{D64B63C9-4BBF-4BDE-992D-09D34CB37164}" srcOrd="1" destOrd="0" presId="urn:microsoft.com/office/officeart/2005/8/layout/hProcess7#2"/>
    <dgm:cxn modelId="{0A1D5EF4-0E94-44D3-8385-294FAD111018}" type="presParOf" srcId="{9EB325DE-5520-40B9-A87E-F9B1AD1670F5}" destId="{A6069B61-400F-4F2E-9FBD-76A01626EBE9}" srcOrd="2" destOrd="0" presId="urn:microsoft.com/office/officeart/2005/8/layout/hProcess7#2"/>
    <dgm:cxn modelId="{73D99A33-4D39-4773-AE06-A2F614E1D244}" type="presParOf" srcId="{A6069B61-400F-4F2E-9FBD-76A01626EBE9}" destId="{8DA7C590-8B73-4C06-8343-1CF7F6DAE426}" srcOrd="0" destOrd="0" presId="urn:microsoft.com/office/officeart/2005/8/layout/hProcess7#2"/>
    <dgm:cxn modelId="{378FD4FE-A1BC-4056-BB35-8ADDA9648A5F}" type="presParOf" srcId="{A6069B61-400F-4F2E-9FBD-76A01626EBE9}" destId="{E7AFA818-444B-4364-8D82-329A67B36B9F}" srcOrd="1" destOrd="0" presId="urn:microsoft.com/office/officeart/2005/8/layout/hProcess7#2"/>
    <dgm:cxn modelId="{D4EFEAF1-3526-4CBB-9768-C4A2000D0B93}" type="presParOf" srcId="{A6069B61-400F-4F2E-9FBD-76A01626EBE9}" destId="{21EE69DC-9E3D-476C-903E-B812F76306BC}" srcOrd="2" destOrd="0" presId="urn:microsoft.com/office/officeart/2005/8/layout/hProcess7#2"/>
    <dgm:cxn modelId="{3BE88B71-373B-4FF6-95F3-9E21769C3951}" type="presParOf" srcId="{9EB325DE-5520-40B9-A87E-F9B1AD1670F5}" destId="{57504A22-B855-40E5-B803-973150840A49}" srcOrd="3" destOrd="0" presId="urn:microsoft.com/office/officeart/2005/8/layout/hProcess7#2"/>
    <dgm:cxn modelId="{F5B30F0E-D4E0-4EDF-BC88-07E1AA179781}" type="presParOf" srcId="{9EB325DE-5520-40B9-A87E-F9B1AD1670F5}" destId="{CE47C867-56CF-43E8-A586-E8094591A84E}" srcOrd="4" destOrd="0" presId="urn:microsoft.com/office/officeart/2005/8/layout/hProcess7#2"/>
    <dgm:cxn modelId="{32F108C2-29D7-484C-AA44-DC14DFA13FB1}" type="presParOf" srcId="{CE47C867-56CF-43E8-A586-E8094591A84E}" destId="{7755A090-A7DB-4302-A389-E74A69AD42AF}" srcOrd="0" destOrd="0" presId="urn:microsoft.com/office/officeart/2005/8/layout/hProcess7#2"/>
    <dgm:cxn modelId="{2E474273-D04B-4AEA-82FA-9CCF8900AB71}" type="presParOf" srcId="{CE47C867-56CF-43E8-A586-E8094591A84E}" destId="{5639A42D-AF8E-4BD2-9F82-C82A48BAAB64}" srcOrd="1" destOrd="0" presId="urn:microsoft.com/office/officeart/2005/8/layout/hProcess7#2"/>
    <dgm:cxn modelId="{1917F722-59DF-4CBA-92A6-DB91F11DF8F6}" type="presParOf" srcId="{9EB325DE-5520-40B9-A87E-F9B1AD1670F5}" destId="{B54092E6-FBB9-40AB-A73A-275110F78C11}" srcOrd="5" destOrd="0" presId="urn:microsoft.com/office/officeart/2005/8/layout/hProcess7#2"/>
    <dgm:cxn modelId="{10C42EAA-FF87-466F-B7BE-50761F43AAC3}" type="presParOf" srcId="{9EB325DE-5520-40B9-A87E-F9B1AD1670F5}" destId="{2BF61521-DD57-474A-87B2-4C172CF6F981}" srcOrd="6" destOrd="0" presId="urn:microsoft.com/office/officeart/2005/8/layout/hProcess7#2"/>
    <dgm:cxn modelId="{14619CA3-E182-4201-BAAD-38B34FC1098E}" type="presParOf" srcId="{2BF61521-DD57-474A-87B2-4C172CF6F981}" destId="{EF42BFD2-7079-4EBF-9933-8CB7704C82CF}" srcOrd="0" destOrd="0" presId="urn:microsoft.com/office/officeart/2005/8/layout/hProcess7#2"/>
    <dgm:cxn modelId="{F7FC9611-9F8C-4C3E-AFA8-009EC0BF8F9B}" type="presParOf" srcId="{2BF61521-DD57-474A-87B2-4C172CF6F981}" destId="{CCEAB1A6-0E39-4850-A8F7-C3A598D3DCEA}" srcOrd="1" destOrd="0" presId="urn:microsoft.com/office/officeart/2005/8/layout/hProcess7#2"/>
    <dgm:cxn modelId="{1CB3A696-E136-4E69-B3C7-067D5CDA0B86}" type="presParOf" srcId="{2BF61521-DD57-474A-87B2-4C172CF6F981}" destId="{F013B8F3-8F98-45B1-8969-69852A1DFBF7}" srcOrd="2" destOrd="0" presId="urn:microsoft.com/office/officeart/2005/8/layout/hProcess7#2"/>
    <dgm:cxn modelId="{AF6A8D24-E76C-4C5F-8AB4-0C331E7B5E75}" type="presParOf" srcId="{9EB325DE-5520-40B9-A87E-F9B1AD1670F5}" destId="{C173B503-021F-47C3-BB18-6C693D92931F}" srcOrd="7" destOrd="0" presId="urn:microsoft.com/office/officeart/2005/8/layout/hProcess7#2"/>
    <dgm:cxn modelId="{7C2E312F-B862-43B0-9B12-5E1A9FD5E9D1}" type="presParOf" srcId="{9EB325DE-5520-40B9-A87E-F9B1AD1670F5}" destId="{1131CBE4-9186-4D56-BE38-74680649F8EA}" srcOrd="8" destOrd="0" presId="urn:microsoft.com/office/officeart/2005/8/layout/hProcess7#2"/>
    <dgm:cxn modelId="{84ADFD1A-16FF-44AE-82CC-F22326280E9C}" type="presParOf" srcId="{1131CBE4-9186-4D56-BE38-74680649F8EA}" destId="{6DD30CAB-BEB6-448C-8712-A27391B5341A}" srcOrd="0" destOrd="0" presId="urn:microsoft.com/office/officeart/2005/8/layout/hProcess7#2"/>
    <dgm:cxn modelId="{B4CE44F7-440F-4730-8518-6184D0E7A062}" type="presParOf" srcId="{1131CBE4-9186-4D56-BE38-74680649F8EA}" destId="{229A9D69-4748-462F-A3CD-844CAA7B025E}" srcOrd="1"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1418F44-FC3B-4885-89D9-C2C30AB71F00}" type="doc">
      <dgm:prSet loTypeId="urn:microsoft.com/office/officeart/2005/8/layout/hierarchy4" loCatId="hierarchy" qsTypeId="urn:microsoft.com/office/officeart/2005/8/quickstyle/simple1" qsCatId="simple" csTypeId="urn:microsoft.com/office/officeart/2005/8/colors/accent4_1" csCatId="accent4" phldr="1"/>
      <dgm:spPr/>
      <dgm:t>
        <a:bodyPr/>
        <a:lstStyle/>
        <a:p>
          <a:endParaRPr lang="en-US"/>
        </a:p>
      </dgm:t>
    </dgm:pt>
    <dgm:pt modelId="{36D94CF8-E4F6-43D5-A4C7-400E37D0A767}">
      <dgm:prSet phldrT="[Text]"/>
      <dgm:spPr/>
      <dgm:t>
        <a:bodyPr/>
        <a:lstStyle/>
        <a:p>
          <a:endParaRPr lang="en-US" dirty="0"/>
        </a:p>
      </dgm:t>
    </dgm:pt>
    <dgm:pt modelId="{7FBCFDDA-F0EC-4709-92D6-ED5598BD624B}" type="parTrans" cxnId="{DC88A454-A946-4595-92EF-A86B574CC23A}">
      <dgm:prSet/>
      <dgm:spPr/>
      <dgm:t>
        <a:bodyPr/>
        <a:lstStyle/>
        <a:p>
          <a:endParaRPr lang="en-US"/>
        </a:p>
      </dgm:t>
    </dgm:pt>
    <dgm:pt modelId="{C61D9A9A-6D78-4D95-BBBB-1B50901D5E72}" type="sibTrans" cxnId="{DC88A454-A946-4595-92EF-A86B574CC23A}">
      <dgm:prSet/>
      <dgm:spPr/>
      <dgm:t>
        <a:bodyPr/>
        <a:lstStyle/>
        <a:p>
          <a:endParaRPr lang="en-US"/>
        </a:p>
      </dgm:t>
    </dgm:pt>
    <dgm:pt modelId="{85EC30F6-0482-4392-B00B-14A3F0EE7875}">
      <dgm:prSet phldrT="[Text]"/>
      <dgm:spPr/>
      <dgm:t>
        <a:bodyPr/>
        <a:lstStyle/>
        <a:p>
          <a:endParaRPr lang="en-US" dirty="0"/>
        </a:p>
      </dgm:t>
    </dgm:pt>
    <dgm:pt modelId="{2D98389C-2A75-42F9-94F3-1B6CF970731B}" type="parTrans" cxnId="{A11C5A6E-9BE1-4359-A799-F4142287426C}">
      <dgm:prSet/>
      <dgm:spPr/>
      <dgm:t>
        <a:bodyPr/>
        <a:lstStyle/>
        <a:p>
          <a:endParaRPr lang="en-US"/>
        </a:p>
      </dgm:t>
    </dgm:pt>
    <dgm:pt modelId="{1FB0C4AA-93B2-45E0-B614-4A666D74ADA0}" type="sibTrans" cxnId="{A11C5A6E-9BE1-4359-A799-F4142287426C}">
      <dgm:prSet/>
      <dgm:spPr/>
      <dgm:t>
        <a:bodyPr/>
        <a:lstStyle/>
        <a:p>
          <a:endParaRPr lang="en-US"/>
        </a:p>
      </dgm:t>
    </dgm:pt>
    <dgm:pt modelId="{DF8371C1-1287-46AB-8E3B-DEDECAF93375}">
      <dgm:prSet phldrT="[Text]"/>
      <dgm:spPr/>
      <dgm:t>
        <a:bodyPr/>
        <a:lstStyle/>
        <a:p>
          <a:endParaRPr lang="en-US" dirty="0"/>
        </a:p>
      </dgm:t>
    </dgm:pt>
    <dgm:pt modelId="{7BBCCAE2-5718-4DE3-8504-045486B3232B}" type="parTrans" cxnId="{5C8DB5D9-6940-4659-BBC4-B4EFA379956A}">
      <dgm:prSet/>
      <dgm:spPr/>
      <dgm:t>
        <a:bodyPr/>
        <a:lstStyle/>
        <a:p>
          <a:endParaRPr lang="en-US"/>
        </a:p>
      </dgm:t>
    </dgm:pt>
    <dgm:pt modelId="{3405C34A-C9F2-4A20-BA91-E09DC36F0ADB}" type="sibTrans" cxnId="{5C8DB5D9-6940-4659-BBC4-B4EFA379956A}">
      <dgm:prSet/>
      <dgm:spPr/>
      <dgm:t>
        <a:bodyPr/>
        <a:lstStyle/>
        <a:p>
          <a:endParaRPr lang="en-US"/>
        </a:p>
      </dgm:t>
    </dgm:pt>
    <dgm:pt modelId="{EDEC21E3-0AB1-4335-B5D7-A75ECAC71466}" type="pres">
      <dgm:prSet presAssocID="{D1418F44-FC3B-4885-89D9-C2C30AB71F00}" presName="Name0" presStyleCnt="0">
        <dgm:presLayoutVars>
          <dgm:chPref val="1"/>
          <dgm:dir/>
          <dgm:animOne val="branch"/>
          <dgm:animLvl val="lvl"/>
          <dgm:resizeHandles/>
        </dgm:presLayoutVars>
      </dgm:prSet>
      <dgm:spPr/>
    </dgm:pt>
    <dgm:pt modelId="{5A9569E5-752E-42EB-8BEE-CEA7B163E94E}" type="pres">
      <dgm:prSet presAssocID="{36D94CF8-E4F6-43D5-A4C7-400E37D0A767}" presName="vertOne" presStyleCnt="0"/>
      <dgm:spPr/>
    </dgm:pt>
    <dgm:pt modelId="{2403A839-7296-45A0-807E-371D8DD74FA9}" type="pres">
      <dgm:prSet presAssocID="{36D94CF8-E4F6-43D5-A4C7-400E37D0A767}" presName="txOne" presStyleLbl="node0" presStyleIdx="0" presStyleCnt="1">
        <dgm:presLayoutVars>
          <dgm:chPref val="3"/>
        </dgm:presLayoutVars>
      </dgm:prSet>
      <dgm:spPr/>
    </dgm:pt>
    <dgm:pt modelId="{56ADF899-14B6-4DD9-A781-B050FFC8287A}" type="pres">
      <dgm:prSet presAssocID="{36D94CF8-E4F6-43D5-A4C7-400E37D0A767}" presName="parTransOne" presStyleCnt="0"/>
      <dgm:spPr/>
    </dgm:pt>
    <dgm:pt modelId="{CE164AAD-BB2E-4CBE-90E4-6C498786B2A9}" type="pres">
      <dgm:prSet presAssocID="{36D94CF8-E4F6-43D5-A4C7-400E37D0A767}" presName="horzOne" presStyleCnt="0"/>
      <dgm:spPr/>
    </dgm:pt>
    <dgm:pt modelId="{DC3C09CA-C2BB-4EB1-9D77-FF050216A0B3}" type="pres">
      <dgm:prSet presAssocID="{85EC30F6-0482-4392-B00B-14A3F0EE7875}" presName="vertTwo" presStyleCnt="0"/>
      <dgm:spPr/>
    </dgm:pt>
    <dgm:pt modelId="{ED9A66EA-928E-460F-B071-F27029768EA7}" type="pres">
      <dgm:prSet presAssocID="{85EC30F6-0482-4392-B00B-14A3F0EE7875}" presName="txTwo" presStyleLbl="node2" presStyleIdx="0" presStyleCnt="1">
        <dgm:presLayoutVars>
          <dgm:chPref val="3"/>
        </dgm:presLayoutVars>
      </dgm:prSet>
      <dgm:spPr/>
    </dgm:pt>
    <dgm:pt modelId="{12F0E68B-7B9E-43B8-885C-0BAB15A91A27}" type="pres">
      <dgm:prSet presAssocID="{85EC30F6-0482-4392-B00B-14A3F0EE7875}" presName="parTransTwo" presStyleCnt="0"/>
      <dgm:spPr/>
    </dgm:pt>
    <dgm:pt modelId="{906327D7-85BD-4571-AA19-5D13FFD7173F}" type="pres">
      <dgm:prSet presAssocID="{85EC30F6-0482-4392-B00B-14A3F0EE7875}" presName="horzTwo" presStyleCnt="0"/>
      <dgm:spPr/>
    </dgm:pt>
    <dgm:pt modelId="{A627F89A-6185-4723-9CD4-B1346441126E}" type="pres">
      <dgm:prSet presAssocID="{DF8371C1-1287-46AB-8E3B-DEDECAF93375}" presName="vertThree" presStyleCnt="0"/>
      <dgm:spPr/>
    </dgm:pt>
    <dgm:pt modelId="{61DEF99A-BC8E-4997-99A5-3544FEAC21C9}" type="pres">
      <dgm:prSet presAssocID="{DF8371C1-1287-46AB-8E3B-DEDECAF93375}" presName="txThree" presStyleLbl="node3" presStyleIdx="0" presStyleCnt="1" custScaleX="100294">
        <dgm:presLayoutVars>
          <dgm:chPref val="3"/>
        </dgm:presLayoutVars>
      </dgm:prSet>
      <dgm:spPr/>
    </dgm:pt>
    <dgm:pt modelId="{BF4A8A09-6DD8-4879-93BB-7D61DAF8BF26}" type="pres">
      <dgm:prSet presAssocID="{DF8371C1-1287-46AB-8E3B-DEDECAF93375}" presName="horzThree" presStyleCnt="0"/>
      <dgm:spPr/>
    </dgm:pt>
  </dgm:ptLst>
  <dgm:cxnLst>
    <dgm:cxn modelId="{35609936-1DD9-44BB-B580-8DB55CD95776}" type="presOf" srcId="{85EC30F6-0482-4392-B00B-14A3F0EE7875}" destId="{ED9A66EA-928E-460F-B071-F27029768EA7}" srcOrd="0" destOrd="0" presId="urn:microsoft.com/office/officeart/2005/8/layout/hierarchy4"/>
    <dgm:cxn modelId="{0E7F446A-924B-41F0-B301-8365749EC7EF}" type="presOf" srcId="{36D94CF8-E4F6-43D5-A4C7-400E37D0A767}" destId="{2403A839-7296-45A0-807E-371D8DD74FA9}" srcOrd="0" destOrd="0" presId="urn:microsoft.com/office/officeart/2005/8/layout/hierarchy4"/>
    <dgm:cxn modelId="{A11C5A6E-9BE1-4359-A799-F4142287426C}" srcId="{36D94CF8-E4F6-43D5-A4C7-400E37D0A767}" destId="{85EC30F6-0482-4392-B00B-14A3F0EE7875}" srcOrd="0" destOrd="0" parTransId="{2D98389C-2A75-42F9-94F3-1B6CF970731B}" sibTransId="{1FB0C4AA-93B2-45E0-B614-4A666D74ADA0}"/>
    <dgm:cxn modelId="{DC88A454-A946-4595-92EF-A86B574CC23A}" srcId="{D1418F44-FC3B-4885-89D9-C2C30AB71F00}" destId="{36D94CF8-E4F6-43D5-A4C7-400E37D0A767}" srcOrd="0" destOrd="0" parTransId="{7FBCFDDA-F0EC-4709-92D6-ED5598BD624B}" sibTransId="{C61D9A9A-6D78-4D95-BBBB-1B50901D5E72}"/>
    <dgm:cxn modelId="{85996EBD-5435-4768-B39D-C21D2F54B905}" type="presOf" srcId="{D1418F44-FC3B-4885-89D9-C2C30AB71F00}" destId="{EDEC21E3-0AB1-4335-B5D7-A75ECAC71466}" srcOrd="0" destOrd="0" presId="urn:microsoft.com/office/officeart/2005/8/layout/hierarchy4"/>
    <dgm:cxn modelId="{5C8DB5D9-6940-4659-BBC4-B4EFA379956A}" srcId="{85EC30F6-0482-4392-B00B-14A3F0EE7875}" destId="{DF8371C1-1287-46AB-8E3B-DEDECAF93375}" srcOrd="0" destOrd="0" parTransId="{7BBCCAE2-5718-4DE3-8504-045486B3232B}" sibTransId="{3405C34A-C9F2-4A20-BA91-E09DC36F0ADB}"/>
    <dgm:cxn modelId="{B19EA1FF-E13C-4E94-BFFC-7A58379CF35B}" type="presOf" srcId="{DF8371C1-1287-46AB-8E3B-DEDECAF93375}" destId="{61DEF99A-BC8E-4997-99A5-3544FEAC21C9}" srcOrd="0" destOrd="0" presId="urn:microsoft.com/office/officeart/2005/8/layout/hierarchy4"/>
    <dgm:cxn modelId="{76C63139-2A61-46CC-B7F2-5BC79E652D48}" type="presParOf" srcId="{EDEC21E3-0AB1-4335-B5D7-A75ECAC71466}" destId="{5A9569E5-752E-42EB-8BEE-CEA7B163E94E}" srcOrd="0" destOrd="0" presId="urn:microsoft.com/office/officeart/2005/8/layout/hierarchy4"/>
    <dgm:cxn modelId="{A7033222-FC13-484D-A0F2-8A50EB1B7190}" type="presParOf" srcId="{5A9569E5-752E-42EB-8BEE-CEA7B163E94E}" destId="{2403A839-7296-45A0-807E-371D8DD74FA9}" srcOrd="0" destOrd="0" presId="urn:microsoft.com/office/officeart/2005/8/layout/hierarchy4"/>
    <dgm:cxn modelId="{40A0CE48-6B53-456C-BE90-2D11F0DE6027}" type="presParOf" srcId="{5A9569E5-752E-42EB-8BEE-CEA7B163E94E}" destId="{56ADF899-14B6-4DD9-A781-B050FFC8287A}" srcOrd="1" destOrd="0" presId="urn:microsoft.com/office/officeart/2005/8/layout/hierarchy4"/>
    <dgm:cxn modelId="{1CDE5BBC-8A5C-44AC-A1AE-A820A214E4EF}" type="presParOf" srcId="{5A9569E5-752E-42EB-8BEE-CEA7B163E94E}" destId="{CE164AAD-BB2E-4CBE-90E4-6C498786B2A9}" srcOrd="2" destOrd="0" presId="urn:microsoft.com/office/officeart/2005/8/layout/hierarchy4"/>
    <dgm:cxn modelId="{F11614E6-E776-4EE1-9AE2-4AC436E9AA7B}" type="presParOf" srcId="{CE164AAD-BB2E-4CBE-90E4-6C498786B2A9}" destId="{DC3C09CA-C2BB-4EB1-9D77-FF050216A0B3}" srcOrd="0" destOrd="0" presId="urn:microsoft.com/office/officeart/2005/8/layout/hierarchy4"/>
    <dgm:cxn modelId="{5D59329F-A7E3-47C0-90AA-EB2C958134D4}" type="presParOf" srcId="{DC3C09CA-C2BB-4EB1-9D77-FF050216A0B3}" destId="{ED9A66EA-928E-460F-B071-F27029768EA7}" srcOrd="0" destOrd="0" presId="urn:microsoft.com/office/officeart/2005/8/layout/hierarchy4"/>
    <dgm:cxn modelId="{4A95B51C-BB2D-40F8-A975-BA5A98D44FDD}" type="presParOf" srcId="{DC3C09CA-C2BB-4EB1-9D77-FF050216A0B3}" destId="{12F0E68B-7B9E-43B8-885C-0BAB15A91A27}" srcOrd="1" destOrd="0" presId="urn:microsoft.com/office/officeart/2005/8/layout/hierarchy4"/>
    <dgm:cxn modelId="{D9817F85-095C-4E48-A77D-5BAA07158F0B}" type="presParOf" srcId="{DC3C09CA-C2BB-4EB1-9D77-FF050216A0B3}" destId="{906327D7-85BD-4571-AA19-5D13FFD7173F}" srcOrd="2" destOrd="0" presId="urn:microsoft.com/office/officeart/2005/8/layout/hierarchy4"/>
    <dgm:cxn modelId="{546EEEC0-B3E5-42B0-B61B-7E4DA7E172E4}" type="presParOf" srcId="{906327D7-85BD-4571-AA19-5D13FFD7173F}" destId="{A627F89A-6185-4723-9CD4-B1346441126E}" srcOrd="0" destOrd="0" presId="urn:microsoft.com/office/officeart/2005/8/layout/hierarchy4"/>
    <dgm:cxn modelId="{A71DDE4F-DB8F-42EF-8654-BB6AA5B1BEAB}" type="presParOf" srcId="{A627F89A-6185-4723-9CD4-B1346441126E}" destId="{61DEF99A-BC8E-4997-99A5-3544FEAC21C9}" srcOrd="0" destOrd="0" presId="urn:microsoft.com/office/officeart/2005/8/layout/hierarchy4"/>
    <dgm:cxn modelId="{9040B8AB-CF0D-43C4-B91C-0469F8D1C7B0}" type="presParOf" srcId="{A627F89A-6185-4723-9CD4-B1346441126E}" destId="{BF4A8A09-6DD8-4879-93BB-7D61DAF8BF2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193176C-7EEA-4FDC-AFA6-2BB2DBA7D99F}"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54252E05-3EDE-48BF-AC23-7C888E72E05E}">
      <dgm:prSet phldrT="[Text]"/>
      <dgm:spPr/>
      <dgm:t>
        <a:bodyPr/>
        <a:lstStyle/>
        <a:p>
          <a:endParaRPr lang="en-US" dirty="0"/>
        </a:p>
      </dgm:t>
    </dgm:pt>
    <dgm:pt modelId="{A3AE0E6A-D6BB-4BB3-9747-5EA55E496730}" type="parTrans" cxnId="{92CB911C-4947-47FB-965B-94289D386DA9}">
      <dgm:prSet/>
      <dgm:spPr/>
      <dgm:t>
        <a:bodyPr/>
        <a:lstStyle/>
        <a:p>
          <a:endParaRPr lang="en-US"/>
        </a:p>
      </dgm:t>
    </dgm:pt>
    <dgm:pt modelId="{5696947C-330B-4196-8C29-0FDA15543D43}" type="sibTrans" cxnId="{92CB911C-4947-47FB-965B-94289D386DA9}">
      <dgm:prSet/>
      <dgm:spPr/>
      <dgm:t>
        <a:bodyPr/>
        <a:lstStyle/>
        <a:p>
          <a:endParaRPr lang="en-US"/>
        </a:p>
      </dgm:t>
    </dgm:pt>
    <dgm:pt modelId="{8EF7B175-0691-4D14-A649-B60AFF216C40}">
      <dgm:prSet phldrT="[Text]"/>
      <dgm:spPr/>
      <dgm:t>
        <a:bodyPr/>
        <a:lstStyle/>
        <a:p>
          <a:endParaRPr lang="en-US" dirty="0"/>
        </a:p>
      </dgm:t>
    </dgm:pt>
    <dgm:pt modelId="{30B35C85-37FA-4F5A-86A1-7471AF7958A3}" type="parTrans" cxnId="{682A474E-5F72-42A6-AC27-27EFE036ED80}">
      <dgm:prSet/>
      <dgm:spPr/>
      <dgm:t>
        <a:bodyPr/>
        <a:lstStyle/>
        <a:p>
          <a:endParaRPr lang="en-US"/>
        </a:p>
      </dgm:t>
    </dgm:pt>
    <dgm:pt modelId="{8B99CA52-D700-4B8D-B715-78D55638C2C8}" type="sibTrans" cxnId="{682A474E-5F72-42A6-AC27-27EFE036ED80}">
      <dgm:prSet/>
      <dgm:spPr/>
      <dgm:t>
        <a:bodyPr/>
        <a:lstStyle/>
        <a:p>
          <a:endParaRPr lang="en-US"/>
        </a:p>
      </dgm:t>
    </dgm:pt>
    <dgm:pt modelId="{BB1BF6F0-B823-403C-B2C5-BEF4C1669E17}">
      <dgm:prSet phldrT="[Text]"/>
      <dgm:spPr/>
      <dgm:t>
        <a:bodyPr/>
        <a:lstStyle/>
        <a:p>
          <a:endParaRPr lang="en-US" dirty="0"/>
        </a:p>
      </dgm:t>
    </dgm:pt>
    <dgm:pt modelId="{4D4D4D50-11FA-4E6C-B3B3-31FF84C94514}" type="parTrans" cxnId="{97463205-2760-444B-9C43-99C156D2934F}">
      <dgm:prSet/>
      <dgm:spPr/>
      <dgm:t>
        <a:bodyPr/>
        <a:lstStyle/>
        <a:p>
          <a:endParaRPr lang="en-US"/>
        </a:p>
      </dgm:t>
    </dgm:pt>
    <dgm:pt modelId="{544B0532-4477-484E-A6D9-1D157122692C}" type="sibTrans" cxnId="{97463205-2760-444B-9C43-99C156D2934F}">
      <dgm:prSet/>
      <dgm:spPr/>
      <dgm:t>
        <a:bodyPr/>
        <a:lstStyle/>
        <a:p>
          <a:endParaRPr lang="en-US"/>
        </a:p>
      </dgm:t>
    </dgm:pt>
    <dgm:pt modelId="{AF316E0E-A08C-42FB-A3F3-D645E12BA855}" type="pres">
      <dgm:prSet presAssocID="{F193176C-7EEA-4FDC-AFA6-2BB2DBA7D99F}" presName="outerComposite" presStyleCnt="0">
        <dgm:presLayoutVars>
          <dgm:chMax val="5"/>
          <dgm:dir/>
          <dgm:resizeHandles val="exact"/>
        </dgm:presLayoutVars>
      </dgm:prSet>
      <dgm:spPr/>
    </dgm:pt>
    <dgm:pt modelId="{A8AFCA4B-9358-4D3C-8587-F251A5EA4516}" type="pres">
      <dgm:prSet presAssocID="{F193176C-7EEA-4FDC-AFA6-2BB2DBA7D99F}" presName="dummyMaxCanvas" presStyleCnt="0">
        <dgm:presLayoutVars/>
      </dgm:prSet>
      <dgm:spPr/>
    </dgm:pt>
    <dgm:pt modelId="{EBD77BE2-1EB3-42BD-AD6F-43E6B661E383}" type="pres">
      <dgm:prSet presAssocID="{F193176C-7EEA-4FDC-AFA6-2BB2DBA7D99F}" presName="ThreeNodes_1" presStyleLbl="node1" presStyleIdx="0" presStyleCnt="3">
        <dgm:presLayoutVars>
          <dgm:bulletEnabled val="1"/>
        </dgm:presLayoutVars>
      </dgm:prSet>
      <dgm:spPr/>
    </dgm:pt>
    <dgm:pt modelId="{6A7006A7-D5FD-4B67-BCE0-A8DE0C270250}" type="pres">
      <dgm:prSet presAssocID="{F193176C-7EEA-4FDC-AFA6-2BB2DBA7D99F}" presName="ThreeNodes_2" presStyleLbl="node1" presStyleIdx="1" presStyleCnt="3">
        <dgm:presLayoutVars>
          <dgm:bulletEnabled val="1"/>
        </dgm:presLayoutVars>
      </dgm:prSet>
      <dgm:spPr/>
    </dgm:pt>
    <dgm:pt modelId="{07E61B0D-4492-4889-8CD8-3FD540717571}" type="pres">
      <dgm:prSet presAssocID="{F193176C-7EEA-4FDC-AFA6-2BB2DBA7D99F}" presName="ThreeNodes_3" presStyleLbl="node1" presStyleIdx="2" presStyleCnt="3">
        <dgm:presLayoutVars>
          <dgm:bulletEnabled val="1"/>
        </dgm:presLayoutVars>
      </dgm:prSet>
      <dgm:spPr/>
    </dgm:pt>
    <dgm:pt modelId="{91352A76-E14B-4BEC-B326-D8174B808AEC}" type="pres">
      <dgm:prSet presAssocID="{F193176C-7EEA-4FDC-AFA6-2BB2DBA7D99F}" presName="ThreeConn_1-2" presStyleLbl="fgAccFollowNode1" presStyleIdx="0" presStyleCnt="2">
        <dgm:presLayoutVars>
          <dgm:bulletEnabled val="1"/>
        </dgm:presLayoutVars>
      </dgm:prSet>
      <dgm:spPr/>
    </dgm:pt>
    <dgm:pt modelId="{E97ED91D-40BE-4FCB-AA2E-B1F4A9D115A6}" type="pres">
      <dgm:prSet presAssocID="{F193176C-7EEA-4FDC-AFA6-2BB2DBA7D99F}" presName="ThreeConn_2-3" presStyleLbl="fgAccFollowNode1" presStyleIdx="1" presStyleCnt="2">
        <dgm:presLayoutVars>
          <dgm:bulletEnabled val="1"/>
        </dgm:presLayoutVars>
      </dgm:prSet>
      <dgm:spPr/>
    </dgm:pt>
    <dgm:pt modelId="{C20DD59D-E730-4A22-BD64-67DD1A2B2852}" type="pres">
      <dgm:prSet presAssocID="{F193176C-7EEA-4FDC-AFA6-2BB2DBA7D99F}" presName="ThreeNodes_1_text" presStyleLbl="node1" presStyleIdx="2" presStyleCnt="3">
        <dgm:presLayoutVars>
          <dgm:bulletEnabled val="1"/>
        </dgm:presLayoutVars>
      </dgm:prSet>
      <dgm:spPr/>
    </dgm:pt>
    <dgm:pt modelId="{6DE28DC1-9522-4212-B0FE-FC28A65E3A44}" type="pres">
      <dgm:prSet presAssocID="{F193176C-7EEA-4FDC-AFA6-2BB2DBA7D99F}" presName="ThreeNodes_2_text" presStyleLbl="node1" presStyleIdx="2" presStyleCnt="3">
        <dgm:presLayoutVars>
          <dgm:bulletEnabled val="1"/>
        </dgm:presLayoutVars>
      </dgm:prSet>
      <dgm:spPr/>
    </dgm:pt>
    <dgm:pt modelId="{5323EE63-5A1D-427B-A071-142409185B2B}" type="pres">
      <dgm:prSet presAssocID="{F193176C-7EEA-4FDC-AFA6-2BB2DBA7D99F}" presName="ThreeNodes_3_text" presStyleLbl="node1" presStyleIdx="2" presStyleCnt="3">
        <dgm:presLayoutVars>
          <dgm:bulletEnabled val="1"/>
        </dgm:presLayoutVars>
      </dgm:prSet>
      <dgm:spPr/>
    </dgm:pt>
  </dgm:ptLst>
  <dgm:cxnLst>
    <dgm:cxn modelId="{069D0201-47FC-46F2-AA45-C0CA6F5CDEC5}" type="presOf" srcId="{8EF7B175-0691-4D14-A649-B60AFF216C40}" destId="{6DE28DC1-9522-4212-B0FE-FC28A65E3A44}" srcOrd="1" destOrd="0" presId="urn:microsoft.com/office/officeart/2005/8/layout/vProcess5"/>
    <dgm:cxn modelId="{8D634503-BACD-4EE5-9E34-B2351F0397A2}" type="presOf" srcId="{54252E05-3EDE-48BF-AC23-7C888E72E05E}" destId="{C20DD59D-E730-4A22-BD64-67DD1A2B2852}" srcOrd="1" destOrd="0" presId="urn:microsoft.com/office/officeart/2005/8/layout/vProcess5"/>
    <dgm:cxn modelId="{97463205-2760-444B-9C43-99C156D2934F}" srcId="{F193176C-7EEA-4FDC-AFA6-2BB2DBA7D99F}" destId="{BB1BF6F0-B823-403C-B2C5-BEF4C1669E17}" srcOrd="2" destOrd="0" parTransId="{4D4D4D50-11FA-4E6C-B3B3-31FF84C94514}" sibTransId="{544B0532-4477-484E-A6D9-1D157122692C}"/>
    <dgm:cxn modelId="{0A92231A-13B8-4572-9A3D-978AE80C6CC5}" type="presOf" srcId="{8EF7B175-0691-4D14-A649-B60AFF216C40}" destId="{6A7006A7-D5FD-4B67-BCE0-A8DE0C270250}" srcOrd="0" destOrd="0" presId="urn:microsoft.com/office/officeart/2005/8/layout/vProcess5"/>
    <dgm:cxn modelId="{92CB911C-4947-47FB-965B-94289D386DA9}" srcId="{F193176C-7EEA-4FDC-AFA6-2BB2DBA7D99F}" destId="{54252E05-3EDE-48BF-AC23-7C888E72E05E}" srcOrd="0" destOrd="0" parTransId="{A3AE0E6A-D6BB-4BB3-9747-5EA55E496730}" sibTransId="{5696947C-330B-4196-8C29-0FDA15543D43}"/>
    <dgm:cxn modelId="{804C441D-03B2-49E9-9796-28E795EE023E}" type="presOf" srcId="{54252E05-3EDE-48BF-AC23-7C888E72E05E}" destId="{EBD77BE2-1EB3-42BD-AD6F-43E6B661E383}" srcOrd="0" destOrd="0" presId="urn:microsoft.com/office/officeart/2005/8/layout/vProcess5"/>
    <dgm:cxn modelId="{89C94729-CB6B-4858-8A40-88271E910E93}" type="presOf" srcId="{F193176C-7EEA-4FDC-AFA6-2BB2DBA7D99F}" destId="{AF316E0E-A08C-42FB-A3F3-D645E12BA855}" srcOrd="0" destOrd="0" presId="urn:microsoft.com/office/officeart/2005/8/layout/vProcess5"/>
    <dgm:cxn modelId="{682A474E-5F72-42A6-AC27-27EFE036ED80}" srcId="{F193176C-7EEA-4FDC-AFA6-2BB2DBA7D99F}" destId="{8EF7B175-0691-4D14-A649-B60AFF216C40}" srcOrd="1" destOrd="0" parTransId="{30B35C85-37FA-4F5A-86A1-7471AF7958A3}" sibTransId="{8B99CA52-D700-4B8D-B715-78D55638C2C8}"/>
    <dgm:cxn modelId="{92A15FCA-BFA4-45BF-BAD0-15452683F51E}" type="presOf" srcId="{BB1BF6F0-B823-403C-B2C5-BEF4C1669E17}" destId="{07E61B0D-4492-4889-8CD8-3FD540717571}" srcOrd="0" destOrd="0" presId="urn:microsoft.com/office/officeart/2005/8/layout/vProcess5"/>
    <dgm:cxn modelId="{891BD6D3-C483-4DCC-BDA9-6F7C5DFDDC03}" type="presOf" srcId="{5696947C-330B-4196-8C29-0FDA15543D43}" destId="{91352A76-E14B-4BEC-B326-D8174B808AEC}" srcOrd="0" destOrd="0" presId="urn:microsoft.com/office/officeart/2005/8/layout/vProcess5"/>
    <dgm:cxn modelId="{5A4262EC-E998-4CA0-BB0D-9018835D97DC}" type="presOf" srcId="{BB1BF6F0-B823-403C-B2C5-BEF4C1669E17}" destId="{5323EE63-5A1D-427B-A071-142409185B2B}" srcOrd="1" destOrd="0" presId="urn:microsoft.com/office/officeart/2005/8/layout/vProcess5"/>
    <dgm:cxn modelId="{C0FD37F1-08AC-4258-A508-709F0D9DAD9D}" type="presOf" srcId="{8B99CA52-D700-4B8D-B715-78D55638C2C8}" destId="{E97ED91D-40BE-4FCB-AA2E-B1F4A9D115A6}" srcOrd="0" destOrd="0" presId="urn:microsoft.com/office/officeart/2005/8/layout/vProcess5"/>
    <dgm:cxn modelId="{7EF0CD7E-7CE5-44CF-82F4-4CD97A003989}" type="presParOf" srcId="{AF316E0E-A08C-42FB-A3F3-D645E12BA855}" destId="{A8AFCA4B-9358-4D3C-8587-F251A5EA4516}" srcOrd="0" destOrd="0" presId="urn:microsoft.com/office/officeart/2005/8/layout/vProcess5"/>
    <dgm:cxn modelId="{0146257C-1070-4847-B24B-881350DE5BD1}" type="presParOf" srcId="{AF316E0E-A08C-42FB-A3F3-D645E12BA855}" destId="{EBD77BE2-1EB3-42BD-AD6F-43E6B661E383}" srcOrd="1" destOrd="0" presId="urn:microsoft.com/office/officeart/2005/8/layout/vProcess5"/>
    <dgm:cxn modelId="{55346C60-FCEE-43F5-BF1C-C61AF458F857}" type="presParOf" srcId="{AF316E0E-A08C-42FB-A3F3-D645E12BA855}" destId="{6A7006A7-D5FD-4B67-BCE0-A8DE0C270250}" srcOrd="2" destOrd="0" presId="urn:microsoft.com/office/officeart/2005/8/layout/vProcess5"/>
    <dgm:cxn modelId="{477DE1CE-06AE-4092-9CED-BEE7CF3EA08F}" type="presParOf" srcId="{AF316E0E-A08C-42FB-A3F3-D645E12BA855}" destId="{07E61B0D-4492-4889-8CD8-3FD540717571}" srcOrd="3" destOrd="0" presId="urn:microsoft.com/office/officeart/2005/8/layout/vProcess5"/>
    <dgm:cxn modelId="{C7834A41-4D2E-4EAA-B0E9-BBFA411F1E75}" type="presParOf" srcId="{AF316E0E-A08C-42FB-A3F3-D645E12BA855}" destId="{91352A76-E14B-4BEC-B326-D8174B808AEC}" srcOrd="4" destOrd="0" presId="urn:microsoft.com/office/officeart/2005/8/layout/vProcess5"/>
    <dgm:cxn modelId="{FC3F4E86-A4C5-4659-8A6C-C82E7A558998}" type="presParOf" srcId="{AF316E0E-A08C-42FB-A3F3-D645E12BA855}" destId="{E97ED91D-40BE-4FCB-AA2E-B1F4A9D115A6}" srcOrd="5" destOrd="0" presId="urn:microsoft.com/office/officeart/2005/8/layout/vProcess5"/>
    <dgm:cxn modelId="{44D15DC2-8826-4BC0-BC01-0E14F2996E12}" type="presParOf" srcId="{AF316E0E-A08C-42FB-A3F3-D645E12BA855}" destId="{C20DD59D-E730-4A22-BD64-67DD1A2B2852}" srcOrd="6" destOrd="0" presId="urn:microsoft.com/office/officeart/2005/8/layout/vProcess5"/>
    <dgm:cxn modelId="{FA3AEF47-C4E4-4C9D-9B8B-84BCD46F5473}" type="presParOf" srcId="{AF316E0E-A08C-42FB-A3F3-D645E12BA855}" destId="{6DE28DC1-9522-4212-B0FE-FC28A65E3A44}" srcOrd="7" destOrd="0" presId="urn:microsoft.com/office/officeart/2005/8/layout/vProcess5"/>
    <dgm:cxn modelId="{059B28F7-DD41-4B76-B0F7-B973A9EF1BB7}" type="presParOf" srcId="{AF316E0E-A08C-42FB-A3F3-D645E12BA855}" destId="{5323EE63-5A1D-427B-A071-142409185B2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93B1EB7-9107-4BCD-B2F4-DBF130DD0136}" type="doc">
      <dgm:prSet loTypeId="urn:microsoft.com/office/officeart/2009/3/layout/PlusandMinus" loCatId="relationship" qsTypeId="urn:microsoft.com/office/officeart/2005/8/quickstyle/simple1" qsCatId="simple" csTypeId="urn:microsoft.com/office/officeart/2005/8/colors/accent4_2" csCatId="accent4" phldr="1"/>
      <dgm:spPr/>
      <dgm:t>
        <a:bodyPr/>
        <a:lstStyle/>
        <a:p>
          <a:endParaRPr lang="en-US"/>
        </a:p>
      </dgm:t>
    </dgm:pt>
    <dgm:pt modelId="{DAD5F113-49D0-4C69-8972-9E5663A5759D}">
      <dgm:prSet phldrT="[Text]"/>
      <dgm:spPr/>
      <dgm:t>
        <a:bodyPr/>
        <a:lstStyle/>
        <a:p>
          <a:endParaRPr lang="en-US" dirty="0">
            <a:latin typeface="Centaur" pitchFamily="18" charset="0"/>
          </a:endParaRPr>
        </a:p>
        <a:p>
          <a:endParaRPr lang="en-US" dirty="0">
            <a:latin typeface="Centaur" pitchFamily="18" charset="0"/>
          </a:endParaRPr>
        </a:p>
        <a:p>
          <a:endParaRPr lang="en-US" dirty="0">
            <a:latin typeface="Centaur" pitchFamily="18" charset="0"/>
          </a:endParaRPr>
        </a:p>
      </dgm:t>
    </dgm:pt>
    <dgm:pt modelId="{38F53ED6-CF72-4AA9-A221-A0811BF0035C}" type="parTrans" cxnId="{8E9F64DB-8E97-42F4-A12B-A164964FCCD5}">
      <dgm:prSet/>
      <dgm:spPr/>
      <dgm:t>
        <a:bodyPr/>
        <a:lstStyle/>
        <a:p>
          <a:endParaRPr lang="en-US">
            <a:latin typeface="Centaur" pitchFamily="18" charset="0"/>
          </a:endParaRPr>
        </a:p>
      </dgm:t>
    </dgm:pt>
    <dgm:pt modelId="{9EC9A7AC-38BC-43BB-A9F6-A607A2B2D6FA}" type="sibTrans" cxnId="{8E9F64DB-8E97-42F4-A12B-A164964FCCD5}">
      <dgm:prSet/>
      <dgm:spPr/>
      <dgm:t>
        <a:bodyPr/>
        <a:lstStyle/>
        <a:p>
          <a:endParaRPr lang="en-US">
            <a:latin typeface="Centaur" pitchFamily="18" charset="0"/>
          </a:endParaRPr>
        </a:p>
      </dgm:t>
    </dgm:pt>
    <dgm:pt modelId="{1BF4F60E-D731-496E-A0A0-45DF98B13044}" type="pres">
      <dgm:prSet presAssocID="{893B1EB7-9107-4BCD-B2F4-DBF130DD0136}" presName="Name0" presStyleCnt="0">
        <dgm:presLayoutVars>
          <dgm:chMax val="2"/>
          <dgm:chPref val="2"/>
          <dgm:dir/>
          <dgm:animOne/>
          <dgm:resizeHandles val="exact"/>
        </dgm:presLayoutVars>
      </dgm:prSet>
      <dgm:spPr/>
    </dgm:pt>
    <dgm:pt modelId="{27A5562C-ABBF-43D9-B96C-DFD346EFBCA9}" type="pres">
      <dgm:prSet presAssocID="{893B1EB7-9107-4BCD-B2F4-DBF130DD0136}" presName="Background" presStyleLbl="bgImgPlace1" presStyleIdx="0" presStyleCnt="1"/>
      <dgm:spPr>
        <a:noFill/>
        <a:ln>
          <a:solidFill>
            <a:schemeClr val="accent2"/>
          </a:solidFill>
        </a:ln>
      </dgm:spPr>
    </dgm:pt>
    <dgm:pt modelId="{9D7D2421-39D5-48C8-99C1-A2E30CDF59EF}" type="pres">
      <dgm:prSet presAssocID="{893B1EB7-9107-4BCD-B2F4-DBF130DD0136}" presName="ParentText1" presStyleLbl="revTx" presStyleIdx="0" presStyleCnt="2" custScaleY="130331" custLinFactNeighborX="-2377" custLinFactNeighborY="10522">
        <dgm:presLayoutVars>
          <dgm:chMax val="0"/>
          <dgm:chPref val="0"/>
          <dgm:bulletEnabled val="1"/>
        </dgm:presLayoutVars>
      </dgm:prSet>
      <dgm:spPr/>
    </dgm:pt>
    <dgm:pt modelId="{0CBC7252-83DD-46AB-8463-5B256FEF83EF}" type="pres">
      <dgm:prSet presAssocID="{893B1EB7-9107-4BCD-B2F4-DBF130DD0136}" presName="ParentText2" presStyleLbl="revTx" presStyleIdx="1" presStyleCnt="2">
        <dgm:presLayoutVars>
          <dgm:chMax val="0"/>
          <dgm:chPref val="0"/>
          <dgm:bulletEnabled val="1"/>
        </dgm:presLayoutVars>
      </dgm:prSet>
      <dgm:spPr/>
    </dgm:pt>
    <dgm:pt modelId="{2730F378-74B2-4231-8730-F061C00303A3}" type="pres">
      <dgm:prSet presAssocID="{893B1EB7-9107-4BCD-B2F4-DBF130DD0136}" presName="Plus" presStyleLbl="alignNode1" presStyleIdx="0" presStyleCnt="2"/>
      <dgm:spPr/>
    </dgm:pt>
    <dgm:pt modelId="{7802CE7F-7668-4C86-8AE1-62022D8E90C5}" type="pres">
      <dgm:prSet presAssocID="{893B1EB7-9107-4BCD-B2F4-DBF130DD0136}" presName="Minus" presStyleLbl="alignNode1" presStyleIdx="1" presStyleCnt="2"/>
      <dgm:spPr/>
    </dgm:pt>
    <dgm:pt modelId="{E42B03A5-8F05-490F-AE62-0F05C6F1DA15}" type="pres">
      <dgm:prSet presAssocID="{893B1EB7-9107-4BCD-B2F4-DBF130DD0136}" presName="Divider" presStyleLbl="parChTrans1D1" presStyleIdx="0" presStyleCnt="1"/>
      <dgm:spPr/>
    </dgm:pt>
  </dgm:ptLst>
  <dgm:cxnLst>
    <dgm:cxn modelId="{3631EE37-9875-4DF0-B3DE-0F4565F0A9FD}" type="presOf" srcId="{DAD5F113-49D0-4C69-8972-9E5663A5759D}" destId="{9D7D2421-39D5-48C8-99C1-A2E30CDF59EF}" srcOrd="0" destOrd="0" presId="urn:microsoft.com/office/officeart/2009/3/layout/PlusandMinus"/>
    <dgm:cxn modelId="{8E9F64DB-8E97-42F4-A12B-A164964FCCD5}" srcId="{893B1EB7-9107-4BCD-B2F4-DBF130DD0136}" destId="{DAD5F113-49D0-4C69-8972-9E5663A5759D}" srcOrd="0" destOrd="0" parTransId="{38F53ED6-CF72-4AA9-A221-A0811BF0035C}" sibTransId="{9EC9A7AC-38BC-43BB-A9F6-A607A2B2D6FA}"/>
    <dgm:cxn modelId="{8FC778FE-3190-49F6-8A78-C2E4838C0A45}" type="presOf" srcId="{893B1EB7-9107-4BCD-B2F4-DBF130DD0136}" destId="{1BF4F60E-D731-496E-A0A0-45DF98B13044}" srcOrd="0" destOrd="0" presId="urn:microsoft.com/office/officeart/2009/3/layout/PlusandMinus"/>
    <dgm:cxn modelId="{992F3054-F6AB-48F3-80EC-144D756EBEAA}" type="presParOf" srcId="{1BF4F60E-D731-496E-A0A0-45DF98B13044}" destId="{27A5562C-ABBF-43D9-B96C-DFD346EFBCA9}" srcOrd="0" destOrd="0" presId="urn:microsoft.com/office/officeart/2009/3/layout/PlusandMinus"/>
    <dgm:cxn modelId="{CBE19AF7-F97D-4DCD-9B71-A0D8C9CBAA67}" type="presParOf" srcId="{1BF4F60E-D731-496E-A0A0-45DF98B13044}" destId="{9D7D2421-39D5-48C8-99C1-A2E30CDF59EF}" srcOrd="1" destOrd="0" presId="urn:microsoft.com/office/officeart/2009/3/layout/PlusandMinus"/>
    <dgm:cxn modelId="{56C7B71B-1B99-48EE-95F8-3C7738648F92}" type="presParOf" srcId="{1BF4F60E-D731-496E-A0A0-45DF98B13044}" destId="{0CBC7252-83DD-46AB-8463-5B256FEF83EF}" srcOrd="2" destOrd="0" presId="urn:microsoft.com/office/officeart/2009/3/layout/PlusandMinus"/>
    <dgm:cxn modelId="{A3C5A9F3-8650-46B4-9ECC-8C5D3F61201E}" type="presParOf" srcId="{1BF4F60E-D731-496E-A0A0-45DF98B13044}" destId="{2730F378-74B2-4231-8730-F061C00303A3}" srcOrd="3" destOrd="0" presId="urn:microsoft.com/office/officeart/2009/3/layout/PlusandMinus"/>
    <dgm:cxn modelId="{2B7DF82E-898A-443E-92D8-93F8E79C5B05}" type="presParOf" srcId="{1BF4F60E-D731-496E-A0A0-45DF98B13044}" destId="{7802CE7F-7668-4C86-8AE1-62022D8E90C5}" srcOrd="4" destOrd="0" presId="urn:microsoft.com/office/officeart/2009/3/layout/PlusandMinus"/>
    <dgm:cxn modelId="{C63C6F25-8AD3-4487-9058-276858B2D393}" type="presParOf" srcId="{1BF4F60E-D731-496E-A0A0-45DF98B13044}" destId="{E42B03A5-8F05-490F-AE62-0F05C6F1DA1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D2E8A-C846-4DC5-B957-FE101FB8E96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035115B-2EAA-4ACF-9790-9A85FD130B78}">
      <dgm:prSet phldrT="[Text]"/>
      <dgm:spPr/>
      <dgm:t>
        <a:bodyPr/>
        <a:lstStyle/>
        <a:p>
          <a:r>
            <a:rPr lang="en-US" dirty="0"/>
            <a:t>$1,280.96 paid in interest</a:t>
          </a:r>
        </a:p>
      </dgm:t>
    </dgm:pt>
    <dgm:pt modelId="{51E6D4BD-3DF9-42E9-9054-D54C43578BF3}" type="parTrans" cxnId="{1A9BCBD6-7EF6-4BF5-A538-1AFE1099C1D3}">
      <dgm:prSet/>
      <dgm:spPr/>
      <dgm:t>
        <a:bodyPr/>
        <a:lstStyle/>
        <a:p>
          <a:endParaRPr lang="en-US"/>
        </a:p>
      </dgm:t>
    </dgm:pt>
    <dgm:pt modelId="{1690EB6C-ED9F-4705-8E05-2DB24025CB6C}" type="sibTrans" cxnId="{1A9BCBD6-7EF6-4BF5-A538-1AFE1099C1D3}">
      <dgm:prSet/>
      <dgm:spPr/>
      <dgm:t>
        <a:bodyPr/>
        <a:lstStyle/>
        <a:p>
          <a:endParaRPr lang="en-US"/>
        </a:p>
      </dgm:t>
    </dgm:pt>
    <dgm:pt modelId="{D5D0EFBF-7C9F-4A28-A725-9048EC48EC90}">
      <dgm:prSet phldrT="[Text]"/>
      <dgm:spPr/>
      <dgm:t>
        <a:bodyPr/>
        <a:lstStyle/>
        <a:p>
          <a:r>
            <a:rPr lang="en-US" dirty="0"/>
            <a:t>$10,000 loan</a:t>
          </a:r>
        </a:p>
      </dgm:t>
    </dgm:pt>
    <dgm:pt modelId="{48D4BC08-8B05-4D2C-A0C6-279461756864}" type="parTrans" cxnId="{9409B9A8-0BDE-4EE3-8D41-89ACF1353BC6}">
      <dgm:prSet/>
      <dgm:spPr/>
      <dgm:t>
        <a:bodyPr/>
        <a:lstStyle/>
        <a:p>
          <a:endParaRPr lang="en-US"/>
        </a:p>
      </dgm:t>
    </dgm:pt>
    <dgm:pt modelId="{3981C76D-9068-4762-B958-11123878BBC8}" type="sibTrans" cxnId="{9409B9A8-0BDE-4EE3-8D41-89ACF1353BC6}">
      <dgm:prSet/>
      <dgm:spPr/>
      <dgm:t>
        <a:bodyPr/>
        <a:lstStyle/>
        <a:p>
          <a:endParaRPr lang="en-US"/>
        </a:p>
      </dgm:t>
    </dgm:pt>
    <dgm:pt modelId="{707DBD79-4FC5-44B1-A053-831526F079B6}">
      <dgm:prSet phldrT="[Text]"/>
      <dgm:spPr/>
      <dgm:t>
        <a:bodyPr/>
        <a:lstStyle/>
        <a:p>
          <a:r>
            <a:rPr lang="en-US" dirty="0"/>
            <a:t>8% annual interest rate</a:t>
          </a:r>
        </a:p>
      </dgm:t>
    </dgm:pt>
    <dgm:pt modelId="{6DB06BD8-285A-4EB6-9CC1-C95B74F1FFF2}" type="parTrans" cxnId="{51148E27-A463-49BF-981A-D346B46CD948}">
      <dgm:prSet/>
      <dgm:spPr/>
      <dgm:t>
        <a:bodyPr/>
        <a:lstStyle/>
        <a:p>
          <a:endParaRPr lang="en-US"/>
        </a:p>
      </dgm:t>
    </dgm:pt>
    <dgm:pt modelId="{01DE0A45-347B-44C2-AE96-555776F17B2B}" type="sibTrans" cxnId="{51148E27-A463-49BF-981A-D346B46CD948}">
      <dgm:prSet/>
      <dgm:spPr/>
      <dgm:t>
        <a:bodyPr/>
        <a:lstStyle/>
        <a:p>
          <a:endParaRPr lang="en-US"/>
        </a:p>
      </dgm:t>
    </dgm:pt>
    <dgm:pt modelId="{1837267F-4737-4F05-B6EE-ED7B93823A5C}">
      <dgm:prSet phldrT="[Text]"/>
      <dgm:spPr/>
      <dgm:t>
        <a:bodyPr/>
        <a:lstStyle/>
        <a:p>
          <a:r>
            <a:rPr lang="en-US" dirty="0"/>
            <a:t>Monthly payments for 3 years</a:t>
          </a:r>
        </a:p>
      </dgm:t>
    </dgm:pt>
    <dgm:pt modelId="{8EBA2672-3AAD-4C11-ACB5-7A280FDA3BCE}" type="parTrans" cxnId="{C8F5455B-F356-4A2E-9DF2-BEC5AE63C360}">
      <dgm:prSet/>
      <dgm:spPr/>
      <dgm:t>
        <a:bodyPr/>
        <a:lstStyle/>
        <a:p>
          <a:endParaRPr lang="en-US"/>
        </a:p>
      </dgm:t>
    </dgm:pt>
    <dgm:pt modelId="{AF9CAC1F-666A-47C3-BB80-9AC480772BA5}" type="sibTrans" cxnId="{C8F5455B-F356-4A2E-9DF2-BEC5AE63C360}">
      <dgm:prSet/>
      <dgm:spPr/>
      <dgm:t>
        <a:bodyPr/>
        <a:lstStyle/>
        <a:p>
          <a:endParaRPr lang="en-US"/>
        </a:p>
      </dgm:t>
    </dgm:pt>
    <dgm:pt modelId="{CF8F38A7-8B64-4A03-AB1E-8E729B9849DA}" type="pres">
      <dgm:prSet presAssocID="{583D2E8A-C846-4DC5-B957-FE101FB8E967}" presName="cycle" presStyleCnt="0">
        <dgm:presLayoutVars>
          <dgm:chMax val="1"/>
          <dgm:dir/>
          <dgm:animLvl val="ctr"/>
          <dgm:resizeHandles val="exact"/>
        </dgm:presLayoutVars>
      </dgm:prSet>
      <dgm:spPr/>
    </dgm:pt>
    <dgm:pt modelId="{ECA9BF37-6995-4968-BAEC-EEE34FFB1913}" type="pres">
      <dgm:prSet presAssocID="{8035115B-2EAA-4ACF-9790-9A85FD130B78}" presName="centerShape" presStyleLbl="node0" presStyleIdx="0" presStyleCnt="1"/>
      <dgm:spPr/>
    </dgm:pt>
    <dgm:pt modelId="{1CFE9723-3D83-48BD-973F-EB5091C762FA}" type="pres">
      <dgm:prSet presAssocID="{48D4BC08-8B05-4D2C-A0C6-279461756864}" presName="parTrans" presStyleLbl="bgSibTrans2D1" presStyleIdx="0" presStyleCnt="3"/>
      <dgm:spPr/>
    </dgm:pt>
    <dgm:pt modelId="{C77BE823-63EF-4629-BB56-CA25B7A7FA5B}" type="pres">
      <dgm:prSet presAssocID="{D5D0EFBF-7C9F-4A28-A725-9048EC48EC90}" presName="node" presStyleLbl="node1" presStyleIdx="0" presStyleCnt="3">
        <dgm:presLayoutVars>
          <dgm:bulletEnabled val="1"/>
        </dgm:presLayoutVars>
      </dgm:prSet>
      <dgm:spPr/>
    </dgm:pt>
    <dgm:pt modelId="{520D07AE-C8F7-4A80-A92B-5CFFC1760392}" type="pres">
      <dgm:prSet presAssocID="{6DB06BD8-285A-4EB6-9CC1-C95B74F1FFF2}" presName="parTrans" presStyleLbl="bgSibTrans2D1" presStyleIdx="1" presStyleCnt="3"/>
      <dgm:spPr/>
    </dgm:pt>
    <dgm:pt modelId="{D51394D6-E80B-4BFF-95A1-2165CDBE3FE3}" type="pres">
      <dgm:prSet presAssocID="{707DBD79-4FC5-44B1-A053-831526F079B6}" presName="node" presStyleLbl="node1" presStyleIdx="1" presStyleCnt="3">
        <dgm:presLayoutVars>
          <dgm:bulletEnabled val="1"/>
        </dgm:presLayoutVars>
      </dgm:prSet>
      <dgm:spPr/>
    </dgm:pt>
    <dgm:pt modelId="{F16FBF52-C15B-408A-B264-E6F954B5C621}" type="pres">
      <dgm:prSet presAssocID="{8EBA2672-3AAD-4C11-ACB5-7A280FDA3BCE}" presName="parTrans" presStyleLbl="bgSibTrans2D1" presStyleIdx="2" presStyleCnt="3"/>
      <dgm:spPr/>
    </dgm:pt>
    <dgm:pt modelId="{F427F4EE-F250-459F-A33E-FB09185FAB4C}" type="pres">
      <dgm:prSet presAssocID="{1837267F-4737-4F05-B6EE-ED7B93823A5C}" presName="node" presStyleLbl="node1" presStyleIdx="2" presStyleCnt="3">
        <dgm:presLayoutVars>
          <dgm:bulletEnabled val="1"/>
        </dgm:presLayoutVars>
      </dgm:prSet>
      <dgm:spPr/>
    </dgm:pt>
  </dgm:ptLst>
  <dgm:cxnLst>
    <dgm:cxn modelId="{12929402-4C1A-4605-A92A-D9873A1458B4}" type="presOf" srcId="{583D2E8A-C846-4DC5-B957-FE101FB8E967}" destId="{CF8F38A7-8B64-4A03-AB1E-8E729B9849DA}" srcOrd="0" destOrd="0" presId="urn:microsoft.com/office/officeart/2005/8/layout/radial4"/>
    <dgm:cxn modelId="{AA1AAB19-0C40-4706-A55A-4B844BB0EF6F}" type="presOf" srcId="{8035115B-2EAA-4ACF-9790-9A85FD130B78}" destId="{ECA9BF37-6995-4968-BAEC-EEE34FFB1913}" srcOrd="0" destOrd="0" presId="urn:microsoft.com/office/officeart/2005/8/layout/radial4"/>
    <dgm:cxn modelId="{766F761A-8F6D-45CF-ADF4-4A8939398D22}" type="presOf" srcId="{707DBD79-4FC5-44B1-A053-831526F079B6}" destId="{D51394D6-E80B-4BFF-95A1-2165CDBE3FE3}" srcOrd="0" destOrd="0" presId="urn:microsoft.com/office/officeart/2005/8/layout/radial4"/>
    <dgm:cxn modelId="{51148E27-A463-49BF-981A-D346B46CD948}" srcId="{8035115B-2EAA-4ACF-9790-9A85FD130B78}" destId="{707DBD79-4FC5-44B1-A053-831526F079B6}" srcOrd="1" destOrd="0" parTransId="{6DB06BD8-285A-4EB6-9CC1-C95B74F1FFF2}" sibTransId="{01DE0A45-347B-44C2-AE96-555776F17B2B}"/>
    <dgm:cxn modelId="{7075FE2C-6782-401A-8447-84D64702CEEE}" type="presOf" srcId="{D5D0EFBF-7C9F-4A28-A725-9048EC48EC90}" destId="{C77BE823-63EF-4629-BB56-CA25B7A7FA5B}" srcOrd="0" destOrd="0" presId="urn:microsoft.com/office/officeart/2005/8/layout/radial4"/>
    <dgm:cxn modelId="{C8F5455B-F356-4A2E-9DF2-BEC5AE63C360}" srcId="{8035115B-2EAA-4ACF-9790-9A85FD130B78}" destId="{1837267F-4737-4F05-B6EE-ED7B93823A5C}" srcOrd="2" destOrd="0" parTransId="{8EBA2672-3AAD-4C11-ACB5-7A280FDA3BCE}" sibTransId="{AF9CAC1F-666A-47C3-BB80-9AC480772BA5}"/>
    <dgm:cxn modelId="{B321565C-9710-446C-9179-F8AE66C2F642}" type="presOf" srcId="{6DB06BD8-285A-4EB6-9CC1-C95B74F1FFF2}" destId="{520D07AE-C8F7-4A80-A92B-5CFFC1760392}" srcOrd="0" destOrd="0" presId="urn:microsoft.com/office/officeart/2005/8/layout/radial4"/>
    <dgm:cxn modelId="{5FBA928F-76C0-4427-8F60-5750A69BF8AD}" type="presOf" srcId="{8EBA2672-3AAD-4C11-ACB5-7A280FDA3BCE}" destId="{F16FBF52-C15B-408A-B264-E6F954B5C621}" srcOrd="0" destOrd="0" presId="urn:microsoft.com/office/officeart/2005/8/layout/radial4"/>
    <dgm:cxn modelId="{9409B9A8-0BDE-4EE3-8D41-89ACF1353BC6}" srcId="{8035115B-2EAA-4ACF-9790-9A85FD130B78}" destId="{D5D0EFBF-7C9F-4A28-A725-9048EC48EC90}" srcOrd="0" destOrd="0" parTransId="{48D4BC08-8B05-4D2C-A0C6-279461756864}" sibTransId="{3981C76D-9068-4762-B958-11123878BBC8}"/>
    <dgm:cxn modelId="{3656D2AD-7B65-4B85-9608-4E9FBB0F1F57}" type="presOf" srcId="{1837267F-4737-4F05-B6EE-ED7B93823A5C}" destId="{F427F4EE-F250-459F-A33E-FB09185FAB4C}" srcOrd="0" destOrd="0" presId="urn:microsoft.com/office/officeart/2005/8/layout/radial4"/>
    <dgm:cxn modelId="{DB9C2BB0-F0F5-42D3-9963-A3C26970D8DA}" type="presOf" srcId="{48D4BC08-8B05-4D2C-A0C6-279461756864}" destId="{1CFE9723-3D83-48BD-973F-EB5091C762FA}" srcOrd="0" destOrd="0" presId="urn:microsoft.com/office/officeart/2005/8/layout/radial4"/>
    <dgm:cxn modelId="{1A9BCBD6-7EF6-4BF5-A538-1AFE1099C1D3}" srcId="{583D2E8A-C846-4DC5-B957-FE101FB8E967}" destId="{8035115B-2EAA-4ACF-9790-9A85FD130B78}" srcOrd="0" destOrd="0" parTransId="{51E6D4BD-3DF9-42E9-9054-D54C43578BF3}" sibTransId="{1690EB6C-ED9F-4705-8E05-2DB24025CB6C}"/>
    <dgm:cxn modelId="{E96D7BA2-D204-4F94-99F8-7A07DEC1631C}" type="presParOf" srcId="{CF8F38A7-8B64-4A03-AB1E-8E729B9849DA}" destId="{ECA9BF37-6995-4968-BAEC-EEE34FFB1913}" srcOrd="0" destOrd="0" presId="urn:microsoft.com/office/officeart/2005/8/layout/radial4"/>
    <dgm:cxn modelId="{1A59A538-0A0F-471A-B674-1365F28E6086}" type="presParOf" srcId="{CF8F38A7-8B64-4A03-AB1E-8E729B9849DA}" destId="{1CFE9723-3D83-48BD-973F-EB5091C762FA}" srcOrd="1" destOrd="0" presId="urn:microsoft.com/office/officeart/2005/8/layout/radial4"/>
    <dgm:cxn modelId="{3328F3C1-78BB-4511-AF47-AB907AE52451}" type="presParOf" srcId="{CF8F38A7-8B64-4A03-AB1E-8E729B9849DA}" destId="{C77BE823-63EF-4629-BB56-CA25B7A7FA5B}" srcOrd="2" destOrd="0" presId="urn:microsoft.com/office/officeart/2005/8/layout/radial4"/>
    <dgm:cxn modelId="{CA0832DD-30A9-4F8C-9474-D64C82B08CBA}" type="presParOf" srcId="{CF8F38A7-8B64-4A03-AB1E-8E729B9849DA}" destId="{520D07AE-C8F7-4A80-A92B-5CFFC1760392}" srcOrd="3" destOrd="0" presId="urn:microsoft.com/office/officeart/2005/8/layout/radial4"/>
    <dgm:cxn modelId="{AC7B4245-1525-4F1E-B1C3-D4E4156A7B0F}" type="presParOf" srcId="{CF8F38A7-8B64-4A03-AB1E-8E729B9849DA}" destId="{D51394D6-E80B-4BFF-95A1-2165CDBE3FE3}" srcOrd="4" destOrd="0" presId="urn:microsoft.com/office/officeart/2005/8/layout/radial4"/>
    <dgm:cxn modelId="{6A8FBB52-0C74-45BA-B5EB-861346B100D5}" type="presParOf" srcId="{CF8F38A7-8B64-4A03-AB1E-8E729B9849DA}" destId="{F16FBF52-C15B-408A-B264-E6F954B5C621}" srcOrd="5" destOrd="0" presId="urn:microsoft.com/office/officeart/2005/8/layout/radial4"/>
    <dgm:cxn modelId="{02B616FD-71D6-4838-853C-894BFAE649B4}" type="presParOf" srcId="{CF8F38A7-8B64-4A03-AB1E-8E729B9849DA}" destId="{F427F4EE-F250-459F-A33E-FB09185FAB4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C50A895-AB70-490C-BC2E-13E60197C052}" type="doc">
      <dgm:prSet loTypeId="urn:microsoft.com/office/officeart/2005/8/layout/process4" loCatId="list" qsTypeId="urn:microsoft.com/office/officeart/2005/8/quickstyle/simple1" qsCatId="simple" csTypeId="urn:microsoft.com/office/officeart/2005/8/colors/accent4_1" csCatId="accent4" phldr="1"/>
      <dgm:spPr/>
      <dgm:t>
        <a:bodyPr/>
        <a:lstStyle/>
        <a:p>
          <a:endParaRPr lang="en-US"/>
        </a:p>
      </dgm:t>
    </dgm:pt>
    <dgm:pt modelId="{AF2A8C99-95BA-47AC-A592-B3C518D03A4E}">
      <dgm:prSet phldrT="[Text]"/>
      <dgm:spPr/>
      <dgm:t>
        <a:bodyPr/>
        <a:lstStyle/>
        <a:p>
          <a:endParaRPr lang="en-US" dirty="0"/>
        </a:p>
      </dgm:t>
    </dgm:pt>
    <dgm:pt modelId="{8815661D-EDFA-4C18-93EB-B17858620043}" type="parTrans" cxnId="{912B61E4-4F95-4715-836E-721B2FEB846C}">
      <dgm:prSet/>
      <dgm:spPr/>
      <dgm:t>
        <a:bodyPr/>
        <a:lstStyle/>
        <a:p>
          <a:endParaRPr lang="en-US"/>
        </a:p>
      </dgm:t>
    </dgm:pt>
    <dgm:pt modelId="{906CC7F4-3F29-440D-B513-7134F620EF72}" type="sibTrans" cxnId="{912B61E4-4F95-4715-836E-721B2FEB846C}">
      <dgm:prSet/>
      <dgm:spPr/>
      <dgm:t>
        <a:bodyPr/>
        <a:lstStyle/>
        <a:p>
          <a:endParaRPr lang="en-US"/>
        </a:p>
      </dgm:t>
    </dgm:pt>
    <dgm:pt modelId="{A0D4AAC1-443A-4799-8D60-78F56D4D299E}">
      <dgm:prSet phldrT="[Text]"/>
      <dgm:spPr/>
      <dgm:t>
        <a:bodyPr/>
        <a:lstStyle/>
        <a:p>
          <a:endParaRPr lang="en-US" dirty="0"/>
        </a:p>
      </dgm:t>
    </dgm:pt>
    <dgm:pt modelId="{22493752-4142-464A-A29D-7D6D82039BA9}" type="parTrans" cxnId="{22383785-0663-4C05-92D4-EEE4B23B32D3}">
      <dgm:prSet/>
      <dgm:spPr/>
      <dgm:t>
        <a:bodyPr/>
        <a:lstStyle/>
        <a:p>
          <a:endParaRPr lang="en-US"/>
        </a:p>
      </dgm:t>
    </dgm:pt>
    <dgm:pt modelId="{A6AFE2DD-87B6-41BA-A89F-0A73ADB3C55B}" type="sibTrans" cxnId="{22383785-0663-4C05-92D4-EEE4B23B32D3}">
      <dgm:prSet/>
      <dgm:spPr/>
      <dgm:t>
        <a:bodyPr/>
        <a:lstStyle/>
        <a:p>
          <a:endParaRPr lang="en-US"/>
        </a:p>
      </dgm:t>
    </dgm:pt>
    <dgm:pt modelId="{378E72F7-BBCA-4611-AD24-C9269A28812A}">
      <dgm:prSet phldrT="[Text]"/>
      <dgm:spPr/>
      <dgm:t>
        <a:bodyPr/>
        <a:lstStyle/>
        <a:p>
          <a:endParaRPr lang="en-US" dirty="0"/>
        </a:p>
      </dgm:t>
    </dgm:pt>
    <dgm:pt modelId="{411D17D0-DFC7-4EC8-9A0A-2E43953E1BB5}" type="parTrans" cxnId="{F0EE1CB3-DFF7-4E11-8709-881A15A31228}">
      <dgm:prSet/>
      <dgm:spPr/>
      <dgm:t>
        <a:bodyPr/>
        <a:lstStyle/>
        <a:p>
          <a:endParaRPr lang="en-US"/>
        </a:p>
      </dgm:t>
    </dgm:pt>
    <dgm:pt modelId="{04A935D0-B1C5-409C-9C43-0CDECA7FB441}" type="sibTrans" cxnId="{F0EE1CB3-DFF7-4E11-8709-881A15A31228}">
      <dgm:prSet/>
      <dgm:spPr/>
      <dgm:t>
        <a:bodyPr/>
        <a:lstStyle/>
        <a:p>
          <a:endParaRPr lang="en-US"/>
        </a:p>
      </dgm:t>
    </dgm:pt>
    <dgm:pt modelId="{2E0651E3-E881-44A1-A1B2-DCE9FFF3A90D}">
      <dgm:prSet phldrT="[Text]"/>
      <dgm:spPr/>
      <dgm:t>
        <a:bodyPr/>
        <a:lstStyle/>
        <a:p>
          <a:endParaRPr lang="en-US" dirty="0"/>
        </a:p>
      </dgm:t>
    </dgm:pt>
    <dgm:pt modelId="{6885E4FE-F8B8-4351-8EC3-493ED40D7CC3}" type="parTrans" cxnId="{F6FB8B6F-3E7E-4968-9FEA-23A4FCA09A6E}">
      <dgm:prSet/>
      <dgm:spPr/>
      <dgm:t>
        <a:bodyPr/>
        <a:lstStyle/>
        <a:p>
          <a:endParaRPr lang="en-US"/>
        </a:p>
      </dgm:t>
    </dgm:pt>
    <dgm:pt modelId="{136DCBBA-AB4E-4CED-9B35-117FA932BF51}" type="sibTrans" cxnId="{F6FB8B6F-3E7E-4968-9FEA-23A4FCA09A6E}">
      <dgm:prSet/>
      <dgm:spPr/>
      <dgm:t>
        <a:bodyPr/>
        <a:lstStyle/>
        <a:p>
          <a:endParaRPr lang="en-US"/>
        </a:p>
      </dgm:t>
    </dgm:pt>
    <dgm:pt modelId="{0DADBFAC-8E44-4D23-A33E-1E88BD2C72F9}" type="pres">
      <dgm:prSet presAssocID="{3C50A895-AB70-490C-BC2E-13E60197C052}" presName="Name0" presStyleCnt="0">
        <dgm:presLayoutVars>
          <dgm:dir/>
          <dgm:animLvl val="lvl"/>
          <dgm:resizeHandles val="exact"/>
        </dgm:presLayoutVars>
      </dgm:prSet>
      <dgm:spPr/>
    </dgm:pt>
    <dgm:pt modelId="{B1597E5D-5056-497D-A3B0-B9A1E0BA03C5}" type="pres">
      <dgm:prSet presAssocID="{378E72F7-BBCA-4611-AD24-C9269A28812A}" presName="boxAndChildren" presStyleCnt="0"/>
      <dgm:spPr/>
    </dgm:pt>
    <dgm:pt modelId="{88DF76B9-B6FA-4386-974D-B0BBAB3CB05F}" type="pres">
      <dgm:prSet presAssocID="{378E72F7-BBCA-4611-AD24-C9269A28812A}" presName="parentTextBox" presStyleLbl="node1" presStyleIdx="0" presStyleCnt="2"/>
      <dgm:spPr/>
    </dgm:pt>
    <dgm:pt modelId="{A651A7B9-A4A5-41F0-A9F6-166D5F29A7F3}" type="pres">
      <dgm:prSet presAssocID="{378E72F7-BBCA-4611-AD24-C9269A28812A}" presName="entireBox" presStyleLbl="node1" presStyleIdx="0" presStyleCnt="2" custScaleY="46882"/>
      <dgm:spPr/>
    </dgm:pt>
    <dgm:pt modelId="{7CCA9A4D-94C2-4E74-A41D-F434F3622217}" type="pres">
      <dgm:prSet presAssocID="{378E72F7-BBCA-4611-AD24-C9269A28812A}" presName="descendantBox" presStyleCnt="0"/>
      <dgm:spPr/>
    </dgm:pt>
    <dgm:pt modelId="{F908D286-7C59-4916-8FDF-29FADB0B4515}" type="pres">
      <dgm:prSet presAssocID="{2E0651E3-E881-44A1-A1B2-DCE9FFF3A90D}" presName="childTextBox" presStyleLbl="fgAccFollowNode1" presStyleIdx="0" presStyleCnt="2" custScaleY="111323">
        <dgm:presLayoutVars>
          <dgm:bulletEnabled val="1"/>
        </dgm:presLayoutVars>
      </dgm:prSet>
      <dgm:spPr/>
    </dgm:pt>
    <dgm:pt modelId="{9469F4FC-1FAF-4C62-B799-DAF91AE10FD9}" type="pres">
      <dgm:prSet presAssocID="{906CC7F4-3F29-440D-B513-7134F620EF72}" presName="sp" presStyleCnt="0"/>
      <dgm:spPr/>
    </dgm:pt>
    <dgm:pt modelId="{C94AE36C-FAEE-4DA1-92C5-B8527EF8A2B2}" type="pres">
      <dgm:prSet presAssocID="{AF2A8C99-95BA-47AC-A592-B3C518D03A4E}" presName="arrowAndChildren" presStyleCnt="0"/>
      <dgm:spPr/>
    </dgm:pt>
    <dgm:pt modelId="{171F97DF-87E0-46F8-8111-FFFBDCB6EF76}" type="pres">
      <dgm:prSet presAssocID="{AF2A8C99-95BA-47AC-A592-B3C518D03A4E}" presName="parentTextArrow" presStyleLbl="node1" presStyleIdx="0" presStyleCnt="2"/>
      <dgm:spPr/>
    </dgm:pt>
    <dgm:pt modelId="{A7844793-D482-445A-BDC9-A5A884A84705}" type="pres">
      <dgm:prSet presAssocID="{AF2A8C99-95BA-47AC-A592-B3C518D03A4E}" presName="arrow" presStyleLbl="node1" presStyleIdx="1" presStyleCnt="2" custScaleY="71669"/>
      <dgm:spPr/>
    </dgm:pt>
    <dgm:pt modelId="{F6E70B45-1DD9-4CA3-82CC-664ACC130DC2}" type="pres">
      <dgm:prSet presAssocID="{AF2A8C99-95BA-47AC-A592-B3C518D03A4E}" presName="descendantArrow" presStyleCnt="0"/>
      <dgm:spPr/>
    </dgm:pt>
    <dgm:pt modelId="{6820BAF9-2264-446D-AA87-DC2AC56068F0}" type="pres">
      <dgm:prSet presAssocID="{A0D4AAC1-443A-4799-8D60-78F56D4D299E}" presName="childTextArrow" presStyleLbl="fgAccFollowNode1" presStyleIdx="1" presStyleCnt="2" custScaleY="109967" custLinFactNeighborY="-15522">
        <dgm:presLayoutVars>
          <dgm:bulletEnabled val="1"/>
        </dgm:presLayoutVars>
      </dgm:prSet>
      <dgm:spPr/>
    </dgm:pt>
  </dgm:ptLst>
  <dgm:cxnLst>
    <dgm:cxn modelId="{02FB0C3A-81EE-4BD5-936B-864397CBA20C}" type="presOf" srcId="{3C50A895-AB70-490C-BC2E-13E60197C052}" destId="{0DADBFAC-8E44-4D23-A33E-1E88BD2C72F9}" srcOrd="0" destOrd="0" presId="urn:microsoft.com/office/officeart/2005/8/layout/process4"/>
    <dgm:cxn modelId="{F5CC413B-BAAD-4202-ABF0-D424E12B56FC}" type="presOf" srcId="{AF2A8C99-95BA-47AC-A592-B3C518D03A4E}" destId="{171F97DF-87E0-46F8-8111-FFFBDCB6EF76}" srcOrd="0" destOrd="0" presId="urn:microsoft.com/office/officeart/2005/8/layout/process4"/>
    <dgm:cxn modelId="{F6FB8B6F-3E7E-4968-9FEA-23A4FCA09A6E}" srcId="{378E72F7-BBCA-4611-AD24-C9269A28812A}" destId="{2E0651E3-E881-44A1-A1B2-DCE9FFF3A90D}" srcOrd="0" destOrd="0" parTransId="{6885E4FE-F8B8-4351-8EC3-493ED40D7CC3}" sibTransId="{136DCBBA-AB4E-4CED-9B35-117FA932BF51}"/>
    <dgm:cxn modelId="{22383785-0663-4C05-92D4-EEE4B23B32D3}" srcId="{AF2A8C99-95BA-47AC-A592-B3C518D03A4E}" destId="{A0D4AAC1-443A-4799-8D60-78F56D4D299E}" srcOrd="0" destOrd="0" parTransId="{22493752-4142-464A-A29D-7D6D82039BA9}" sibTransId="{A6AFE2DD-87B6-41BA-A89F-0A73ADB3C55B}"/>
    <dgm:cxn modelId="{FC195F92-928A-475E-ABAC-877122054A48}" type="presOf" srcId="{2E0651E3-E881-44A1-A1B2-DCE9FFF3A90D}" destId="{F908D286-7C59-4916-8FDF-29FADB0B4515}" srcOrd="0" destOrd="0" presId="urn:microsoft.com/office/officeart/2005/8/layout/process4"/>
    <dgm:cxn modelId="{F0EE1CB3-DFF7-4E11-8709-881A15A31228}" srcId="{3C50A895-AB70-490C-BC2E-13E60197C052}" destId="{378E72F7-BBCA-4611-AD24-C9269A28812A}" srcOrd="1" destOrd="0" parTransId="{411D17D0-DFC7-4EC8-9A0A-2E43953E1BB5}" sibTransId="{04A935D0-B1C5-409C-9C43-0CDECA7FB441}"/>
    <dgm:cxn modelId="{E722DAC7-DC3E-48FD-ADA8-BBC5A0307377}" type="presOf" srcId="{378E72F7-BBCA-4611-AD24-C9269A28812A}" destId="{88DF76B9-B6FA-4386-974D-B0BBAB3CB05F}" srcOrd="0" destOrd="0" presId="urn:microsoft.com/office/officeart/2005/8/layout/process4"/>
    <dgm:cxn modelId="{5B5458D0-1818-43A3-91A2-90FD8B10CF3C}" type="presOf" srcId="{A0D4AAC1-443A-4799-8D60-78F56D4D299E}" destId="{6820BAF9-2264-446D-AA87-DC2AC56068F0}" srcOrd="0" destOrd="0" presId="urn:microsoft.com/office/officeart/2005/8/layout/process4"/>
    <dgm:cxn modelId="{32B8A6E1-5AA2-411C-8929-386593C94769}" type="presOf" srcId="{378E72F7-BBCA-4611-AD24-C9269A28812A}" destId="{A651A7B9-A4A5-41F0-A9F6-166D5F29A7F3}" srcOrd="1" destOrd="0" presId="urn:microsoft.com/office/officeart/2005/8/layout/process4"/>
    <dgm:cxn modelId="{912B61E4-4F95-4715-836E-721B2FEB846C}" srcId="{3C50A895-AB70-490C-BC2E-13E60197C052}" destId="{AF2A8C99-95BA-47AC-A592-B3C518D03A4E}" srcOrd="0" destOrd="0" parTransId="{8815661D-EDFA-4C18-93EB-B17858620043}" sibTransId="{906CC7F4-3F29-440D-B513-7134F620EF72}"/>
    <dgm:cxn modelId="{24D5A8F1-5D20-46E1-9279-08E81B9B0282}" type="presOf" srcId="{AF2A8C99-95BA-47AC-A592-B3C518D03A4E}" destId="{A7844793-D482-445A-BDC9-A5A884A84705}" srcOrd="1" destOrd="0" presId="urn:microsoft.com/office/officeart/2005/8/layout/process4"/>
    <dgm:cxn modelId="{320C1944-02D1-48B3-B04B-3A8595CC492F}" type="presParOf" srcId="{0DADBFAC-8E44-4D23-A33E-1E88BD2C72F9}" destId="{B1597E5D-5056-497D-A3B0-B9A1E0BA03C5}" srcOrd="0" destOrd="0" presId="urn:microsoft.com/office/officeart/2005/8/layout/process4"/>
    <dgm:cxn modelId="{364B2416-F8FC-469A-A0CA-3A3ADBCCD5B2}" type="presParOf" srcId="{B1597E5D-5056-497D-A3B0-B9A1E0BA03C5}" destId="{88DF76B9-B6FA-4386-974D-B0BBAB3CB05F}" srcOrd="0" destOrd="0" presId="urn:microsoft.com/office/officeart/2005/8/layout/process4"/>
    <dgm:cxn modelId="{F82D6BDC-A9FE-4514-9094-7AAA8131024A}" type="presParOf" srcId="{B1597E5D-5056-497D-A3B0-B9A1E0BA03C5}" destId="{A651A7B9-A4A5-41F0-A9F6-166D5F29A7F3}" srcOrd="1" destOrd="0" presId="urn:microsoft.com/office/officeart/2005/8/layout/process4"/>
    <dgm:cxn modelId="{940DEE0E-D5BD-4936-8341-31029B84853A}" type="presParOf" srcId="{B1597E5D-5056-497D-A3B0-B9A1E0BA03C5}" destId="{7CCA9A4D-94C2-4E74-A41D-F434F3622217}" srcOrd="2" destOrd="0" presId="urn:microsoft.com/office/officeart/2005/8/layout/process4"/>
    <dgm:cxn modelId="{9FCF3F0E-2F8B-49C0-8DF4-EB5F82BE6DF2}" type="presParOf" srcId="{7CCA9A4D-94C2-4E74-A41D-F434F3622217}" destId="{F908D286-7C59-4916-8FDF-29FADB0B4515}" srcOrd="0" destOrd="0" presId="urn:microsoft.com/office/officeart/2005/8/layout/process4"/>
    <dgm:cxn modelId="{51332E9F-081E-44CA-A758-AD3BF8BFB734}" type="presParOf" srcId="{0DADBFAC-8E44-4D23-A33E-1E88BD2C72F9}" destId="{9469F4FC-1FAF-4C62-B799-DAF91AE10FD9}" srcOrd="1" destOrd="0" presId="urn:microsoft.com/office/officeart/2005/8/layout/process4"/>
    <dgm:cxn modelId="{9E8746D9-582F-4EDD-81B8-3D600BE9DC35}" type="presParOf" srcId="{0DADBFAC-8E44-4D23-A33E-1E88BD2C72F9}" destId="{C94AE36C-FAEE-4DA1-92C5-B8527EF8A2B2}" srcOrd="2" destOrd="0" presId="urn:microsoft.com/office/officeart/2005/8/layout/process4"/>
    <dgm:cxn modelId="{A78A4314-E578-481F-AEB8-1C09B817BAD0}" type="presParOf" srcId="{C94AE36C-FAEE-4DA1-92C5-B8527EF8A2B2}" destId="{171F97DF-87E0-46F8-8111-FFFBDCB6EF76}" srcOrd="0" destOrd="0" presId="urn:microsoft.com/office/officeart/2005/8/layout/process4"/>
    <dgm:cxn modelId="{292AF3FB-8512-462E-B239-986B750D2941}" type="presParOf" srcId="{C94AE36C-FAEE-4DA1-92C5-B8527EF8A2B2}" destId="{A7844793-D482-445A-BDC9-A5A884A84705}" srcOrd="1" destOrd="0" presId="urn:microsoft.com/office/officeart/2005/8/layout/process4"/>
    <dgm:cxn modelId="{5413C631-C8B7-4E91-AC26-DBD7677F80BA}" type="presParOf" srcId="{C94AE36C-FAEE-4DA1-92C5-B8527EF8A2B2}" destId="{F6E70B45-1DD9-4CA3-82CC-664ACC130DC2}" srcOrd="2" destOrd="0" presId="urn:microsoft.com/office/officeart/2005/8/layout/process4"/>
    <dgm:cxn modelId="{74C50BEB-A90A-4EEE-8225-29DEBBD83FA9}" type="presParOf" srcId="{F6E70B45-1DD9-4CA3-82CC-664ACC130DC2}" destId="{6820BAF9-2264-446D-AA87-DC2AC56068F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B40EBBB-4DDE-4C0D-80D8-8F61764DFD8B}" type="doc">
      <dgm:prSet loTypeId="urn:microsoft.com/office/officeart/2005/8/layout/equation1" loCatId="process" qsTypeId="urn:microsoft.com/office/officeart/2005/8/quickstyle/simple1" qsCatId="simple" csTypeId="urn:microsoft.com/office/officeart/2005/8/colors/accent4_1" csCatId="accent4" phldr="1"/>
      <dgm:spPr/>
    </dgm:pt>
    <dgm:pt modelId="{ABF15023-476E-4FEB-8C00-3FA7DC59BE82}">
      <dgm:prSet phldrT="[Text]"/>
      <dgm:spPr/>
      <dgm:t>
        <a:bodyPr/>
        <a:lstStyle/>
        <a:p>
          <a:endParaRPr lang="en-US" dirty="0"/>
        </a:p>
      </dgm:t>
    </dgm:pt>
    <dgm:pt modelId="{2E9CE513-960E-4F87-B293-7B1B1479EF10}" type="parTrans" cxnId="{B7BD7A33-4E68-44EB-AE42-56244260CD89}">
      <dgm:prSet/>
      <dgm:spPr/>
      <dgm:t>
        <a:bodyPr/>
        <a:lstStyle/>
        <a:p>
          <a:endParaRPr lang="en-US"/>
        </a:p>
      </dgm:t>
    </dgm:pt>
    <dgm:pt modelId="{33236D25-E7EA-4F30-8E6A-02963DED4F4E}" type="sibTrans" cxnId="{B7BD7A33-4E68-44EB-AE42-56244260CD89}">
      <dgm:prSet/>
      <dgm:spPr/>
      <dgm:t>
        <a:bodyPr/>
        <a:lstStyle/>
        <a:p>
          <a:endParaRPr lang="en-US"/>
        </a:p>
      </dgm:t>
    </dgm:pt>
    <dgm:pt modelId="{C7508338-6D4B-4042-914A-F567B64553C9}">
      <dgm:prSet phldrT="[Text]"/>
      <dgm:spPr/>
      <dgm:t>
        <a:bodyPr/>
        <a:lstStyle/>
        <a:p>
          <a:endParaRPr lang="en-US" dirty="0"/>
        </a:p>
      </dgm:t>
    </dgm:pt>
    <dgm:pt modelId="{28E74BEF-4D99-4C9C-9E47-D82CF57F3CF3}" type="parTrans" cxnId="{482B8960-DE6D-4B99-A114-5AB90434E87E}">
      <dgm:prSet/>
      <dgm:spPr/>
      <dgm:t>
        <a:bodyPr/>
        <a:lstStyle/>
        <a:p>
          <a:endParaRPr lang="en-US"/>
        </a:p>
      </dgm:t>
    </dgm:pt>
    <dgm:pt modelId="{EAFE0E98-9ADB-42C7-AA63-E94C730115A5}" type="sibTrans" cxnId="{482B8960-DE6D-4B99-A114-5AB90434E87E}">
      <dgm:prSet/>
      <dgm:spPr/>
      <dgm:t>
        <a:bodyPr/>
        <a:lstStyle/>
        <a:p>
          <a:endParaRPr lang="en-US"/>
        </a:p>
      </dgm:t>
    </dgm:pt>
    <dgm:pt modelId="{48395AB0-5165-42BB-BACC-2CF5CB821AF3}">
      <dgm:prSet phldrT="[Text]"/>
      <dgm:spPr/>
      <dgm:t>
        <a:bodyPr/>
        <a:lstStyle/>
        <a:p>
          <a:endParaRPr lang="en-US" dirty="0"/>
        </a:p>
      </dgm:t>
    </dgm:pt>
    <dgm:pt modelId="{8F07BEC5-B314-4BF4-8616-2BBD4132A95D}" type="parTrans" cxnId="{D4694937-90DA-497A-8BBD-7A5490855BEC}">
      <dgm:prSet/>
      <dgm:spPr/>
      <dgm:t>
        <a:bodyPr/>
        <a:lstStyle/>
        <a:p>
          <a:endParaRPr lang="en-US"/>
        </a:p>
      </dgm:t>
    </dgm:pt>
    <dgm:pt modelId="{135F18F1-F063-4CCA-A192-CC4809FEEEF8}" type="sibTrans" cxnId="{D4694937-90DA-497A-8BBD-7A5490855BEC}">
      <dgm:prSet/>
      <dgm:spPr/>
      <dgm:t>
        <a:bodyPr/>
        <a:lstStyle/>
        <a:p>
          <a:endParaRPr lang="en-US"/>
        </a:p>
      </dgm:t>
    </dgm:pt>
    <dgm:pt modelId="{E2D947D8-C383-46EF-AE64-B1277DBBF6CF}" type="pres">
      <dgm:prSet presAssocID="{2B40EBBB-4DDE-4C0D-80D8-8F61764DFD8B}" presName="linearFlow" presStyleCnt="0">
        <dgm:presLayoutVars>
          <dgm:dir/>
          <dgm:resizeHandles val="exact"/>
        </dgm:presLayoutVars>
      </dgm:prSet>
      <dgm:spPr/>
    </dgm:pt>
    <dgm:pt modelId="{F2DAAFBB-A731-4094-A166-00C83A0C5E5F}" type="pres">
      <dgm:prSet presAssocID="{ABF15023-476E-4FEB-8C00-3FA7DC59BE82}" presName="node" presStyleLbl="node1" presStyleIdx="0" presStyleCnt="3" custScaleX="170333" custScaleY="179527">
        <dgm:presLayoutVars>
          <dgm:bulletEnabled val="1"/>
        </dgm:presLayoutVars>
      </dgm:prSet>
      <dgm:spPr>
        <a:prstGeom prst="roundRect">
          <a:avLst/>
        </a:prstGeom>
      </dgm:spPr>
    </dgm:pt>
    <dgm:pt modelId="{BB7CB39C-6F4F-4697-B1B2-F30FDC8A7FC9}" type="pres">
      <dgm:prSet presAssocID="{33236D25-E7EA-4F30-8E6A-02963DED4F4E}" presName="spacerL" presStyleCnt="0"/>
      <dgm:spPr/>
    </dgm:pt>
    <dgm:pt modelId="{938F70D3-7668-4029-B7D6-6D9655FB44E2}" type="pres">
      <dgm:prSet presAssocID="{33236D25-E7EA-4F30-8E6A-02963DED4F4E}" presName="sibTrans" presStyleLbl="sibTrans2D1" presStyleIdx="0" presStyleCnt="2"/>
      <dgm:spPr>
        <a:prstGeom prst="rightArrow">
          <a:avLst/>
        </a:prstGeom>
      </dgm:spPr>
    </dgm:pt>
    <dgm:pt modelId="{F2F85F12-3221-42EF-A2D3-64CEA4327A00}" type="pres">
      <dgm:prSet presAssocID="{33236D25-E7EA-4F30-8E6A-02963DED4F4E}" presName="spacerR" presStyleCnt="0"/>
      <dgm:spPr/>
    </dgm:pt>
    <dgm:pt modelId="{4AF86DCB-BE09-4E7A-AE1A-32B38D778A51}" type="pres">
      <dgm:prSet presAssocID="{C7508338-6D4B-4042-914A-F567B64553C9}" presName="node" presStyleLbl="node1" presStyleIdx="1" presStyleCnt="3" custScaleX="170333" custScaleY="179527">
        <dgm:presLayoutVars>
          <dgm:bulletEnabled val="1"/>
        </dgm:presLayoutVars>
      </dgm:prSet>
      <dgm:spPr>
        <a:prstGeom prst="roundRect">
          <a:avLst/>
        </a:prstGeom>
      </dgm:spPr>
    </dgm:pt>
    <dgm:pt modelId="{6EC250B7-0BD3-409A-8989-5777542D6902}" type="pres">
      <dgm:prSet presAssocID="{EAFE0E98-9ADB-42C7-AA63-E94C730115A5}" presName="spacerL" presStyleCnt="0"/>
      <dgm:spPr/>
    </dgm:pt>
    <dgm:pt modelId="{D656715C-68B2-49D1-B282-9E86A8E075C3}" type="pres">
      <dgm:prSet presAssocID="{EAFE0E98-9ADB-42C7-AA63-E94C730115A5}" presName="sibTrans" presStyleLbl="sibTrans2D1" presStyleIdx="1" presStyleCnt="2"/>
      <dgm:spPr>
        <a:prstGeom prst="rightArrow">
          <a:avLst/>
        </a:prstGeom>
      </dgm:spPr>
    </dgm:pt>
    <dgm:pt modelId="{AE9B2333-D0E0-449E-B73F-A51DC1EAD3D2}" type="pres">
      <dgm:prSet presAssocID="{EAFE0E98-9ADB-42C7-AA63-E94C730115A5}" presName="spacerR" presStyleCnt="0"/>
      <dgm:spPr/>
    </dgm:pt>
    <dgm:pt modelId="{A0F3EDE0-85C7-4802-B5B0-1275A16CFCD8}" type="pres">
      <dgm:prSet presAssocID="{48395AB0-5165-42BB-BACC-2CF5CB821AF3}" presName="node" presStyleLbl="node1" presStyleIdx="2" presStyleCnt="3" custScaleX="170333" custScaleY="179527">
        <dgm:presLayoutVars>
          <dgm:bulletEnabled val="1"/>
        </dgm:presLayoutVars>
      </dgm:prSet>
      <dgm:spPr>
        <a:prstGeom prst="roundRect">
          <a:avLst/>
        </a:prstGeom>
      </dgm:spPr>
    </dgm:pt>
  </dgm:ptLst>
  <dgm:cxnLst>
    <dgm:cxn modelId="{CFA40F03-E52C-4112-ADFD-4E8F26ED7A49}" type="presOf" srcId="{33236D25-E7EA-4F30-8E6A-02963DED4F4E}" destId="{938F70D3-7668-4029-B7D6-6D9655FB44E2}" srcOrd="0" destOrd="0" presId="urn:microsoft.com/office/officeart/2005/8/layout/equation1"/>
    <dgm:cxn modelId="{E0FA3321-A04D-4C24-90C7-49AA4E3E54C4}" type="presOf" srcId="{C7508338-6D4B-4042-914A-F567B64553C9}" destId="{4AF86DCB-BE09-4E7A-AE1A-32B38D778A51}" srcOrd="0" destOrd="0" presId="urn:microsoft.com/office/officeart/2005/8/layout/equation1"/>
    <dgm:cxn modelId="{B7BD7A33-4E68-44EB-AE42-56244260CD89}" srcId="{2B40EBBB-4DDE-4C0D-80D8-8F61764DFD8B}" destId="{ABF15023-476E-4FEB-8C00-3FA7DC59BE82}" srcOrd="0" destOrd="0" parTransId="{2E9CE513-960E-4F87-B293-7B1B1479EF10}" sibTransId="{33236D25-E7EA-4F30-8E6A-02963DED4F4E}"/>
    <dgm:cxn modelId="{D4694937-90DA-497A-8BBD-7A5490855BEC}" srcId="{2B40EBBB-4DDE-4C0D-80D8-8F61764DFD8B}" destId="{48395AB0-5165-42BB-BACC-2CF5CB821AF3}" srcOrd="2" destOrd="0" parTransId="{8F07BEC5-B314-4BF4-8616-2BBD4132A95D}" sibTransId="{135F18F1-F063-4CCA-A192-CC4809FEEEF8}"/>
    <dgm:cxn modelId="{482B8960-DE6D-4B99-A114-5AB90434E87E}" srcId="{2B40EBBB-4DDE-4C0D-80D8-8F61764DFD8B}" destId="{C7508338-6D4B-4042-914A-F567B64553C9}" srcOrd="1" destOrd="0" parTransId="{28E74BEF-4D99-4C9C-9E47-D82CF57F3CF3}" sibTransId="{EAFE0E98-9ADB-42C7-AA63-E94C730115A5}"/>
    <dgm:cxn modelId="{90B21146-15DD-4711-86E3-3B551C1DBB2D}" type="presOf" srcId="{48395AB0-5165-42BB-BACC-2CF5CB821AF3}" destId="{A0F3EDE0-85C7-4802-B5B0-1275A16CFCD8}" srcOrd="0" destOrd="0" presId="urn:microsoft.com/office/officeart/2005/8/layout/equation1"/>
    <dgm:cxn modelId="{20EA7F84-E2EA-4C6F-BC89-A5CD39A214BB}" type="presOf" srcId="{EAFE0E98-9ADB-42C7-AA63-E94C730115A5}" destId="{D656715C-68B2-49D1-B282-9E86A8E075C3}" srcOrd="0" destOrd="0" presId="urn:microsoft.com/office/officeart/2005/8/layout/equation1"/>
    <dgm:cxn modelId="{C9D1CF9C-C130-4D23-BEA0-84D9342C66B6}" type="presOf" srcId="{2B40EBBB-4DDE-4C0D-80D8-8F61764DFD8B}" destId="{E2D947D8-C383-46EF-AE64-B1277DBBF6CF}" srcOrd="0" destOrd="0" presId="urn:microsoft.com/office/officeart/2005/8/layout/equation1"/>
    <dgm:cxn modelId="{C1ADE2A3-6366-41DB-AA42-5B12B8E684FB}" type="presOf" srcId="{ABF15023-476E-4FEB-8C00-3FA7DC59BE82}" destId="{F2DAAFBB-A731-4094-A166-00C83A0C5E5F}" srcOrd="0" destOrd="0" presId="urn:microsoft.com/office/officeart/2005/8/layout/equation1"/>
    <dgm:cxn modelId="{32872F3B-FC3B-4F10-AF42-93FFE74581C3}" type="presParOf" srcId="{E2D947D8-C383-46EF-AE64-B1277DBBF6CF}" destId="{F2DAAFBB-A731-4094-A166-00C83A0C5E5F}" srcOrd="0" destOrd="0" presId="urn:microsoft.com/office/officeart/2005/8/layout/equation1"/>
    <dgm:cxn modelId="{7AD9A11E-EDAB-4F5E-BEC9-CB3F1C4FFCC7}" type="presParOf" srcId="{E2D947D8-C383-46EF-AE64-B1277DBBF6CF}" destId="{BB7CB39C-6F4F-4697-B1B2-F30FDC8A7FC9}" srcOrd="1" destOrd="0" presId="urn:microsoft.com/office/officeart/2005/8/layout/equation1"/>
    <dgm:cxn modelId="{4ECDCEA5-80B8-4968-944B-494E5B6BBF99}" type="presParOf" srcId="{E2D947D8-C383-46EF-AE64-B1277DBBF6CF}" destId="{938F70D3-7668-4029-B7D6-6D9655FB44E2}" srcOrd="2" destOrd="0" presId="urn:microsoft.com/office/officeart/2005/8/layout/equation1"/>
    <dgm:cxn modelId="{AAD539F2-F52B-40AA-8BD0-B92653C4C016}" type="presParOf" srcId="{E2D947D8-C383-46EF-AE64-B1277DBBF6CF}" destId="{F2F85F12-3221-42EF-A2D3-64CEA4327A00}" srcOrd="3" destOrd="0" presId="urn:microsoft.com/office/officeart/2005/8/layout/equation1"/>
    <dgm:cxn modelId="{1DCD2958-EAEF-42A3-8822-F0EB5C127F77}" type="presParOf" srcId="{E2D947D8-C383-46EF-AE64-B1277DBBF6CF}" destId="{4AF86DCB-BE09-4E7A-AE1A-32B38D778A51}" srcOrd="4" destOrd="0" presId="urn:microsoft.com/office/officeart/2005/8/layout/equation1"/>
    <dgm:cxn modelId="{1C1B8368-C1D0-467D-84FE-8CAF5B2159BA}" type="presParOf" srcId="{E2D947D8-C383-46EF-AE64-B1277DBBF6CF}" destId="{6EC250B7-0BD3-409A-8989-5777542D6902}" srcOrd="5" destOrd="0" presId="urn:microsoft.com/office/officeart/2005/8/layout/equation1"/>
    <dgm:cxn modelId="{10F68454-FC61-4179-823F-44051F8371EB}" type="presParOf" srcId="{E2D947D8-C383-46EF-AE64-B1277DBBF6CF}" destId="{D656715C-68B2-49D1-B282-9E86A8E075C3}" srcOrd="6" destOrd="0" presId="urn:microsoft.com/office/officeart/2005/8/layout/equation1"/>
    <dgm:cxn modelId="{DBE3DD01-6686-4037-B432-C8124CFEB369}" type="presParOf" srcId="{E2D947D8-C383-46EF-AE64-B1277DBBF6CF}" destId="{AE9B2333-D0E0-449E-B73F-A51DC1EAD3D2}" srcOrd="7" destOrd="0" presId="urn:microsoft.com/office/officeart/2005/8/layout/equation1"/>
    <dgm:cxn modelId="{28156742-57C3-48D8-B4D7-F30604CFE087}" type="presParOf" srcId="{E2D947D8-C383-46EF-AE64-B1277DBBF6CF}" destId="{A0F3EDE0-85C7-4802-B5B0-1275A16CFCD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B40EBBB-4DDE-4C0D-80D8-8F61764DFD8B}" type="doc">
      <dgm:prSet loTypeId="urn:microsoft.com/office/officeart/2005/8/layout/equation1" loCatId="process" qsTypeId="urn:microsoft.com/office/officeart/2005/8/quickstyle/simple1" qsCatId="simple" csTypeId="urn:microsoft.com/office/officeart/2005/8/colors/accent4_1" csCatId="accent4" phldr="1"/>
      <dgm:spPr/>
    </dgm:pt>
    <dgm:pt modelId="{ABF15023-476E-4FEB-8C00-3FA7DC59BE82}">
      <dgm:prSet phldrT="[Text]"/>
      <dgm:spPr/>
      <dgm:t>
        <a:bodyPr/>
        <a:lstStyle/>
        <a:p>
          <a:endParaRPr lang="en-US" dirty="0">
            <a:latin typeface="+mj-lt"/>
          </a:endParaRPr>
        </a:p>
      </dgm:t>
    </dgm:pt>
    <dgm:pt modelId="{2E9CE513-960E-4F87-B293-7B1B1479EF10}" type="parTrans" cxnId="{B7BD7A33-4E68-44EB-AE42-56244260CD89}">
      <dgm:prSet/>
      <dgm:spPr/>
      <dgm:t>
        <a:bodyPr/>
        <a:lstStyle/>
        <a:p>
          <a:endParaRPr lang="en-US"/>
        </a:p>
      </dgm:t>
    </dgm:pt>
    <dgm:pt modelId="{33236D25-E7EA-4F30-8E6A-02963DED4F4E}" type="sibTrans" cxnId="{B7BD7A33-4E68-44EB-AE42-56244260CD89}">
      <dgm:prSet/>
      <dgm:spPr/>
      <dgm:t>
        <a:bodyPr/>
        <a:lstStyle/>
        <a:p>
          <a:endParaRPr lang="en-US">
            <a:latin typeface="+mj-lt"/>
          </a:endParaRPr>
        </a:p>
      </dgm:t>
    </dgm:pt>
    <dgm:pt modelId="{C7508338-6D4B-4042-914A-F567B64553C9}">
      <dgm:prSet phldrT="[Text]"/>
      <dgm:spPr/>
      <dgm:t>
        <a:bodyPr/>
        <a:lstStyle/>
        <a:p>
          <a:endParaRPr lang="en-US" dirty="0">
            <a:latin typeface="+mj-lt"/>
          </a:endParaRPr>
        </a:p>
      </dgm:t>
    </dgm:pt>
    <dgm:pt modelId="{28E74BEF-4D99-4C9C-9E47-D82CF57F3CF3}" type="parTrans" cxnId="{482B8960-DE6D-4B99-A114-5AB90434E87E}">
      <dgm:prSet/>
      <dgm:spPr/>
      <dgm:t>
        <a:bodyPr/>
        <a:lstStyle/>
        <a:p>
          <a:endParaRPr lang="en-US"/>
        </a:p>
      </dgm:t>
    </dgm:pt>
    <dgm:pt modelId="{EAFE0E98-9ADB-42C7-AA63-E94C730115A5}" type="sibTrans" cxnId="{482B8960-DE6D-4B99-A114-5AB90434E87E}">
      <dgm:prSet/>
      <dgm:spPr/>
      <dgm:t>
        <a:bodyPr/>
        <a:lstStyle/>
        <a:p>
          <a:endParaRPr lang="en-US">
            <a:latin typeface="+mj-lt"/>
          </a:endParaRPr>
        </a:p>
      </dgm:t>
    </dgm:pt>
    <dgm:pt modelId="{48395AB0-5165-42BB-BACC-2CF5CB821AF3}">
      <dgm:prSet phldrT="[Text]"/>
      <dgm:spPr/>
      <dgm:t>
        <a:bodyPr/>
        <a:lstStyle/>
        <a:p>
          <a:endParaRPr lang="en-US" dirty="0">
            <a:latin typeface="+mj-lt"/>
          </a:endParaRPr>
        </a:p>
      </dgm:t>
    </dgm:pt>
    <dgm:pt modelId="{8F07BEC5-B314-4BF4-8616-2BBD4132A95D}" type="parTrans" cxnId="{D4694937-90DA-497A-8BBD-7A5490855BEC}">
      <dgm:prSet/>
      <dgm:spPr/>
      <dgm:t>
        <a:bodyPr/>
        <a:lstStyle/>
        <a:p>
          <a:endParaRPr lang="en-US"/>
        </a:p>
      </dgm:t>
    </dgm:pt>
    <dgm:pt modelId="{135F18F1-F063-4CCA-A192-CC4809FEEEF8}" type="sibTrans" cxnId="{D4694937-90DA-497A-8BBD-7A5490855BEC}">
      <dgm:prSet/>
      <dgm:spPr/>
      <dgm:t>
        <a:bodyPr/>
        <a:lstStyle/>
        <a:p>
          <a:endParaRPr lang="en-US"/>
        </a:p>
      </dgm:t>
    </dgm:pt>
    <dgm:pt modelId="{E2D947D8-C383-46EF-AE64-B1277DBBF6CF}" type="pres">
      <dgm:prSet presAssocID="{2B40EBBB-4DDE-4C0D-80D8-8F61764DFD8B}" presName="linearFlow" presStyleCnt="0">
        <dgm:presLayoutVars>
          <dgm:dir/>
          <dgm:resizeHandles val="exact"/>
        </dgm:presLayoutVars>
      </dgm:prSet>
      <dgm:spPr/>
    </dgm:pt>
    <dgm:pt modelId="{F2DAAFBB-A731-4094-A166-00C83A0C5E5F}" type="pres">
      <dgm:prSet presAssocID="{ABF15023-476E-4FEB-8C00-3FA7DC59BE82}" presName="node" presStyleLbl="node1" presStyleIdx="0" presStyleCnt="3" custScaleX="170333" custScaleY="179527">
        <dgm:presLayoutVars>
          <dgm:bulletEnabled val="1"/>
        </dgm:presLayoutVars>
      </dgm:prSet>
      <dgm:spPr>
        <a:prstGeom prst="roundRect">
          <a:avLst/>
        </a:prstGeom>
      </dgm:spPr>
    </dgm:pt>
    <dgm:pt modelId="{BB7CB39C-6F4F-4697-B1B2-F30FDC8A7FC9}" type="pres">
      <dgm:prSet presAssocID="{33236D25-E7EA-4F30-8E6A-02963DED4F4E}" presName="spacerL" presStyleCnt="0"/>
      <dgm:spPr/>
    </dgm:pt>
    <dgm:pt modelId="{938F70D3-7668-4029-B7D6-6D9655FB44E2}" type="pres">
      <dgm:prSet presAssocID="{33236D25-E7EA-4F30-8E6A-02963DED4F4E}" presName="sibTrans" presStyleLbl="sibTrans2D1" presStyleIdx="0" presStyleCnt="2"/>
      <dgm:spPr>
        <a:prstGeom prst="rightArrow">
          <a:avLst/>
        </a:prstGeom>
      </dgm:spPr>
    </dgm:pt>
    <dgm:pt modelId="{F2F85F12-3221-42EF-A2D3-64CEA4327A00}" type="pres">
      <dgm:prSet presAssocID="{33236D25-E7EA-4F30-8E6A-02963DED4F4E}" presName="spacerR" presStyleCnt="0"/>
      <dgm:spPr/>
    </dgm:pt>
    <dgm:pt modelId="{4AF86DCB-BE09-4E7A-AE1A-32B38D778A51}" type="pres">
      <dgm:prSet presAssocID="{C7508338-6D4B-4042-914A-F567B64553C9}" presName="node" presStyleLbl="node1" presStyleIdx="1" presStyleCnt="3" custScaleX="170333" custScaleY="179527">
        <dgm:presLayoutVars>
          <dgm:bulletEnabled val="1"/>
        </dgm:presLayoutVars>
      </dgm:prSet>
      <dgm:spPr>
        <a:prstGeom prst="roundRect">
          <a:avLst/>
        </a:prstGeom>
      </dgm:spPr>
    </dgm:pt>
    <dgm:pt modelId="{6EC250B7-0BD3-409A-8989-5777542D6902}" type="pres">
      <dgm:prSet presAssocID="{EAFE0E98-9ADB-42C7-AA63-E94C730115A5}" presName="spacerL" presStyleCnt="0"/>
      <dgm:spPr/>
    </dgm:pt>
    <dgm:pt modelId="{D656715C-68B2-49D1-B282-9E86A8E075C3}" type="pres">
      <dgm:prSet presAssocID="{EAFE0E98-9ADB-42C7-AA63-E94C730115A5}" presName="sibTrans" presStyleLbl="sibTrans2D1" presStyleIdx="1" presStyleCnt="2"/>
      <dgm:spPr>
        <a:prstGeom prst="rightArrow">
          <a:avLst/>
        </a:prstGeom>
      </dgm:spPr>
    </dgm:pt>
    <dgm:pt modelId="{AE9B2333-D0E0-449E-B73F-A51DC1EAD3D2}" type="pres">
      <dgm:prSet presAssocID="{EAFE0E98-9ADB-42C7-AA63-E94C730115A5}" presName="spacerR" presStyleCnt="0"/>
      <dgm:spPr/>
    </dgm:pt>
    <dgm:pt modelId="{A0F3EDE0-85C7-4802-B5B0-1275A16CFCD8}" type="pres">
      <dgm:prSet presAssocID="{48395AB0-5165-42BB-BACC-2CF5CB821AF3}" presName="node" presStyleLbl="node1" presStyleIdx="2" presStyleCnt="3" custScaleX="170333" custScaleY="179527">
        <dgm:presLayoutVars>
          <dgm:bulletEnabled val="1"/>
        </dgm:presLayoutVars>
      </dgm:prSet>
      <dgm:spPr>
        <a:prstGeom prst="roundRect">
          <a:avLst/>
        </a:prstGeom>
      </dgm:spPr>
    </dgm:pt>
  </dgm:ptLst>
  <dgm:cxnLst>
    <dgm:cxn modelId="{B7BD7A33-4E68-44EB-AE42-56244260CD89}" srcId="{2B40EBBB-4DDE-4C0D-80D8-8F61764DFD8B}" destId="{ABF15023-476E-4FEB-8C00-3FA7DC59BE82}" srcOrd="0" destOrd="0" parTransId="{2E9CE513-960E-4F87-B293-7B1B1479EF10}" sibTransId="{33236D25-E7EA-4F30-8E6A-02963DED4F4E}"/>
    <dgm:cxn modelId="{D4694937-90DA-497A-8BBD-7A5490855BEC}" srcId="{2B40EBBB-4DDE-4C0D-80D8-8F61764DFD8B}" destId="{48395AB0-5165-42BB-BACC-2CF5CB821AF3}" srcOrd="2" destOrd="0" parTransId="{8F07BEC5-B314-4BF4-8616-2BBD4132A95D}" sibTransId="{135F18F1-F063-4CCA-A192-CC4809FEEEF8}"/>
    <dgm:cxn modelId="{E8130C60-30E1-4139-BDFD-E2BD87B7A18F}" type="presOf" srcId="{48395AB0-5165-42BB-BACC-2CF5CB821AF3}" destId="{A0F3EDE0-85C7-4802-B5B0-1275A16CFCD8}" srcOrd="0" destOrd="0" presId="urn:microsoft.com/office/officeart/2005/8/layout/equation1"/>
    <dgm:cxn modelId="{482B8960-DE6D-4B99-A114-5AB90434E87E}" srcId="{2B40EBBB-4DDE-4C0D-80D8-8F61764DFD8B}" destId="{C7508338-6D4B-4042-914A-F567B64553C9}" srcOrd="1" destOrd="0" parTransId="{28E74BEF-4D99-4C9C-9E47-D82CF57F3CF3}" sibTransId="{EAFE0E98-9ADB-42C7-AA63-E94C730115A5}"/>
    <dgm:cxn modelId="{A5534998-6CAA-44F7-97E0-CF796883B4A5}" type="presOf" srcId="{ABF15023-476E-4FEB-8C00-3FA7DC59BE82}" destId="{F2DAAFBB-A731-4094-A166-00C83A0C5E5F}" srcOrd="0" destOrd="0" presId="urn:microsoft.com/office/officeart/2005/8/layout/equation1"/>
    <dgm:cxn modelId="{404655DB-33BD-46BA-A95E-8FFBEC0CEB2A}" type="presOf" srcId="{2B40EBBB-4DDE-4C0D-80D8-8F61764DFD8B}" destId="{E2D947D8-C383-46EF-AE64-B1277DBBF6CF}" srcOrd="0" destOrd="0" presId="urn:microsoft.com/office/officeart/2005/8/layout/equation1"/>
    <dgm:cxn modelId="{2345F6E6-4DF9-4061-BC88-90C986AC4C1C}" type="presOf" srcId="{33236D25-E7EA-4F30-8E6A-02963DED4F4E}" destId="{938F70D3-7668-4029-B7D6-6D9655FB44E2}" srcOrd="0" destOrd="0" presId="urn:microsoft.com/office/officeart/2005/8/layout/equation1"/>
    <dgm:cxn modelId="{54CBAFEB-1BB4-4B6A-B8C7-C9D137C99151}" type="presOf" srcId="{EAFE0E98-9ADB-42C7-AA63-E94C730115A5}" destId="{D656715C-68B2-49D1-B282-9E86A8E075C3}" srcOrd="0" destOrd="0" presId="urn:microsoft.com/office/officeart/2005/8/layout/equation1"/>
    <dgm:cxn modelId="{E37407F2-330A-4AD2-9D2F-AB0A5AE2B215}" type="presOf" srcId="{C7508338-6D4B-4042-914A-F567B64553C9}" destId="{4AF86DCB-BE09-4E7A-AE1A-32B38D778A51}" srcOrd="0" destOrd="0" presId="urn:microsoft.com/office/officeart/2005/8/layout/equation1"/>
    <dgm:cxn modelId="{DEC7CA63-A740-4619-8194-D96FCC1996B3}" type="presParOf" srcId="{E2D947D8-C383-46EF-AE64-B1277DBBF6CF}" destId="{F2DAAFBB-A731-4094-A166-00C83A0C5E5F}" srcOrd="0" destOrd="0" presId="urn:microsoft.com/office/officeart/2005/8/layout/equation1"/>
    <dgm:cxn modelId="{800F2104-C854-4FE9-A2B5-457DC1FF629E}" type="presParOf" srcId="{E2D947D8-C383-46EF-AE64-B1277DBBF6CF}" destId="{BB7CB39C-6F4F-4697-B1B2-F30FDC8A7FC9}" srcOrd="1" destOrd="0" presId="urn:microsoft.com/office/officeart/2005/8/layout/equation1"/>
    <dgm:cxn modelId="{87658C84-4777-4424-B548-38C1745BF5C0}" type="presParOf" srcId="{E2D947D8-C383-46EF-AE64-B1277DBBF6CF}" destId="{938F70D3-7668-4029-B7D6-6D9655FB44E2}" srcOrd="2" destOrd="0" presId="urn:microsoft.com/office/officeart/2005/8/layout/equation1"/>
    <dgm:cxn modelId="{32B95BED-4FBA-488D-AECF-D84DC4AED97E}" type="presParOf" srcId="{E2D947D8-C383-46EF-AE64-B1277DBBF6CF}" destId="{F2F85F12-3221-42EF-A2D3-64CEA4327A00}" srcOrd="3" destOrd="0" presId="urn:microsoft.com/office/officeart/2005/8/layout/equation1"/>
    <dgm:cxn modelId="{2881F5B3-B1B1-49F4-9B71-9D40480DF332}" type="presParOf" srcId="{E2D947D8-C383-46EF-AE64-B1277DBBF6CF}" destId="{4AF86DCB-BE09-4E7A-AE1A-32B38D778A51}" srcOrd="4" destOrd="0" presId="urn:microsoft.com/office/officeart/2005/8/layout/equation1"/>
    <dgm:cxn modelId="{E82CC1A8-6F63-486C-A6EC-CAA419733507}" type="presParOf" srcId="{E2D947D8-C383-46EF-AE64-B1277DBBF6CF}" destId="{6EC250B7-0BD3-409A-8989-5777542D6902}" srcOrd="5" destOrd="0" presId="urn:microsoft.com/office/officeart/2005/8/layout/equation1"/>
    <dgm:cxn modelId="{9DA1C274-9FAB-4D1E-AF86-E2844BFD0282}" type="presParOf" srcId="{E2D947D8-C383-46EF-AE64-B1277DBBF6CF}" destId="{D656715C-68B2-49D1-B282-9E86A8E075C3}" srcOrd="6" destOrd="0" presId="urn:microsoft.com/office/officeart/2005/8/layout/equation1"/>
    <dgm:cxn modelId="{72BF66C4-6E73-42EE-BB42-996306636785}" type="presParOf" srcId="{E2D947D8-C383-46EF-AE64-B1277DBBF6CF}" destId="{AE9B2333-D0E0-449E-B73F-A51DC1EAD3D2}" srcOrd="7" destOrd="0" presId="urn:microsoft.com/office/officeart/2005/8/layout/equation1"/>
    <dgm:cxn modelId="{3AFA1C72-7284-4A2E-B5B9-824C67148DA7}" type="presParOf" srcId="{E2D947D8-C383-46EF-AE64-B1277DBBF6CF}" destId="{A0F3EDE0-85C7-4802-B5B0-1275A16CFCD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89105A1-1859-442E-955E-C6A41D57382E}" type="doc">
      <dgm:prSet loTypeId="urn:microsoft.com/office/officeart/2005/8/layout/process2" loCatId="process" qsTypeId="urn:microsoft.com/office/officeart/2005/8/quickstyle/simple1" qsCatId="simple" csTypeId="urn:microsoft.com/office/officeart/2005/8/colors/accent4_1" csCatId="accent4" phldr="1"/>
      <dgm:spPr/>
      <dgm:t>
        <a:bodyPr/>
        <a:lstStyle/>
        <a:p>
          <a:endParaRPr lang="en-US"/>
        </a:p>
      </dgm:t>
    </dgm:pt>
    <dgm:pt modelId="{5E39E57D-7DA0-49C2-AD96-21509B4B5BDD}">
      <dgm:prSet/>
      <dgm:spPr/>
      <dgm:t>
        <a:bodyPr/>
        <a:lstStyle/>
        <a:p>
          <a:pPr rtl="0"/>
          <a:endParaRPr lang="en-US" dirty="0"/>
        </a:p>
      </dgm:t>
    </dgm:pt>
    <dgm:pt modelId="{E26CECFF-05BD-4CC4-8C9A-D037CCD4D8B0}" type="parTrans" cxnId="{AA0ABFB3-0078-4780-850D-5E7A3BE98E03}">
      <dgm:prSet/>
      <dgm:spPr/>
      <dgm:t>
        <a:bodyPr/>
        <a:lstStyle/>
        <a:p>
          <a:endParaRPr lang="en-US"/>
        </a:p>
      </dgm:t>
    </dgm:pt>
    <dgm:pt modelId="{E2BA69E7-176F-4063-8CCD-AEC787E857E6}" type="sibTrans" cxnId="{AA0ABFB3-0078-4780-850D-5E7A3BE98E03}">
      <dgm:prSet/>
      <dgm:spPr/>
      <dgm:t>
        <a:bodyPr/>
        <a:lstStyle/>
        <a:p>
          <a:endParaRPr lang="en-US"/>
        </a:p>
      </dgm:t>
    </dgm:pt>
    <dgm:pt modelId="{91D54CC9-A08C-4C20-8263-69971E6811F0}">
      <dgm:prSet/>
      <dgm:spPr/>
      <dgm:t>
        <a:bodyPr/>
        <a:lstStyle/>
        <a:p>
          <a:pPr rtl="0"/>
          <a:endParaRPr lang="en-US" dirty="0"/>
        </a:p>
      </dgm:t>
    </dgm:pt>
    <dgm:pt modelId="{CBF9E010-797C-40BC-B9F5-7598289C5148}" type="parTrans" cxnId="{BA8EAC4B-847B-486A-BEF8-73A3E67CA0DE}">
      <dgm:prSet/>
      <dgm:spPr/>
      <dgm:t>
        <a:bodyPr/>
        <a:lstStyle/>
        <a:p>
          <a:endParaRPr lang="en-US"/>
        </a:p>
      </dgm:t>
    </dgm:pt>
    <dgm:pt modelId="{19948D1C-2F87-4346-9B04-C3562401B339}" type="sibTrans" cxnId="{BA8EAC4B-847B-486A-BEF8-73A3E67CA0DE}">
      <dgm:prSet/>
      <dgm:spPr/>
      <dgm:t>
        <a:bodyPr/>
        <a:lstStyle/>
        <a:p>
          <a:endParaRPr lang="en-US"/>
        </a:p>
      </dgm:t>
    </dgm:pt>
    <dgm:pt modelId="{DE33B03B-D2DA-48F8-A231-09D08279B651}">
      <dgm:prSet/>
      <dgm:spPr/>
      <dgm:t>
        <a:bodyPr/>
        <a:lstStyle/>
        <a:p>
          <a:endParaRPr lang="en-US"/>
        </a:p>
      </dgm:t>
    </dgm:pt>
    <dgm:pt modelId="{40BAD0B7-41CC-465D-AEB5-5C1268779FC3}" type="parTrans" cxnId="{FCF70042-A415-4D9D-AD19-3BF40268F894}">
      <dgm:prSet/>
      <dgm:spPr/>
      <dgm:t>
        <a:bodyPr/>
        <a:lstStyle/>
        <a:p>
          <a:endParaRPr lang="en-US"/>
        </a:p>
      </dgm:t>
    </dgm:pt>
    <dgm:pt modelId="{98A58B4C-5D58-42B0-BA3F-93576C4EA9C7}" type="sibTrans" cxnId="{FCF70042-A415-4D9D-AD19-3BF40268F894}">
      <dgm:prSet/>
      <dgm:spPr/>
      <dgm:t>
        <a:bodyPr/>
        <a:lstStyle/>
        <a:p>
          <a:endParaRPr lang="en-US"/>
        </a:p>
      </dgm:t>
    </dgm:pt>
    <dgm:pt modelId="{96D6EB72-31A6-478A-944F-0B76E8BD382A}" type="pres">
      <dgm:prSet presAssocID="{589105A1-1859-442E-955E-C6A41D57382E}" presName="linearFlow" presStyleCnt="0">
        <dgm:presLayoutVars>
          <dgm:resizeHandles val="exact"/>
        </dgm:presLayoutVars>
      </dgm:prSet>
      <dgm:spPr/>
    </dgm:pt>
    <dgm:pt modelId="{5BAD7F62-294C-4301-B8A3-6DF6D9417E97}" type="pres">
      <dgm:prSet presAssocID="{5E39E57D-7DA0-49C2-AD96-21509B4B5BDD}" presName="node" presStyleLbl="node1" presStyleIdx="0" presStyleCnt="3" custScaleX="416667" custScaleY="100000">
        <dgm:presLayoutVars>
          <dgm:bulletEnabled val="1"/>
        </dgm:presLayoutVars>
      </dgm:prSet>
      <dgm:spPr/>
    </dgm:pt>
    <dgm:pt modelId="{47EE2EA7-82E9-4147-9A4C-8B127F653295}" type="pres">
      <dgm:prSet presAssocID="{E2BA69E7-176F-4063-8CCD-AEC787E857E6}" presName="sibTrans" presStyleLbl="sibTrans2D1" presStyleIdx="0" presStyleCnt="2"/>
      <dgm:spPr/>
    </dgm:pt>
    <dgm:pt modelId="{9D103D45-78BE-42CF-8B0C-C778BF4921B6}" type="pres">
      <dgm:prSet presAssocID="{E2BA69E7-176F-4063-8CCD-AEC787E857E6}" presName="connectorText" presStyleLbl="sibTrans2D1" presStyleIdx="0" presStyleCnt="2"/>
      <dgm:spPr/>
    </dgm:pt>
    <dgm:pt modelId="{61F55B8D-57F1-4EC0-B436-F4AFD51605CD}" type="pres">
      <dgm:prSet presAssocID="{91D54CC9-A08C-4C20-8263-69971E6811F0}" presName="node" presStyleLbl="node1" presStyleIdx="1" presStyleCnt="3" custScaleX="416667" custScaleY="100000" custLinFactNeighborX="0" custLinFactNeighborY="-2247">
        <dgm:presLayoutVars>
          <dgm:bulletEnabled val="1"/>
        </dgm:presLayoutVars>
      </dgm:prSet>
      <dgm:spPr/>
    </dgm:pt>
    <dgm:pt modelId="{BE220F1E-EED7-4B49-957B-5BE8398C1740}" type="pres">
      <dgm:prSet presAssocID="{19948D1C-2F87-4346-9B04-C3562401B339}" presName="sibTrans" presStyleLbl="sibTrans2D1" presStyleIdx="1" presStyleCnt="2"/>
      <dgm:spPr/>
    </dgm:pt>
    <dgm:pt modelId="{7ED9CF7F-7082-49F2-97C1-76BAA58BDAC4}" type="pres">
      <dgm:prSet presAssocID="{19948D1C-2F87-4346-9B04-C3562401B339}" presName="connectorText" presStyleLbl="sibTrans2D1" presStyleIdx="1" presStyleCnt="2"/>
      <dgm:spPr/>
    </dgm:pt>
    <dgm:pt modelId="{A2093C71-C5BB-4356-9EC7-ABA801FF4267}" type="pres">
      <dgm:prSet presAssocID="{DE33B03B-D2DA-48F8-A231-09D08279B651}" presName="node" presStyleLbl="node1" presStyleIdx="2" presStyleCnt="3" custScaleX="416667" custScaleY="100000">
        <dgm:presLayoutVars>
          <dgm:bulletEnabled val="1"/>
        </dgm:presLayoutVars>
      </dgm:prSet>
      <dgm:spPr/>
    </dgm:pt>
  </dgm:ptLst>
  <dgm:cxnLst>
    <dgm:cxn modelId="{F1ACBB0B-B7B4-45FB-BC49-0CED61F1E6B1}" type="presOf" srcId="{589105A1-1859-442E-955E-C6A41D57382E}" destId="{96D6EB72-31A6-478A-944F-0B76E8BD382A}" srcOrd="0" destOrd="0" presId="urn:microsoft.com/office/officeart/2005/8/layout/process2"/>
    <dgm:cxn modelId="{9A4D6C17-2FC3-4C60-9A57-08F39F4E80F6}" type="presOf" srcId="{5E39E57D-7DA0-49C2-AD96-21509B4B5BDD}" destId="{5BAD7F62-294C-4301-B8A3-6DF6D9417E97}" srcOrd="0" destOrd="0" presId="urn:microsoft.com/office/officeart/2005/8/layout/process2"/>
    <dgm:cxn modelId="{FCF70042-A415-4D9D-AD19-3BF40268F894}" srcId="{589105A1-1859-442E-955E-C6A41D57382E}" destId="{DE33B03B-D2DA-48F8-A231-09D08279B651}" srcOrd="2" destOrd="0" parTransId="{40BAD0B7-41CC-465D-AEB5-5C1268779FC3}" sibTransId="{98A58B4C-5D58-42B0-BA3F-93576C4EA9C7}"/>
    <dgm:cxn modelId="{BA8EAC4B-847B-486A-BEF8-73A3E67CA0DE}" srcId="{589105A1-1859-442E-955E-C6A41D57382E}" destId="{91D54CC9-A08C-4C20-8263-69971E6811F0}" srcOrd="1" destOrd="0" parTransId="{CBF9E010-797C-40BC-B9F5-7598289C5148}" sibTransId="{19948D1C-2F87-4346-9B04-C3562401B339}"/>
    <dgm:cxn modelId="{4627784E-A06A-4E7C-B79C-F77F939FC30A}" type="presOf" srcId="{19948D1C-2F87-4346-9B04-C3562401B339}" destId="{7ED9CF7F-7082-49F2-97C1-76BAA58BDAC4}" srcOrd="1" destOrd="0" presId="urn:microsoft.com/office/officeart/2005/8/layout/process2"/>
    <dgm:cxn modelId="{5508D352-1ECF-4460-9765-39BE57FF0B66}" type="presOf" srcId="{E2BA69E7-176F-4063-8CCD-AEC787E857E6}" destId="{9D103D45-78BE-42CF-8B0C-C778BF4921B6}" srcOrd="1" destOrd="0" presId="urn:microsoft.com/office/officeart/2005/8/layout/process2"/>
    <dgm:cxn modelId="{AF7ADC88-0508-479E-B33B-6D24BE295090}" type="presOf" srcId="{91D54CC9-A08C-4C20-8263-69971E6811F0}" destId="{61F55B8D-57F1-4EC0-B436-F4AFD51605CD}" srcOrd="0" destOrd="0" presId="urn:microsoft.com/office/officeart/2005/8/layout/process2"/>
    <dgm:cxn modelId="{6014818C-D4E3-4248-BCBC-D859507757CD}" type="presOf" srcId="{19948D1C-2F87-4346-9B04-C3562401B339}" destId="{BE220F1E-EED7-4B49-957B-5BE8398C1740}" srcOrd="0" destOrd="0" presId="urn:microsoft.com/office/officeart/2005/8/layout/process2"/>
    <dgm:cxn modelId="{DF54AE9F-0BF7-46C6-8515-3930724F4A95}" type="presOf" srcId="{E2BA69E7-176F-4063-8CCD-AEC787E857E6}" destId="{47EE2EA7-82E9-4147-9A4C-8B127F653295}" srcOrd="0" destOrd="0" presId="urn:microsoft.com/office/officeart/2005/8/layout/process2"/>
    <dgm:cxn modelId="{20B8CBA0-B0B3-45DE-A56A-4D0432454645}" type="presOf" srcId="{DE33B03B-D2DA-48F8-A231-09D08279B651}" destId="{A2093C71-C5BB-4356-9EC7-ABA801FF4267}" srcOrd="0" destOrd="0" presId="urn:microsoft.com/office/officeart/2005/8/layout/process2"/>
    <dgm:cxn modelId="{AA0ABFB3-0078-4780-850D-5E7A3BE98E03}" srcId="{589105A1-1859-442E-955E-C6A41D57382E}" destId="{5E39E57D-7DA0-49C2-AD96-21509B4B5BDD}" srcOrd="0" destOrd="0" parTransId="{E26CECFF-05BD-4CC4-8C9A-D037CCD4D8B0}" sibTransId="{E2BA69E7-176F-4063-8CCD-AEC787E857E6}"/>
    <dgm:cxn modelId="{6C0F30F2-D684-46C5-8E7A-1948AC57D328}" type="presParOf" srcId="{96D6EB72-31A6-478A-944F-0B76E8BD382A}" destId="{5BAD7F62-294C-4301-B8A3-6DF6D9417E97}" srcOrd="0" destOrd="0" presId="urn:microsoft.com/office/officeart/2005/8/layout/process2"/>
    <dgm:cxn modelId="{ADE56384-898C-4933-BDB6-D1E936A8B7DC}" type="presParOf" srcId="{96D6EB72-31A6-478A-944F-0B76E8BD382A}" destId="{47EE2EA7-82E9-4147-9A4C-8B127F653295}" srcOrd="1" destOrd="0" presId="urn:microsoft.com/office/officeart/2005/8/layout/process2"/>
    <dgm:cxn modelId="{3B2A1555-B36C-470C-A233-B4874A7F6EFA}" type="presParOf" srcId="{47EE2EA7-82E9-4147-9A4C-8B127F653295}" destId="{9D103D45-78BE-42CF-8B0C-C778BF4921B6}" srcOrd="0" destOrd="0" presId="urn:microsoft.com/office/officeart/2005/8/layout/process2"/>
    <dgm:cxn modelId="{4FF2E997-3B15-4722-AC1A-EC39DA02C731}" type="presParOf" srcId="{96D6EB72-31A6-478A-944F-0B76E8BD382A}" destId="{61F55B8D-57F1-4EC0-B436-F4AFD51605CD}" srcOrd="2" destOrd="0" presId="urn:microsoft.com/office/officeart/2005/8/layout/process2"/>
    <dgm:cxn modelId="{58FB8D52-426B-4FF1-B46B-E3A1433AD5A6}" type="presParOf" srcId="{96D6EB72-31A6-478A-944F-0B76E8BD382A}" destId="{BE220F1E-EED7-4B49-957B-5BE8398C1740}" srcOrd="3" destOrd="0" presId="urn:microsoft.com/office/officeart/2005/8/layout/process2"/>
    <dgm:cxn modelId="{65F16431-67B6-4846-B94C-A69C4BB5A996}" type="presParOf" srcId="{BE220F1E-EED7-4B49-957B-5BE8398C1740}" destId="{7ED9CF7F-7082-49F2-97C1-76BAA58BDAC4}" srcOrd="0" destOrd="0" presId="urn:microsoft.com/office/officeart/2005/8/layout/process2"/>
    <dgm:cxn modelId="{EF927C27-40FB-4DA8-B283-F106928FA451}" type="presParOf" srcId="{96D6EB72-31A6-478A-944F-0B76E8BD382A}" destId="{A2093C71-C5BB-4356-9EC7-ABA801FF426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39E5B02-9E33-4E56-8CF5-E4D3404AB3BE}"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02D2F378-BA4C-4905-A76A-A75A0BE635AE}">
      <dgm:prSet phldrT="[Text]"/>
      <dgm:spPr/>
      <dgm:t>
        <a:bodyPr/>
        <a:lstStyle/>
        <a:p>
          <a:r>
            <a:rPr lang="en-US" dirty="0"/>
            <a:t>Cash Rebates</a:t>
          </a:r>
        </a:p>
      </dgm:t>
    </dgm:pt>
    <dgm:pt modelId="{2FA9AE1E-3401-405B-BE9C-B589F717EBEC}" type="parTrans" cxnId="{19C25879-23E6-42F1-84A1-2145C2099B0B}">
      <dgm:prSet/>
      <dgm:spPr/>
      <dgm:t>
        <a:bodyPr/>
        <a:lstStyle/>
        <a:p>
          <a:endParaRPr lang="en-US"/>
        </a:p>
      </dgm:t>
    </dgm:pt>
    <dgm:pt modelId="{E1004327-7947-4D3A-9855-0FDD05D3CA79}" type="sibTrans" cxnId="{19C25879-23E6-42F1-84A1-2145C2099B0B}">
      <dgm:prSet/>
      <dgm:spPr/>
      <dgm:t>
        <a:bodyPr/>
        <a:lstStyle/>
        <a:p>
          <a:endParaRPr lang="en-US"/>
        </a:p>
      </dgm:t>
    </dgm:pt>
    <dgm:pt modelId="{90987030-E34B-4235-BF98-04786C1065F5}">
      <dgm:prSet phldrT="[Text]"/>
      <dgm:spPr/>
      <dgm:t>
        <a:bodyPr/>
        <a:lstStyle/>
        <a:p>
          <a:r>
            <a:rPr lang="en-US" dirty="0"/>
            <a:t>Warranties for items purchased</a:t>
          </a:r>
        </a:p>
      </dgm:t>
    </dgm:pt>
    <dgm:pt modelId="{ED990846-32D5-4EA3-A213-52CFE733BDEF}" type="parTrans" cxnId="{E7B4B3F7-EEC5-4315-9C03-9F87350C3C48}">
      <dgm:prSet/>
      <dgm:spPr/>
      <dgm:t>
        <a:bodyPr/>
        <a:lstStyle/>
        <a:p>
          <a:endParaRPr lang="en-US"/>
        </a:p>
      </dgm:t>
    </dgm:pt>
    <dgm:pt modelId="{E4B55C46-7937-4D24-8F30-17B65D6DB3F2}" type="sibTrans" cxnId="{E7B4B3F7-EEC5-4315-9C03-9F87350C3C48}">
      <dgm:prSet/>
      <dgm:spPr/>
      <dgm:t>
        <a:bodyPr/>
        <a:lstStyle/>
        <a:p>
          <a:endParaRPr lang="en-US"/>
        </a:p>
      </dgm:t>
    </dgm:pt>
    <dgm:pt modelId="{E520C2E9-8418-40CB-BCAB-6606A6B50C93}">
      <dgm:prSet phldrT="[Text]"/>
      <dgm:spPr/>
      <dgm:t>
        <a:bodyPr/>
        <a:lstStyle/>
        <a:p>
          <a:r>
            <a:rPr lang="en-US" dirty="0"/>
            <a:t>Frequent Flyer Miles</a:t>
          </a:r>
        </a:p>
      </dgm:t>
    </dgm:pt>
    <dgm:pt modelId="{940D1DDC-43C0-4CAA-A30E-239EA976FDA8}" type="parTrans" cxnId="{3C5BD2AB-9CA9-44ED-A12A-781368E96418}">
      <dgm:prSet/>
      <dgm:spPr/>
      <dgm:t>
        <a:bodyPr/>
        <a:lstStyle/>
        <a:p>
          <a:endParaRPr lang="en-US"/>
        </a:p>
      </dgm:t>
    </dgm:pt>
    <dgm:pt modelId="{17A93421-6DA9-4D32-BEE6-C6512B431C3D}" type="sibTrans" cxnId="{3C5BD2AB-9CA9-44ED-A12A-781368E96418}">
      <dgm:prSet/>
      <dgm:spPr/>
      <dgm:t>
        <a:bodyPr/>
        <a:lstStyle/>
        <a:p>
          <a:endParaRPr lang="en-US"/>
        </a:p>
      </dgm:t>
    </dgm:pt>
    <dgm:pt modelId="{C9B28539-743C-4A4C-AB5A-E3BE70B4D056}">
      <dgm:prSet phldrT="[Text]"/>
      <dgm:spPr/>
      <dgm:t>
        <a:bodyPr/>
        <a:lstStyle/>
        <a:p>
          <a:r>
            <a:rPr lang="en-US" dirty="0"/>
            <a:t>Travel accident insurance</a:t>
          </a:r>
        </a:p>
      </dgm:t>
    </dgm:pt>
    <dgm:pt modelId="{794CCEB0-42CA-42AE-B912-2CF8E6DF7F9F}" type="parTrans" cxnId="{F044C1B3-DE08-43FC-9368-E33C44E4B42B}">
      <dgm:prSet/>
      <dgm:spPr/>
      <dgm:t>
        <a:bodyPr/>
        <a:lstStyle/>
        <a:p>
          <a:endParaRPr lang="en-US"/>
        </a:p>
      </dgm:t>
    </dgm:pt>
    <dgm:pt modelId="{C7E0B291-A2A5-4944-9832-6689116F20D2}" type="sibTrans" cxnId="{F044C1B3-DE08-43FC-9368-E33C44E4B42B}">
      <dgm:prSet/>
      <dgm:spPr/>
      <dgm:t>
        <a:bodyPr/>
        <a:lstStyle/>
        <a:p>
          <a:endParaRPr lang="en-US"/>
        </a:p>
      </dgm:t>
    </dgm:pt>
    <dgm:pt modelId="{EE577AE4-4889-4709-9FAD-11B6E3292F19}">
      <dgm:prSet/>
      <dgm:spPr/>
      <dgm:t>
        <a:bodyPr/>
        <a:lstStyle/>
        <a:p>
          <a:r>
            <a:rPr lang="en-US" dirty="0"/>
            <a:t>Other benefits?</a:t>
          </a:r>
        </a:p>
      </dgm:t>
    </dgm:pt>
    <dgm:pt modelId="{269F519A-DBF6-4FF5-8C68-8B77ED9B6060}" type="parTrans" cxnId="{2D4224CC-9EF6-49C1-A81E-8A9E85904D34}">
      <dgm:prSet/>
      <dgm:spPr/>
      <dgm:t>
        <a:bodyPr/>
        <a:lstStyle/>
        <a:p>
          <a:endParaRPr lang="en-US"/>
        </a:p>
      </dgm:t>
    </dgm:pt>
    <dgm:pt modelId="{C18EEE2B-BFCB-4882-BAAF-800FBEBA6685}" type="sibTrans" cxnId="{2D4224CC-9EF6-49C1-A81E-8A9E85904D34}">
      <dgm:prSet/>
      <dgm:spPr/>
      <dgm:t>
        <a:bodyPr/>
        <a:lstStyle/>
        <a:p>
          <a:endParaRPr lang="en-US"/>
        </a:p>
      </dgm:t>
    </dgm:pt>
    <dgm:pt modelId="{D0E4F59E-1AE2-4836-979D-428A2AF4F4B4}" type="pres">
      <dgm:prSet presAssocID="{339E5B02-9E33-4E56-8CF5-E4D3404AB3BE}" presName="diagram" presStyleCnt="0">
        <dgm:presLayoutVars>
          <dgm:dir/>
          <dgm:resizeHandles val="exact"/>
        </dgm:presLayoutVars>
      </dgm:prSet>
      <dgm:spPr/>
    </dgm:pt>
    <dgm:pt modelId="{31351F65-E89A-4B3B-A9FF-FF31B4CB1B06}" type="pres">
      <dgm:prSet presAssocID="{02D2F378-BA4C-4905-A76A-A75A0BE635AE}" presName="node" presStyleLbl="node1" presStyleIdx="0" presStyleCnt="5">
        <dgm:presLayoutVars>
          <dgm:bulletEnabled val="1"/>
        </dgm:presLayoutVars>
      </dgm:prSet>
      <dgm:spPr/>
    </dgm:pt>
    <dgm:pt modelId="{5D72E913-5754-4DAE-8AB5-63BCE0F65DB9}" type="pres">
      <dgm:prSet presAssocID="{E1004327-7947-4D3A-9855-0FDD05D3CA79}" presName="sibTrans" presStyleCnt="0"/>
      <dgm:spPr/>
    </dgm:pt>
    <dgm:pt modelId="{2F992CF2-6054-4D69-A435-2843E22336FF}" type="pres">
      <dgm:prSet presAssocID="{90987030-E34B-4235-BF98-04786C1065F5}" presName="node" presStyleLbl="node1" presStyleIdx="1" presStyleCnt="5">
        <dgm:presLayoutVars>
          <dgm:bulletEnabled val="1"/>
        </dgm:presLayoutVars>
      </dgm:prSet>
      <dgm:spPr/>
    </dgm:pt>
    <dgm:pt modelId="{743D1042-2D3D-46AF-9A3E-9DC34D5A4C7D}" type="pres">
      <dgm:prSet presAssocID="{E4B55C46-7937-4D24-8F30-17B65D6DB3F2}" presName="sibTrans" presStyleCnt="0"/>
      <dgm:spPr/>
    </dgm:pt>
    <dgm:pt modelId="{F36EBE82-16F0-4E96-8E71-123949A2EB53}" type="pres">
      <dgm:prSet presAssocID="{E520C2E9-8418-40CB-BCAB-6606A6B50C93}" presName="node" presStyleLbl="node1" presStyleIdx="2" presStyleCnt="5">
        <dgm:presLayoutVars>
          <dgm:bulletEnabled val="1"/>
        </dgm:presLayoutVars>
      </dgm:prSet>
      <dgm:spPr/>
    </dgm:pt>
    <dgm:pt modelId="{DD81BD30-DEC0-46AC-9A6B-5FD470F1F69B}" type="pres">
      <dgm:prSet presAssocID="{17A93421-6DA9-4D32-BEE6-C6512B431C3D}" presName="sibTrans" presStyleCnt="0"/>
      <dgm:spPr/>
    </dgm:pt>
    <dgm:pt modelId="{D08CD5DF-34E0-4C78-896C-E0E93289357F}" type="pres">
      <dgm:prSet presAssocID="{C9B28539-743C-4A4C-AB5A-E3BE70B4D056}" presName="node" presStyleLbl="node1" presStyleIdx="3" presStyleCnt="5">
        <dgm:presLayoutVars>
          <dgm:bulletEnabled val="1"/>
        </dgm:presLayoutVars>
      </dgm:prSet>
      <dgm:spPr/>
    </dgm:pt>
    <dgm:pt modelId="{C46444BD-6FDB-4791-A9EB-49B0C3BF5261}" type="pres">
      <dgm:prSet presAssocID="{C7E0B291-A2A5-4944-9832-6689116F20D2}" presName="sibTrans" presStyleCnt="0"/>
      <dgm:spPr/>
    </dgm:pt>
    <dgm:pt modelId="{C99337F1-A275-4DB1-9886-F7D4BF696FAE}" type="pres">
      <dgm:prSet presAssocID="{EE577AE4-4889-4709-9FAD-11B6E3292F19}" presName="node" presStyleLbl="node1" presStyleIdx="4" presStyleCnt="5">
        <dgm:presLayoutVars>
          <dgm:bulletEnabled val="1"/>
        </dgm:presLayoutVars>
      </dgm:prSet>
      <dgm:spPr/>
    </dgm:pt>
  </dgm:ptLst>
  <dgm:cxnLst>
    <dgm:cxn modelId="{8257F907-8473-4844-A8BF-39C32CC240DC}" type="presOf" srcId="{C9B28539-743C-4A4C-AB5A-E3BE70B4D056}" destId="{D08CD5DF-34E0-4C78-896C-E0E93289357F}" srcOrd="0" destOrd="0" presId="urn:microsoft.com/office/officeart/2005/8/layout/default"/>
    <dgm:cxn modelId="{0BCBEC3A-0F47-4189-89FB-E4184ACEF98E}" type="presOf" srcId="{90987030-E34B-4235-BF98-04786C1065F5}" destId="{2F992CF2-6054-4D69-A435-2843E22336FF}" srcOrd="0" destOrd="0" presId="urn:microsoft.com/office/officeart/2005/8/layout/default"/>
    <dgm:cxn modelId="{FE26B83B-005C-46B6-A3A8-855475C9C87D}" type="presOf" srcId="{EE577AE4-4889-4709-9FAD-11B6E3292F19}" destId="{C99337F1-A275-4DB1-9886-F7D4BF696FAE}" srcOrd="0" destOrd="0" presId="urn:microsoft.com/office/officeart/2005/8/layout/default"/>
    <dgm:cxn modelId="{A3C84D78-90B9-477E-9A5B-516B47FDB815}" type="presOf" srcId="{E520C2E9-8418-40CB-BCAB-6606A6B50C93}" destId="{F36EBE82-16F0-4E96-8E71-123949A2EB53}" srcOrd="0" destOrd="0" presId="urn:microsoft.com/office/officeart/2005/8/layout/default"/>
    <dgm:cxn modelId="{19C25879-23E6-42F1-84A1-2145C2099B0B}" srcId="{339E5B02-9E33-4E56-8CF5-E4D3404AB3BE}" destId="{02D2F378-BA4C-4905-A76A-A75A0BE635AE}" srcOrd="0" destOrd="0" parTransId="{2FA9AE1E-3401-405B-BE9C-B589F717EBEC}" sibTransId="{E1004327-7947-4D3A-9855-0FDD05D3CA79}"/>
    <dgm:cxn modelId="{CDCCEA79-425D-495C-829D-EE2E019689E8}" type="presOf" srcId="{02D2F378-BA4C-4905-A76A-A75A0BE635AE}" destId="{31351F65-E89A-4B3B-A9FF-FF31B4CB1B06}" srcOrd="0" destOrd="0" presId="urn:microsoft.com/office/officeart/2005/8/layout/default"/>
    <dgm:cxn modelId="{3C5BD2AB-9CA9-44ED-A12A-781368E96418}" srcId="{339E5B02-9E33-4E56-8CF5-E4D3404AB3BE}" destId="{E520C2E9-8418-40CB-BCAB-6606A6B50C93}" srcOrd="2" destOrd="0" parTransId="{940D1DDC-43C0-4CAA-A30E-239EA976FDA8}" sibTransId="{17A93421-6DA9-4D32-BEE6-C6512B431C3D}"/>
    <dgm:cxn modelId="{60BBCBAD-85BC-430C-962F-681BF59B17E4}" type="presOf" srcId="{339E5B02-9E33-4E56-8CF5-E4D3404AB3BE}" destId="{D0E4F59E-1AE2-4836-979D-428A2AF4F4B4}" srcOrd="0" destOrd="0" presId="urn:microsoft.com/office/officeart/2005/8/layout/default"/>
    <dgm:cxn modelId="{F044C1B3-DE08-43FC-9368-E33C44E4B42B}" srcId="{339E5B02-9E33-4E56-8CF5-E4D3404AB3BE}" destId="{C9B28539-743C-4A4C-AB5A-E3BE70B4D056}" srcOrd="3" destOrd="0" parTransId="{794CCEB0-42CA-42AE-B912-2CF8E6DF7F9F}" sibTransId="{C7E0B291-A2A5-4944-9832-6689116F20D2}"/>
    <dgm:cxn modelId="{2D4224CC-9EF6-49C1-A81E-8A9E85904D34}" srcId="{339E5B02-9E33-4E56-8CF5-E4D3404AB3BE}" destId="{EE577AE4-4889-4709-9FAD-11B6E3292F19}" srcOrd="4" destOrd="0" parTransId="{269F519A-DBF6-4FF5-8C68-8B77ED9B6060}" sibTransId="{C18EEE2B-BFCB-4882-BAAF-800FBEBA6685}"/>
    <dgm:cxn modelId="{E7B4B3F7-EEC5-4315-9C03-9F87350C3C48}" srcId="{339E5B02-9E33-4E56-8CF5-E4D3404AB3BE}" destId="{90987030-E34B-4235-BF98-04786C1065F5}" srcOrd="1" destOrd="0" parTransId="{ED990846-32D5-4EA3-A213-52CFE733BDEF}" sibTransId="{E4B55C46-7937-4D24-8F30-17B65D6DB3F2}"/>
    <dgm:cxn modelId="{51DA5941-4654-454A-B67B-A2C804E7A3C6}" type="presParOf" srcId="{D0E4F59E-1AE2-4836-979D-428A2AF4F4B4}" destId="{31351F65-E89A-4B3B-A9FF-FF31B4CB1B06}" srcOrd="0" destOrd="0" presId="urn:microsoft.com/office/officeart/2005/8/layout/default"/>
    <dgm:cxn modelId="{2AF5F60C-E5CD-4E5B-841F-C2F0EB68F4E4}" type="presParOf" srcId="{D0E4F59E-1AE2-4836-979D-428A2AF4F4B4}" destId="{5D72E913-5754-4DAE-8AB5-63BCE0F65DB9}" srcOrd="1" destOrd="0" presId="urn:microsoft.com/office/officeart/2005/8/layout/default"/>
    <dgm:cxn modelId="{A8C98DA3-0D31-45F9-8FC8-17EB96E2B828}" type="presParOf" srcId="{D0E4F59E-1AE2-4836-979D-428A2AF4F4B4}" destId="{2F992CF2-6054-4D69-A435-2843E22336FF}" srcOrd="2" destOrd="0" presId="urn:microsoft.com/office/officeart/2005/8/layout/default"/>
    <dgm:cxn modelId="{AA1B6D0D-7DA5-48AF-9A51-33B620D977E3}" type="presParOf" srcId="{D0E4F59E-1AE2-4836-979D-428A2AF4F4B4}" destId="{743D1042-2D3D-46AF-9A3E-9DC34D5A4C7D}" srcOrd="3" destOrd="0" presId="urn:microsoft.com/office/officeart/2005/8/layout/default"/>
    <dgm:cxn modelId="{205B7A3F-3C9F-4FC5-B736-F70FDD39418A}" type="presParOf" srcId="{D0E4F59E-1AE2-4836-979D-428A2AF4F4B4}" destId="{F36EBE82-16F0-4E96-8E71-123949A2EB53}" srcOrd="4" destOrd="0" presId="urn:microsoft.com/office/officeart/2005/8/layout/default"/>
    <dgm:cxn modelId="{58C49835-A322-4883-B457-D77F34CCB6DE}" type="presParOf" srcId="{D0E4F59E-1AE2-4836-979D-428A2AF4F4B4}" destId="{DD81BD30-DEC0-46AC-9A6B-5FD470F1F69B}" srcOrd="5" destOrd="0" presId="urn:microsoft.com/office/officeart/2005/8/layout/default"/>
    <dgm:cxn modelId="{9C81C037-12AE-4056-9E36-2260712D59DF}" type="presParOf" srcId="{D0E4F59E-1AE2-4836-979D-428A2AF4F4B4}" destId="{D08CD5DF-34E0-4C78-896C-E0E93289357F}" srcOrd="6" destOrd="0" presId="urn:microsoft.com/office/officeart/2005/8/layout/default"/>
    <dgm:cxn modelId="{8E379CC1-75D5-4E99-B78C-442263366E53}" type="presParOf" srcId="{D0E4F59E-1AE2-4836-979D-428A2AF4F4B4}" destId="{C46444BD-6FDB-4791-A9EB-49B0C3BF5261}" srcOrd="7" destOrd="0" presId="urn:microsoft.com/office/officeart/2005/8/layout/default"/>
    <dgm:cxn modelId="{478681E8-E44F-4015-92F2-8F391BC961B1}" type="presParOf" srcId="{D0E4F59E-1AE2-4836-979D-428A2AF4F4B4}" destId="{C99337F1-A275-4DB1-9886-F7D4BF696FA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B7826A3-D9D7-4FF8-861A-E43F6A70C430}" type="doc">
      <dgm:prSet loTypeId="urn:microsoft.com/office/officeart/2009/3/layout/IncreasingArrowsProcess" loCatId="process" qsTypeId="urn:microsoft.com/office/officeart/2005/8/quickstyle/simple2" qsCatId="simple" csTypeId="urn:microsoft.com/office/officeart/2005/8/colors/accent4_1" csCatId="accent4" phldr="1"/>
      <dgm:spPr/>
      <dgm:t>
        <a:bodyPr/>
        <a:lstStyle/>
        <a:p>
          <a:endParaRPr lang="en-US"/>
        </a:p>
      </dgm:t>
    </dgm:pt>
    <dgm:pt modelId="{20B27976-090E-4A3A-AFCB-D49A7962B22E}">
      <dgm:prSet phldrT="[Text]"/>
      <dgm:spPr/>
      <dgm:t>
        <a:bodyPr/>
        <a:lstStyle/>
        <a:p>
          <a:r>
            <a:rPr lang="en-US" b="1" dirty="0">
              <a:latin typeface="Calibri" pitchFamily="34" charset="0"/>
              <a:cs typeface="Calibri" pitchFamily="34" charset="0"/>
            </a:rPr>
            <a:t>Comparison shop for a credit card</a:t>
          </a:r>
        </a:p>
      </dgm:t>
    </dgm:pt>
    <dgm:pt modelId="{1439F020-2711-4522-8197-49DB3ADC66AE}" type="parTrans" cxnId="{44DE2F57-9E79-4AFD-8483-231C16B67114}">
      <dgm:prSet/>
      <dgm:spPr/>
      <dgm:t>
        <a:bodyPr/>
        <a:lstStyle/>
        <a:p>
          <a:endParaRPr lang="en-US">
            <a:latin typeface="Calibri" pitchFamily="34" charset="0"/>
            <a:cs typeface="Calibri" pitchFamily="34" charset="0"/>
          </a:endParaRPr>
        </a:p>
      </dgm:t>
    </dgm:pt>
    <dgm:pt modelId="{7949FC81-AF86-446B-AAAF-87E320829744}" type="sibTrans" cxnId="{44DE2F57-9E79-4AFD-8483-231C16B67114}">
      <dgm:prSet/>
      <dgm:spPr/>
      <dgm:t>
        <a:bodyPr/>
        <a:lstStyle/>
        <a:p>
          <a:endParaRPr lang="en-US">
            <a:latin typeface="Calibri" pitchFamily="34" charset="0"/>
            <a:cs typeface="Calibri" pitchFamily="34" charset="0"/>
          </a:endParaRPr>
        </a:p>
      </dgm:t>
    </dgm:pt>
    <dgm:pt modelId="{41A9BE25-F32A-4382-A879-EC110CF2FEB9}">
      <dgm:prSet phldrT="[Text]" custT="1"/>
      <dgm:spPr/>
      <dgm:t>
        <a:bodyPr/>
        <a:lstStyle/>
        <a:p>
          <a:r>
            <a:rPr lang="en-US" sz="2200" dirty="0">
              <a:latin typeface="Calibri" pitchFamily="34" charset="0"/>
              <a:cs typeface="Calibri" pitchFamily="34" charset="0"/>
            </a:rPr>
            <a:t>Compare credit card offers and determine which card to apply for </a:t>
          </a:r>
        </a:p>
      </dgm:t>
    </dgm:pt>
    <dgm:pt modelId="{AB468B5E-28C3-49FB-B5E1-DA6787FA656D}" type="parTrans" cxnId="{D1E1BE58-739E-444D-8318-30CA2B1F55A7}">
      <dgm:prSet/>
      <dgm:spPr/>
      <dgm:t>
        <a:bodyPr/>
        <a:lstStyle/>
        <a:p>
          <a:endParaRPr lang="en-US">
            <a:latin typeface="Calibri" pitchFamily="34" charset="0"/>
            <a:cs typeface="Calibri" pitchFamily="34" charset="0"/>
          </a:endParaRPr>
        </a:p>
      </dgm:t>
    </dgm:pt>
    <dgm:pt modelId="{405A7FFF-E1D4-4F2D-AE0E-A8548BA1F7D7}" type="sibTrans" cxnId="{D1E1BE58-739E-444D-8318-30CA2B1F55A7}">
      <dgm:prSet/>
      <dgm:spPr/>
      <dgm:t>
        <a:bodyPr/>
        <a:lstStyle/>
        <a:p>
          <a:endParaRPr lang="en-US">
            <a:latin typeface="Calibri" pitchFamily="34" charset="0"/>
            <a:cs typeface="Calibri" pitchFamily="34" charset="0"/>
          </a:endParaRPr>
        </a:p>
      </dgm:t>
    </dgm:pt>
    <dgm:pt modelId="{26CEDD9C-C0F9-4474-811E-320331128B3A}">
      <dgm:prSet phldrT="[Text]"/>
      <dgm:spPr/>
      <dgm:t>
        <a:bodyPr/>
        <a:lstStyle/>
        <a:p>
          <a:r>
            <a:rPr lang="en-US" b="1" dirty="0">
              <a:latin typeface="Calibri" pitchFamily="34" charset="0"/>
              <a:cs typeface="Calibri" pitchFamily="34" charset="0"/>
            </a:rPr>
            <a:t>Complete a credit application</a:t>
          </a:r>
        </a:p>
      </dgm:t>
    </dgm:pt>
    <dgm:pt modelId="{327B74EF-0B35-4AAD-944C-F44768C82D05}" type="parTrans" cxnId="{48435F51-05F2-4A29-95D0-E1490170E1C6}">
      <dgm:prSet/>
      <dgm:spPr/>
      <dgm:t>
        <a:bodyPr/>
        <a:lstStyle/>
        <a:p>
          <a:endParaRPr lang="en-US">
            <a:latin typeface="Calibri" pitchFamily="34" charset="0"/>
            <a:cs typeface="Calibri" pitchFamily="34" charset="0"/>
          </a:endParaRPr>
        </a:p>
      </dgm:t>
    </dgm:pt>
    <dgm:pt modelId="{D20D2B8A-1887-4D7A-86C6-E25B592D79C5}" type="sibTrans" cxnId="{48435F51-05F2-4A29-95D0-E1490170E1C6}">
      <dgm:prSet/>
      <dgm:spPr/>
      <dgm:t>
        <a:bodyPr/>
        <a:lstStyle/>
        <a:p>
          <a:endParaRPr lang="en-US">
            <a:latin typeface="Calibri" pitchFamily="34" charset="0"/>
            <a:cs typeface="Calibri" pitchFamily="34" charset="0"/>
          </a:endParaRPr>
        </a:p>
      </dgm:t>
    </dgm:pt>
    <dgm:pt modelId="{205D7796-ADFF-471D-B634-3C37043E1183}">
      <dgm:prSet phldrT="[Text]" custT="1"/>
      <dgm:spPr/>
      <dgm:t>
        <a:bodyPr/>
        <a:lstStyle/>
        <a:p>
          <a:r>
            <a:rPr lang="en-US" sz="2000" dirty="0">
              <a:latin typeface="Calibri" pitchFamily="34" charset="0"/>
              <a:cs typeface="Calibri" pitchFamily="34" charset="0"/>
            </a:rPr>
            <a:t>A form requesting information about a person’s ability to repay</a:t>
          </a:r>
        </a:p>
      </dgm:t>
    </dgm:pt>
    <dgm:pt modelId="{FD2FF86C-4B0C-40A3-80DF-BE142B656C8E}" type="parTrans" cxnId="{AA04DB52-0438-4AFA-8B51-F8FC2AE9C545}">
      <dgm:prSet/>
      <dgm:spPr/>
      <dgm:t>
        <a:bodyPr/>
        <a:lstStyle/>
        <a:p>
          <a:endParaRPr lang="en-US">
            <a:latin typeface="Calibri" pitchFamily="34" charset="0"/>
            <a:cs typeface="Calibri" pitchFamily="34" charset="0"/>
          </a:endParaRPr>
        </a:p>
      </dgm:t>
    </dgm:pt>
    <dgm:pt modelId="{2FC49458-E801-4FE6-BC7A-9C395FC4D6DC}" type="sibTrans" cxnId="{AA04DB52-0438-4AFA-8B51-F8FC2AE9C545}">
      <dgm:prSet/>
      <dgm:spPr/>
      <dgm:t>
        <a:bodyPr/>
        <a:lstStyle/>
        <a:p>
          <a:endParaRPr lang="en-US">
            <a:latin typeface="Calibri" pitchFamily="34" charset="0"/>
            <a:cs typeface="Calibri" pitchFamily="34" charset="0"/>
          </a:endParaRPr>
        </a:p>
      </dgm:t>
    </dgm:pt>
    <dgm:pt modelId="{F15391F1-5C1E-409B-A1DE-452EC09ED478}">
      <dgm:prSet phldrT="[Text]"/>
      <dgm:spPr/>
      <dgm:t>
        <a:bodyPr/>
        <a:lstStyle/>
        <a:p>
          <a:r>
            <a:rPr lang="en-US" b="1" dirty="0">
              <a:latin typeface="Calibri" pitchFamily="34" charset="0"/>
              <a:cs typeface="Calibri" pitchFamily="34" charset="0"/>
            </a:rPr>
            <a:t>Lenders conduct a credit investigation</a:t>
          </a:r>
        </a:p>
      </dgm:t>
    </dgm:pt>
    <dgm:pt modelId="{C6135CB3-C715-4B33-98BB-214BC3A1650A}" type="parTrans" cxnId="{149EF4B8-7B9A-4C55-A6A0-65BC0F591801}">
      <dgm:prSet/>
      <dgm:spPr/>
      <dgm:t>
        <a:bodyPr/>
        <a:lstStyle/>
        <a:p>
          <a:endParaRPr lang="en-US">
            <a:latin typeface="Calibri" pitchFamily="34" charset="0"/>
            <a:cs typeface="Calibri" pitchFamily="34" charset="0"/>
          </a:endParaRPr>
        </a:p>
      </dgm:t>
    </dgm:pt>
    <dgm:pt modelId="{62751588-F242-4EA5-8067-0C075B41FF66}" type="sibTrans" cxnId="{149EF4B8-7B9A-4C55-A6A0-65BC0F591801}">
      <dgm:prSet/>
      <dgm:spPr/>
      <dgm:t>
        <a:bodyPr/>
        <a:lstStyle/>
        <a:p>
          <a:endParaRPr lang="en-US">
            <a:latin typeface="Calibri" pitchFamily="34" charset="0"/>
            <a:cs typeface="Calibri" pitchFamily="34" charset="0"/>
          </a:endParaRPr>
        </a:p>
      </dgm:t>
    </dgm:pt>
    <dgm:pt modelId="{F7D907F3-C4A5-4222-93B1-9D364CF76C5D}">
      <dgm:prSet phldrT="[Text]" custT="1"/>
      <dgm:spPr/>
      <dgm:t>
        <a:bodyPr/>
        <a:lstStyle/>
        <a:p>
          <a:r>
            <a:rPr lang="en-US" sz="2000" dirty="0">
              <a:latin typeface="Calibri" pitchFamily="34" charset="0"/>
              <a:cs typeface="Calibri" pitchFamily="34" charset="0"/>
            </a:rPr>
            <a:t>A comparison of information on credit application to information on a credit report </a:t>
          </a:r>
        </a:p>
      </dgm:t>
    </dgm:pt>
    <dgm:pt modelId="{8873A20D-E0B4-415B-9895-690907E2251E}" type="parTrans" cxnId="{1EF33FDA-25FC-4643-865C-BADE73BB377D}">
      <dgm:prSet/>
      <dgm:spPr/>
      <dgm:t>
        <a:bodyPr/>
        <a:lstStyle/>
        <a:p>
          <a:endParaRPr lang="en-US">
            <a:latin typeface="Calibri" pitchFamily="34" charset="0"/>
            <a:cs typeface="Calibri" pitchFamily="34" charset="0"/>
          </a:endParaRPr>
        </a:p>
      </dgm:t>
    </dgm:pt>
    <dgm:pt modelId="{2AA80C7C-B2F9-4D03-A724-D6BCAF8A89AB}" type="sibTrans" cxnId="{1EF33FDA-25FC-4643-865C-BADE73BB377D}">
      <dgm:prSet/>
      <dgm:spPr/>
      <dgm:t>
        <a:bodyPr/>
        <a:lstStyle/>
        <a:p>
          <a:endParaRPr lang="en-US">
            <a:latin typeface="Calibri" pitchFamily="34" charset="0"/>
            <a:cs typeface="Calibri" pitchFamily="34" charset="0"/>
          </a:endParaRPr>
        </a:p>
      </dgm:t>
    </dgm:pt>
    <dgm:pt modelId="{108BB9BD-7B31-4589-87D1-D3E7A3D527E2}">
      <dgm:prSet/>
      <dgm:spPr/>
      <dgm:t>
        <a:bodyPr/>
        <a:lstStyle/>
        <a:p>
          <a:r>
            <a:rPr lang="en-US" b="1" dirty="0">
              <a:latin typeface="Calibri" pitchFamily="34" charset="0"/>
              <a:cs typeface="Calibri" pitchFamily="34" charset="0"/>
            </a:rPr>
            <a:t>Approval?</a:t>
          </a:r>
        </a:p>
      </dgm:t>
    </dgm:pt>
    <dgm:pt modelId="{62F01E8B-5660-40CB-AB46-77C091AADF2F}" type="parTrans" cxnId="{5E31D6E0-2E56-4897-8D64-A7F01B96059D}">
      <dgm:prSet/>
      <dgm:spPr/>
      <dgm:t>
        <a:bodyPr/>
        <a:lstStyle/>
        <a:p>
          <a:endParaRPr lang="en-US">
            <a:latin typeface="Calibri" pitchFamily="34" charset="0"/>
            <a:cs typeface="Calibri" pitchFamily="34" charset="0"/>
          </a:endParaRPr>
        </a:p>
      </dgm:t>
    </dgm:pt>
    <dgm:pt modelId="{4C14F4B2-276E-4422-B950-D20D7103EBB9}" type="sibTrans" cxnId="{5E31D6E0-2E56-4897-8D64-A7F01B96059D}">
      <dgm:prSet/>
      <dgm:spPr/>
      <dgm:t>
        <a:bodyPr/>
        <a:lstStyle/>
        <a:p>
          <a:endParaRPr lang="en-US">
            <a:latin typeface="Calibri" pitchFamily="34" charset="0"/>
            <a:cs typeface="Calibri" pitchFamily="34" charset="0"/>
          </a:endParaRPr>
        </a:p>
      </dgm:t>
    </dgm:pt>
    <dgm:pt modelId="{D1537FD9-84F8-46E9-A2CF-380F86407E63}">
      <dgm:prSet custT="1"/>
      <dgm:spPr/>
      <dgm:t>
        <a:bodyPr/>
        <a:lstStyle/>
        <a:p>
          <a:endParaRPr lang="en-US" sz="1800" dirty="0">
            <a:latin typeface="Calibri" pitchFamily="34" charset="0"/>
            <a:cs typeface="Calibri" pitchFamily="34" charset="0"/>
          </a:endParaRPr>
        </a:p>
      </dgm:t>
    </dgm:pt>
    <dgm:pt modelId="{509DB87E-AE0F-4CE0-8D6E-50019C01E46D}" type="parTrans" cxnId="{0DBBA170-7633-45E4-8F13-18CCC2F6C474}">
      <dgm:prSet/>
      <dgm:spPr/>
      <dgm:t>
        <a:bodyPr/>
        <a:lstStyle/>
        <a:p>
          <a:endParaRPr lang="en-US">
            <a:latin typeface="Calibri" pitchFamily="34" charset="0"/>
            <a:cs typeface="Calibri" pitchFamily="34" charset="0"/>
          </a:endParaRPr>
        </a:p>
      </dgm:t>
    </dgm:pt>
    <dgm:pt modelId="{5221D146-F8A9-49B3-91F7-C493328AEEAD}" type="sibTrans" cxnId="{0DBBA170-7633-45E4-8F13-18CCC2F6C474}">
      <dgm:prSet/>
      <dgm:spPr/>
      <dgm:t>
        <a:bodyPr/>
        <a:lstStyle/>
        <a:p>
          <a:endParaRPr lang="en-US">
            <a:latin typeface="Calibri" pitchFamily="34" charset="0"/>
            <a:cs typeface="Calibri" pitchFamily="34" charset="0"/>
          </a:endParaRPr>
        </a:p>
      </dgm:t>
    </dgm:pt>
    <dgm:pt modelId="{69D2FC90-1834-4958-BAC6-24B5F85C7B9F}">
      <dgm:prSet custT="1"/>
      <dgm:spPr/>
      <dgm:t>
        <a:bodyPr/>
        <a:lstStyle/>
        <a:p>
          <a:r>
            <a:rPr lang="en-US" sz="2000" dirty="0">
              <a:latin typeface="Calibri" pitchFamily="34" charset="0"/>
              <a:cs typeface="Calibri" pitchFamily="34" charset="0"/>
            </a:rPr>
            <a:t>Applicant may or may not be approved (depends on creditworthiness)</a:t>
          </a:r>
        </a:p>
      </dgm:t>
    </dgm:pt>
    <dgm:pt modelId="{FEA9D860-B18D-4A37-A7C8-28CD614FE93A}" type="parTrans" cxnId="{B8CCEF93-2880-44A4-AEF2-E42BFE49DBBD}">
      <dgm:prSet/>
      <dgm:spPr/>
      <dgm:t>
        <a:bodyPr/>
        <a:lstStyle/>
        <a:p>
          <a:endParaRPr lang="en-US">
            <a:latin typeface="Calibri" pitchFamily="34" charset="0"/>
            <a:cs typeface="Calibri" pitchFamily="34" charset="0"/>
          </a:endParaRPr>
        </a:p>
      </dgm:t>
    </dgm:pt>
    <dgm:pt modelId="{4AF2ED0D-5AE3-48C4-BC58-F21A5F6E01B8}" type="sibTrans" cxnId="{B8CCEF93-2880-44A4-AEF2-E42BFE49DBBD}">
      <dgm:prSet/>
      <dgm:spPr/>
      <dgm:t>
        <a:bodyPr/>
        <a:lstStyle/>
        <a:p>
          <a:endParaRPr lang="en-US">
            <a:latin typeface="Calibri" pitchFamily="34" charset="0"/>
            <a:cs typeface="Calibri" pitchFamily="34" charset="0"/>
          </a:endParaRPr>
        </a:p>
      </dgm:t>
    </dgm:pt>
    <dgm:pt modelId="{1227F057-0925-4808-A69D-0FF715284E17}" type="pres">
      <dgm:prSet presAssocID="{EB7826A3-D9D7-4FF8-861A-E43F6A70C430}" presName="Name0" presStyleCnt="0">
        <dgm:presLayoutVars>
          <dgm:chMax val="5"/>
          <dgm:chPref val="5"/>
          <dgm:dir/>
          <dgm:animLvl val="lvl"/>
        </dgm:presLayoutVars>
      </dgm:prSet>
      <dgm:spPr/>
    </dgm:pt>
    <dgm:pt modelId="{D654B50A-A921-48FD-900D-338161694248}" type="pres">
      <dgm:prSet presAssocID="{20B27976-090E-4A3A-AFCB-D49A7962B22E}" presName="parentText1" presStyleLbl="node1" presStyleIdx="0" presStyleCnt="4">
        <dgm:presLayoutVars>
          <dgm:chMax/>
          <dgm:chPref val="3"/>
          <dgm:bulletEnabled val="1"/>
        </dgm:presLayoutVars>
      </dgm:prSet>
      <dgm:spPr/>
    </dgm:pt>
    <dgm:pt modelId="{363DA456-B3DC-4409-B17A-8312889DE1B6}" type="pres">
      <dgm:prSet presAssocID="{20B27976-090E-4A3A-AFCB-D49A7962B22E}" presName="childText1" presStyleLbl="solidAlignAcc1" presStyleIdx="0" presStyleCnt="4">
        <dgm:presLayoutVars>
          <dgm:chMax val="0"/>
          <dgm:chPref val="0"/>
          <dgm:bulletEnabled val="1"/>
        </dgm:presLayoutVars>
      </dgm:prSet>
      <dgm:spPr/>
    </dgm:pt>
    <dgm:pt modelId="{C95FCAE0-9F11-4952-92C8-E7B9D20AD38E}" type="pres">
      <dgm:prSet presAssocID="{26CEDD9C-C0F9-4474-811E-320331128B3A}" presName="parentText2" presStyleLbl="node1" presStyleIdx="1" presStyleCnt="4">
        <dgm:presLayoutVars>
          <dgm:chMax/>
          <dgm:chPref val="3"/>
          <dgm:bulletEnabled val="1"/>
        </dgm:presLayoutVars>
      </dgm:prSet>
      <dgm:spPr/>
    </dgm:pt>
    <dgm:pt modelId="{A6F1E997-E1DB-405D-B581-17FDF2EF5C42}" type="pres">
      <dgm:prSet presAssocID="{26CEDD9C-C0F9-4474-811E-320331128B3A}" presName="childText2" presStyleLbl="solidAlignAcc1" presStyleIdx="1" presStyleCnt="4">
        <dgm:presLayoutVars>
          <dgm:chMax val="0"/>
          <dgm:chPref val="0"/>
          <dgm:bulletEnabled val="1"/>
        </dgm:presLayoutVars>
      </dgm:prSet>
      <dgm:spPr/>
    </dgm:pt>
    <dgm:pt modelId="{0EA08A25-C2A5-4482-B3AE-EDB88E5DF040}" type="pres">
      <dgm:prSet presAssocID="{F15391F1-5C1E-409B-A1DE-452EC09ED478}" presName="parentText3" presStyleLbl="node1" presStyleIdx="2" presStyleCnt="4">
        <dgm:presLayoutVars>
          <dgm:chMax/>
          <dgm:chPref val="3"/>
          <dgm:bulletEnabled val="1"/>
        </dgm:presLayoutVars>
      </dgm:prSet>
      <dgm:spPr/>
    </dgm:pt>
    <dgm:pt modelId="{FBB960C5-540E-483B-8C95-AF7CF46636D7}" type="pres">
      <dgm:prSet presAssocID="{F15391F1-5C1E-409B-A1DE-452EC09ED478}" presName="childText3" presStyleLbl="solidAlignAcc1" presStyleIdx="2" presStyleCnt="4">
        <dgm:presLayoutVars>
          <dgm:chMax val="0"/>
          <dgm:chPref val="0"/>
          <dgm:bulletEnabled val="1"/>
        </dgm:presLayoutVars>
      </dgm:prSet>
      <dgm:spPr/>
    </dgm:pt>
    <dgm:pt modelId="{22086FCF-F81A-488F-A112-B87061B50001}" type="pres">
      <dgm:prSet presAssocID="{108BB9BD-7B31-4589-87D1-D3E7A3D527E2}" presName="parentText4" presStyleLbl="node1" presStyleIdx="3" presStyleCnt="4">
        <dgm:presLayoutVars>
          <dgm:chMax/>
          <dgm:chPref val="3"/>
          <dgm:bulletEnabled val="1"/>
        </dgm:presLayoutVars>
      </dgm:prSet>
      <dgm:spPr/>
    </dgm:pt>
    <dgm:pt modelId="{C4AD6240-7C04-40C0-A812-53097E50EC64}" type="pres">
      <dgm:prSet presAssocID="{108BB9BD-7B31-4589-87D1-D3E7A3D527E2}" presName="childText4" presStyleLbl="solidAlignAcc1" presStyleIdx="3" presStyleCnt="4">
        <dgm:presLayoutVars>
          <dgm:chMax val="0"/>
          <dgm:chPref val="0"/>
          <dgm:bulletEnabled val="1"/>
        </dgm:presLayoutVars>
      </dgm:prSet>
      <dgm:spPr/>
    </dgm:pt>
  </dgm:ptLst>
  <dgm:cxnLst>
    <dgm:cxn modelId="{0E42710D-3D3E-4E41-B482-F05FE4C638B4}" type="presOf" srcId="{205D7796-ADFF-471D-B634-3C37043E1183}" destId="{A6F1E997-E1DB-405D-B581-17FDF2EF5C42}" srcOrd="0" destOrd="0" presId="urn:microsoft.com/office/officeart/2009/3/layout/IncreasingArrowsProcess"/>
    <dgm:cxn modelId="{F5403814-AAB6-4418-8249-8EF401B05657}" type="presOf" srcId="{69D2FC90-1834-4958-BAC6-24B5F85C7B9F}" destId="{C4AD6240-7C04-40C0-A812-53097E50EC64}" srcOrd="0" destOrd="0" presId="urn:microsoft.com/office/officeart/2009/3/layout/IncreasingArrowsProcess"/>
    <dgm:cxn modelId="{F5B4962B-0D1B-485C-AF81-5A522D8066AF}" type="presOf" srcId="{108BB9BD-7B31-4589-87D1-D3E7A3D527E2}" destId="{22086FCF-F81A-488F-A112-B87061B50001}" srcOrd="0" destOrd="0" presId="urn:microsoft.com/office/officeart/2009/3/layout/IncreasingArrowsProcess"/>
    <dgm:cxn modelId="{8B1D314C-A129-495A-B446-6133A1F9A1D3}" type="presOf" srcId="{20B27976-090E-4A3A-AFCB-D49A7962B22E}" destId="{D654B50A-A921-48FD-900D-338161694248}" srcOrd="0" destOrd="0" presId="urn:microsoft.com/office/officeart/2009/3/layout/IncreasingArrowsProcess"/>
    <dgm:cxn modelId="{0DBBA170-7633-45E4-8F13-18CCC2F6C474}" srcId="{F15391F1-5C1E-409B-A1DE-452EC09ED478}" destId="{D1537FD9-84F8-46E9-A2CF-380F86407E63}" srcOrd="1" destOrd="0" parTransId="{509DB87E-AE0F-4CE0-8D6E-50019C01E46D}" sibTransId="{5221D146-F8A9-49B3-91F7-C493328AEEAD}"/>
    <dgm:cxn modelId="{48435F51-05F2-4A29-95D0-E1490170E1C6}" srcId="{EB7826A3-D9D7-4FF8-861A-E43F6A70C430}" destId="{26CEDD9C-C0F9-4474-811E-320331128B3A}" srcOrd="1" destOrd="0" parTransId="{327B74EF-0B35-4AAD-944C-F44768C82D05}" sibTransId="{D20D2B8A-1887-4D7A-86C6-E25B592D79C5}"/>
    <dgm:cxn modelId="{AA04DB52-0438-4AFA-8B51-F8FC2AE9C545}" srcId="{26CEDD9C-C0F9-4474-811E-320331128B3A}" destId="{205D7796-ADFF-471D-B634-3C37043E1183}" srcOrd="0" destOrd="0" parTransId="{FD2FF86C-4B0C-40A3-80DF-BE142B656C8E}" sibTransId="{2FC49458-E801-4FE6-BC7A-9C395FC4D6DC}"/>
    <dgm:cxn modelId="{42CBAE56-4D32-4ED2-AE62-AC20C6CD15C0}" type="presOf" srcId="{26CEDD9C-C0F9-4474-811E-320331128B3A}" destId="{C95FCAE0-9F11-4952-92C8-E7B9D20AD38E}" srcOrd="0" destOrd="0" presId="urn:microsoft.com/office/officeart/2009/3/layout/IncreasingArrowsProcess"/>
    <dgm:cxn modelId="{44DE2F57-9E79-4AFD-8483-231C16B67114}" srcId="{EB7826A3-D9D7-4FF8-861A-E43F6A70C430}" destId="{20B27976-090E-4A3A-AFCB-D49A7962B22E}" srcOrd="0" destOrd="0" parTransId="{1439F020-2711-4522-8197-49DB3ADC66AE}" sibTransId="{7949FC81-AF86-446B-AAAF-87E320829744}"/>
    <dgm:cxn modelId="{8922AA78-7347-41F0-AADF-87611A26F720}" type="presOf" srcId="{F15391F1-5C1E-409B-A1DE-452EC09ED478}" destId="{0EA08A25-C2A5-4482-B3AE-EDB88E5DF040}" srcOrd="0" destOrd="0" presId="urn:microsoft.com/office/officeart/2009/3/layout/IncreasingArrowsProcess"/>
    <dgm:cxn modelId="{D1E1BE58-739E-444D-8318-30CA2B1F55A7}" srcId="{20B27976-090E-4A3A-AFCB-D49A7962B22E}" destId="{41A9BE25-F32A-4382-A879-EC110CF2FEB9}" srcOrd="0" destOrd="0" parTransId="{AB468B5E-28C3-49FB-B5E1-DA6787FA656D}" sibTransId="{405A7FFF-E1D4-4F2D-AE0E-A8548BA1F7D7}"/>
    <dgm:cxn modelId="{C943FE91-AE5C-4BFD-9C99-77A62845C1B0}" type="presOf" srcId="{41A9BE25-F32A-4382-A879-EC110CF2FEB9}" destId="{363DA456-B3DC-4409-B17A-8312889DE1B6}" srcOrd="0" destOrd="0" presId="urn:microsoft.com/office/officeart/2009/3/layout/IncreasingArrowsProcess"/>
    <dgm:cxn modelId="{B8CCEF93-2880-44A4-AEF2-E42BFE49DBBD}" srcId="{108BB9BD-7B31-4589-87D1-D3E7A3D527E2}" destId="{69D2FC90-1834-4958-BAC6-24B5F85C7B9F}" srcOrd="0" destOrd="0" parTransId="{FEA9D860-B18D-4A37-A7C8-28CD614FE93A}" sibTransId="{4AF2ED0D-5AE3-48C4-BC58-F21A5F6E01B8}"/>
    <dgm:cxn modelId="{149EF4B8-7B9A-4C55-A6A0-65BC0F591801}" srcId="{EB7826A3-D9D7-4FF8-861A-E43F6A70C430}" destId="{F15391F1-5C1E-409B-A1DE-452EC09ED478}" srcOrd="2" destOrd="0" parTransId="{C6135CB3-C715-4B33-98BB-214BC3A1650A}" sibTransId="{62751588-F242-4EA5-8067-0C075B41FF66}"/>
    <dgm:cxn modelId="{1EF33FDA-25FC-4643-865C-BADE73BB377D}" srcId="{F15391F1-5C1E-409B-A1DE-452EC09ED478}" destId="{F7D907F3-C4A5-4222-93B1-9D364CF76C5D}" srcOrd="0" destOrd="0" parTransId="{8873A20D-E0B4-415B-9895-690907E2251E}" sibTransId="{2AA80C7C-B2F9-4D03-A724-D6BCAF8A89AB}"/>
    <dgm:cxn modelId="{69CF06DC-7A7A-45C8-82B9-009BADF09CBB}" type="presOf" srcId="{EB7826A3-D9D7-4FF8-861A-E43F6A70C430}" destId="{1227F057-0925-4808-A69D-0FF715284E17}" srcOrd="0" destOrd="0" presId="urn:microsoft.com/office/officeart/2009/3/layout/IncreasingArrowsProcess"/>
    <dgm:cxn modelId="{5E31D6E0-2E56-4897-8D64-A7F01B96059D}" srcId="{EB7826A3-D9D7-4FF8-861A-E43F6A70C430}" destId="{108BB9BD-7B31-4589-87D1-D3E7A3D527E2}" srcOrd="3" destOrd="0" parTransId="{62F01E8B-5660-40CB-AB46-77C091AADF2F}" sibTransId="{4C14F4B2-276E-4422-B950-D20D7103EBB9}"/>
    <dgm:cxn modelId="{B4ABD1E8-D8D6-4D99-A4B1-5C7EC653DEE8}" type="presOf" srcId="{D1537FD9-84F8-46E9-A2CF-380F86407E63}" destId="{FBB960C5-540E-483B-8C95-AF7CF46636D7}" srcOrd="0" destOrd="1" presId="urn:microsoft.com/office/officeart/2009/3/layout/IncreasingArrowsProcess"/>
    <dgm:cxn modelId="{657BDEF1-B588-468F-9E93-2DBA4863CF09}" type="presOf" srcId="{F7D907F3-C4A5-4222-93B1-9D364CF76C5D}" destId="{FBB960C5-540E-483B-8C95-AF7CF46636D7}" srcOrd="0" destOrd="0" presId="urn:microsoft.com/office/officeart/2009/3/layout/IncreasingArrowsProcess"/>
    <dgm:cxn modelId="{C826298B-FA98-4D56-83E0-21F42B36BB30}" type="presParOf" srcId="{1227F057-0925-4808-A69D-0FF715284E17}" destId="{D654B50A-A921-48FD-900D-338161694248}" srcOrd="0" destOrd="0" presId="urn:microsoft.com/office/officeart/2009/3/layout/IncreasingArrowsProcess"/>
    <dgm:cxn modelId="{E249A9DD-D31A-4841-B2EA-DB83D9D303C2}" type="presParOf" srcId="{1227F057-0925-4808-A69D-0FF715284E17}" destId="{363DA456-B3DC-4409-B17A-8312889DE1B6}" srcOrd="1" destOrd="0" presId="urn:microsoft.com/office/officeart/2009/3/layout/IncreasingArrowsProcess"/>
    <dgm:cxn modelId="{4AFD24D4-754B-4531-8317-4D41491256BB}" type="presParOf" srcId="{1227F057-0925-4808-A69D-0FF715284E17}" destId="{C95FCAE0-9F11-4952-92C8-E7B9D20AD38E}" srcOrd="2" destOrd="0" presId="urn:microsoft.com/office/officeart/2009/3/layout/IncreasingArrowsProcess"/>
    <dgm:cxn modelId="{6C8A3035-B97B-4CBC-A961-C960EC1CB623}" type="presParOf" srcId="{1227F057-0925-4808-A69D-0FF715284E17}" destId="{A6F1E997-E1DB-405D-B581-17FDF2EF5C42}" srcOrd="3" destOrd="0" presId="urn:microsoft.com/office/officeart/2009/3/layout/IncreasingArrowsProcess"/>
    <dgm:cxn modelId="{3DD69365-705F-44DA-B0A6-CD557FACD89D}" type="presParOf" srcId="{1227F057-0925-4808-A69D-0FF715284E17}" destId="{0EA08A25-C2A5-4482-B3AE-EDB88E5DF040}" srcOrd="4" destOrd="0" presId="urn:microsoft.com/office/officeart/2009/3/layout/IncreasingArrowsProcess"/>
    <dgm:cxn modelId="{4ED1420E-981D-41F2-A71C-4FAD905C5C55}" type="presParOf" srcId="{1227F057-0925-4808-A69D-0FF715284E17}" destId="{FBB960C5-540E-483B-8C95-AF7CF46636D7}" srcOrd="5" destOrd="0" presId="urn:microsoft.com/office/officeart/2009/3/layout/IncreasingArrowsProcess"/>
    <dgm:cxn modelId="{2E105E90-7126-47DD-BE6A-364DBB043515}" type="presParOf" srcId="{1227F057-0925-4808-A69D-0FF715284E17}" destId="{22086FCF-F81A-488F-A112-B87061B50001}" srcOrd="6" destOrd="0" presId="urn:microsoft.com/office/officeart/2009/3/layout/IncreasingArrowsProcess"/>
    <dgm:cxn modelId="{5A809955-A2CF-4386-9FFE-9C7AA7B476BE}" type="presParOf" srcId="{1227F057-0925-4808-A69D-0FF715284E17}" destId="{C4AD6240-7C04-40C0-A812-53097E50EC64}"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F622C1E-B7AE-4371-8732-9C554A5FF1FE}" type="doc">
      <dgm:prSet loTypeId="urn:microsoft.com/office/officeart/2005/8/layout/process2" loCatId="process" qsTypeId="urn:microsoft.com/office/officeart/2005/8/quickstyle/simple1" qsCatId="simple" csTypeId="urn:microsoft.com/office/officeart/2005/8/colors/accent4_1" csCatId="accent4" phldr="1"/>
      <dgm:spPr/>
    </dgm:pt>
    <dgm:pt modelId="{13C59067-FAAD-48E5-8161-6212B2D87B45}">
      <dgm:prSet phldrT="[Text]"/>
      <dgm:spPr/>
      <dgm:t>
        <a:bodyPr/>
        <a:lstStyle/>
        <a:p>
          <a:r>
            <a:rPr lang="en-US" dirty="0"/>
            <a:t>If the actual credit card was used</a:t>
          </a:r>
        </a:p>
      </dgm:t>
    </dgm:pt>
    <dgm:pt modelId="{BB11E84C-1C0C-47C3-AEB5-ED6EB300FB4E}" type="parTrans" cxnId="{05D7648A-3119-4D85-AE65-E92B7B33D17D}">
      <dgm:prSet/>
      <dgm:spPr/>
      <dgm:t>
        <a:bodyPr/>
        <a:lstStyle/>
        <a:p>
          <a:endParaRPr lang="en-US"/>
        </a:p>
      </dgm:t>
    </dgm:pt>
    <dgm:pt modelId="{BEEB504C-FA73-4DDF-94F6-E1F9410EB1E6}" type="sibTrans" cxnId="{05D7648A-3119-4D85-AE65-E92B7B33D17D}">
      <dgm:prSet/>
      <dgm:spPr/>
      <dgm:t>
        <a:bodyPr/>
        <a:lstStyle/>
        <a:p>
          <a:endParaRPr lang="en-US"/>
        </a:p>
      </dgm:t>
    </dgm:pt>
    <dgm:pt modelId="{B32DF053-9D4C-4547-904A-4792535A5A10}">
      <dgm:prSet phldrT="[Text]"/>
      <dgm:spPr/>
      <dgm:t>
        <a:bodyPr/>
        <a:lstStyle/>
        <a:p>
          <a:endParaRPr lang="en-US" dirty="0"/>
        </a:p>
      </dgm:t>
    </dgm:pt>
    <dgm:pt modelId="{D715478F-077F-43DD-8F9C-C8B2A75C3295}" type="parTrans" cxnId="{39710FF4-1920-48DF-806C-ACF6D33A0128}">
      <dgm:prSet/>
      <dgm:spPr/>
      <dgm:t>
        <a:bodyPr/>
        <a:lstStyle/>
        <a:p>
          <a:endParaRPr lang="en-US"/>
        </a:p>
      </dgm:t>
    </dgm:pt>
    <dgm:pt modelId="{E0A4BAE6-42D1-41B4-AE30-ADF02D2A8F20}" type="sibTrans" cxnId="{39710FF4-1920-48DF-806C-ACF6D33A0128}">
      <dgm:prSet/>
      <dgm:spPr/>
      <dgm:t>
        <a:bodyPr/>
        <a:lstStyle/>
        <a:p>
          <a:endParaRPr lang="en-US"/>
        </a:p>
      </dgm:t>
    </dgm:pt>
    <dgm:pt modelId="{57A5CE3B-27C0-4177-8025-C4511A0D247B}">
      <dgm:prSet phldrT="[Text]"/>
      <dgm:spPr/>
      <dgm:t>
        <a:bodyPr/>
        <a:lstStyle/>
        <a:p>
          <a:endParaRPr lang="en-US" dirty="0"/>
        </a:p>
      </dgm:t>
    </dgm:pt>
    <dgm:pt modelId="{AFB058E6-3A44-42D6-8115-11EEF5330595}" type="parTrans" cxnId="{8F18D586-05DD-4636-B1E7-8929F552E6B4}">
      <dgm:prSet/>
      <dgm:spPr/>
      <dgm:t>
        <a:bodyPr/>
        <a:lstStyle/>
        <a:p>
          <a:endParaRPr lang="en-US"/>
        </a:p>
      </dgm:t>
    </dgm:pt>
    <dgm:pt modelId="{E77BC21A-5801-4996-BB36-FF890C112637}" type="sibTrans" cxnId="{8F18D586-05DD-4636-B1E7-8929F552E6B4}">
      <dgm:prSet/>
      <dgm:spPr/>
      <dgm:t>
        <a:bodyPr/>
        <a:lstStyle/>
        <a:p>
          <a:endParaRPr lang="en-US"/>
        </a:p>
      </dgm:t>
    </dgm:pt>
    <dgm:pt modelId="{37F7037E-2C26-48FF-93E3-F24B2208AA72}" type="pres">
      <dgm:prSet presAssocID="{FF622C1E-B7AE-4371-8732-9C554A5FF1FE}" presName="linearFlow" presStyleCnt="0">
        <dgm:presLayoutVars>
          <dgm:resizeHandles val="exact"/>
        </dgm:presLayoutVars>
      </dgm:prSet>
      <dgm:spPr/>
    </dgm:pt>
    <dgm:pt modelId="{32C41C18-8F7D-4D90-8430-F0E0067ED92B}" type="pres">
      <dgm:prSet presAssocID="{13C59067-FAAD-48E5-8161-6212B2D87B45}" presName="node" presStyleLbl="node1" presStyleIdx="0" presStyleCnt="3" custScaleX="245766">
        <dgm:presLayoutVars>
          <dgm:bulletEnabled val="1"/>
        </dgm:presLayoutVars>
      </dgm:prSet>
      <dgm:spPr/>
    </dgm:pt>
    <dgm:pt modelId="{27D21C80-80B7-42E4-8EFE-B18B6F2E4BA0}" type="pres">
      <dgm:prSet presAssocID="{BEEB504C-FA73-4DDF-94F6-E1F9410EB1E6}" presName="sibTrans" presStyleLbl="sibTrans2D1" presStyleIdx="0" presStyleCnt="2"/>
      <dgm:spPr/>
    </dgm:pt>
    <dgm:pt modelId="{C62C61D7-6487-4D3F-8648-FF22DEF7C70B}" type="pres">
      <dgm:prSet presAssocID="{BEEB504C-FA73-4DDF-94F6-E1F9410EB1E6}" presName="connectorText" presStyleLbl="sibTrans2D1" presStyleIdx="0" presStyleCnt="2"/>
      <dgm:spPr/>
    </dgm:pt>
    <dgm:pt modelId="{6BCB449B-31CB-48A6-9EB6-A0270CA30789}" type="pres">
      <dgm:prSet presAssocID="{B32DF053-9D4C-4547-904A-4792535A5A10}" presName="node" presStyleLbl="node1" presStyleIdx="1" presStyleCnt="3" custScaleX="245766">
        <dgm:presLayoutVars>
          <dgm:bulletEnabled val="1"/>
        </dgm:presLayoutVars>
      </dgm:prSet>
      <dgm:spPr/>
    </dgm:pt>
    <dgm:pt modelId="{CEE10353-CC4C-4574-832C-D28CF535A97B}" type="pres">
      <dgm:prSet presAssocID="{E0A4BAE6-42D1-41B4-AE30-ADF02D2A8F20}" presName="sibTrans" presStyleLbl="sibTrans2D1" presStyleIdx="1" presStyleCnt="2"/>
      <dgm:spPr/>
    </dgm:pt>
    <dgm:pt modelId="{68DAACFF-C158-4CC3-AC04-4675EF53D7B4}" type="pres">
      <dgm:prSet presAssocID="{E0A4BAE6-42D1-41B4-AE30-ADF02D2A8F20}" presName="connectorText" presStyleLbl="sibTrans2D1" presStyleIdx="1" presStyleCnt="2"/>
      <dgm:spPr/>
    </dgm:pt>
    <dgm:pt modelId="{1647C457-2DBC-4CBF-A88A-4F88615AFFAC}" type="pres">
      <dgm:prSet presAssocID="{57A5CE3B-27C0-4177-8025-C4511A0D247B}" presName="node" presStyleLbl="node1" presStyleIdx="2" presStyleCnt="3" custScaleX="245766">
        <dgm:presLayoutVars>
          <dgm:bulletEnabled val="1"/>
        </dgm:presLayoutVars>
      </dgm:prSet>
      <dgm:spPr/>
    </dgm:pt>
  </dgm:ptLst>
  <dgm:cxnLst>
    <dgm:cxn modelId="{B86E3E23-5D93-47AE-A5CB-E0F41A4E1A24}" type="presOf" srcId="{BEEB504C-FA73-4DDF-94F6-E1F9410EB1E6}" destId="{27D21C80-80B7-42E4-8EFE-B18B6F2E4BA0}" srcOrd="0" destOrd="0" presId="urn:microsoft.com/office/officeart/2005/8/layout/process2"/>
    <dgm:cxn modelId="{A4E98974-6070-4A09-94E8-51E465000056}" type="presOf" srcId="{13C59067-FAAD-48E5-8161-6212B2D87B45}" destId="{32C41C18-8F7D-4D90-8430-F0E0067ED92B}" srcOrd="0" destOrd="0" presId="urn:microsoft.com/office/officeart/2005/8/layout/process2"/>
    <dgm:cxn modelId="{65AF0C77-C188-41C4-8193-F20F9E8D71FA}" type="presOf" srcId="{BEEB504C-FA73-4DDF-94F6-E1F9410EB1E6}" destId="{C62C61D7-6487-4D3F-8648-FF22DEF7C70B}" srcOrd="1" destOrd="0" presId="urn:microsoft.com/office/officeart/2005/8/layout/process2"/>
    <dgm:cxn modelId="{8F18D586-05DD-4636-B1E7-8929F552E6B4}" srcId="{FF622C1E-B7AE-4371-8732-9C554A5FF1FE}" destId="{57A5CE3B-27C0-4177-8025-C4511A0D247B}" srcOrd="2" destOrd="0" parTransId="{AFB058E6-3A44-42D6-8115-11EEF5330595}" sibTransId="{E77BC21A-5801-4996-BB36-FF890C112637}"/>
    <dgm:cxn modelId="{05D7648A-3119-4D85-AE65-E92B7B33D17D}" srcId="{FF622C1E-B7AE-4371-8732-9C554A5FF1FE}" destId="{13C59067-FAAD-48E5-8161-6212B2D87B45}" srcOrd="0" destOrd="0" parTransId="{BB11E84C-1C0C-47C3-AEB5-ED6EB300FB4E}" sibTransId="{BEEB504C-FA73-4DDF-94F6-E1F9410EB1E6}"/>
    <dgm:cxn modelId="{B13B3490-7D0E-4E8D-90A3-493B4E63A552}" type="presOf" srcId="{FF622C1E-B7AE-4371-8732-9C554A5FF1FE}" destId="{37F7037E-2C26-48FF-93E3-F24B2208AA72}" srcOrd="0" destOrd="0" presId="urn:microsoft.com/office/officeart/2005/8/layout/process2"/>
    <dgm:cxn modelId="{B72FC192-D8CC-412A-925A-81686082BD46}" type="presOf" srcId="{57A5CE3B-27C0-4177-8025-C4511A0D247B}" destId="{1647C457-2DBC-4CBF-A88A-4F88615AFFAC}" srcOrd="0" destOrd="0" presId="urn:microsoft.com/office/officeart/2005/8/layout/process2"/>
    <dgm:cxn modelId="{6C7A7D99-6510-4324-816A-4D618D51771D}" type="presOf" srcId="{E0A4BAE6-42D1-41B4-AE30-ADF02D2A8F20}" destId="{CEE10353-CC4C-4574-832C-D28CF535A97B}" srcOrd="0" destOrd="0" presId="urn:microsoft.com/office/officeart/2005/8/layout/process2"/>
    <dgm:cxn modelId="{8AB747AD-5B92-4E78-A232-9F533D807A53}" type="presOf" srcId="{B32DF053-9D4C-4547-904A-4792535A5A10}" destId="{6BCB449B-31CB-48A6-9EB6-A0270CA30789}" srcOrd="0" destOrd="0" presId="urn:microsoft.com/office/officeart/2005/8/layout/process2"/>
    <dgm:cxn modelId="{1DF994E6-2349-4BE3-A1DC-2850B7A8D4B4}" type="presOf" srcId="{E0A4BAE6-42D1-41B4-AE30-ADF02D2A8F20}" destId="{68DAACFF-C158-4CC3-AC04-4675EF53D7B4}" srcOrd="1" destOrd="0" presId="urn:microsoft.com/office/officeart/2005/8/layout/process2"/>
    <dgm:cxn modelId="{39710FF4-1920-48DF-806C-ACF6D33A0128}" srcId="{FF622C1E-B7AE-4371-8732-9C554A5FF1FE}" destId="{B32DF053-9D4C-4547-904A-4792535A5A10}" srcOrd="1" destOrd="0" parTransId="{D715478F-077F-43DD-8F9C-C8B2A75C3295}" sibTransId="{E0A4BAE6-42D1-41B4-AE30-ADF02D2A8F20}"/>
    <dgm:cxn modelId="{ECED7A6A-6B3D-49C3-AF18-1DF8C0561700}" type="presParOf" srcId="{37F7037E-2C26-48FF-93E3-F24B2208AA72}" destId="{32C41C18-8F7D-4D90-8430-F0E0067ED92B}" srcOrd="0" destOrd="0" presId="urn:microsoft.com/office/officeart/2005/8/layout/process2"/>
    <dgm:cxn modelId="{351BAC7A-6C47-41AC-A665-A2B5D258F760}" type="presParOf" srcId="{37F7037E-2C26-48FF-93E3-F24B2208AA72}" destId="{27D21C80-80B7-42E4-8EFE-B18B6F2E4BA0}" srcOrd="1" destOrd="0" presId="urn:microsoft.com/office/officeart/2005/8/layout/process2"/>
    <dgm:cxn modelId="{2A95A137-2F5D-4CA1-AAEC-06333D2521F6}" type="presParOf" srcId="{27D21C80-80B7-42E4-8EFE-B18B6F2E4BA0}" destId="{C62C61D7-6487-4D3F-8648-FF22DEF7C70B}" srcOrd="0" destOrd="0" presId="urn:microsoft.com/office/officeart/2005/8/layout/process2"/>
    <dgm:cxn modelId="{21A3EA85-4FAA-4E8D-AD57-99CCEC340B25}" type="presParOf" srcId="{37F7037E-2C26-48FF-93E3-F24B2208AA72}" destId="{6BCB449B-31CB-48A6-9EB6-A0270CA30789}" srcOrd="2" destOrd="0" presId="urn:microsoft.com/office/officeart/2005/8/layout/process2"/>
    <dgm:cxn modelId="{D9A2DDBD-2303-400D-B59B-69E51CE1A7CC}" type="presParOf" srcId="{37F7037E-2C26-48FF-93E3-F24B2208AA72}" destId="{CEE10353-CC4C-4574-832C-D28CF535A97B}" srcOrd="3" destOrd="0" presId="urn:microsoft.com/office/officeart/2005/8/layout/process2"/>
    <dgm:cxn modelId="{54EE6174-648F-4C73-A0C2-A67B2927A6F5}" type="presParOf" srcId="{CEE10353-CC4C-4574-832C-D28CF535A97B}" destId="{68DAACFF-C158-4CC3-AC04-4675EF53D7B4}" srcOrd="0" destOrd="0" presId="urn:microsoft.com/office/officeart/2005/8/layout/process2"/>
    <dgm:cxn modelId="{9F32F676-AFB1-45C1-BC62-7470A6BA9BD4}" type="presParOf" srcId="{37F7037E-2C26-48FF-93E3-F24B2208AA72}" destId="{1647C457-2DBC-4CBF-A88A-4F88615AFFA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F622C1E-B7AE-4371-8732-9C554A5FF1FE}" type="doc">
      <dgm:prSet loTypeId="urn:microsoft.com/office/officeart/2005/8/layout/process2" loCatId="process" qsTypeId="urn:microsoft.com/office/officeart/2005/8/quickstyle/simple1" qsCatId="simple" csTypeId="urn:microsoft.com/office/officeart/2005/8/colors/accent1_1" csCatId="accent1" phldr="1"/>
      <dgm:spPr/>
    </dgm:pt>
    <dgm:pt modelId="{13C59067-FAAD-48E5-8161-6212B2D87B45}">
      <dgm:prSet phldrT="[Text]"/>
      <dgm:spPr/>
      <dgm:t>
        <a:bodyPr/>
        <a:lstStyle/>
        <a:p>
          <a:r>
            <a:rPr lang="en-US" dirty="0"/>
            <a:t>If only the card number was used</a:t>
          </a:r>
        </a:p>
      </dgm:t>
    </dgm:pt>
    <dgm:pt modelId="{BB11E84C-1C0C-47C3-AEB5-ED6EB300FB4E}" type="parTrans" cxnId="{05D7648A-3119-4D85-AE65-E92B7B33D17D}">
      <dgm:prSet/>
      <dgm:spPr/>
      <dgm:t>
        <a:bodyPr/>
        <a:lstStyle/>
        <a:p>
          <a:endParaRPr lang="en-US"/>
        </a:p>
      </dgm:t>
    </dgm:pt>
    <dgm:pt modelId="{BEEB504C-FA73-4DDF-94F6-E1F9410EB1E6}" type="sibTrans" cxnId="{05D7648A-3119-4D85-AE65-E92B7B33D17D}">
      <dgm:prSet/>
      <dgm:spPr/>
      <dgm:t>
        <a:bodyPr/>
        <a:lstStyle/>
        <a:p>
          <a:endParaRPr lang="en-US"/>
        </a:p>
      </dgm:t>
    </dgm:pt>
    <dgm:pt modelId="{B32DF053-9D4C-4547-904A-4792535A5A10}">
      <dgm:prSet phldrT="[Text]"/>
      <dgm:spPr/>
      <dgm:t>
        <a:bodyPr/>
        <a:lstStyle/>
        <a:p>
          <a:endParaRPr lang="en-US" dirty="0"/>
        </a:p>
      </dgm:t>
    </dgm:pt>
    <dgm:pt modelId="{D715478F-077F-43DD-8F9C-C8B2A75C3295}" type="parTrans" cxnId="{39710FF4-1920-48DF-806C-ACF6D33A0128}">
      <dgm:prSet/>
      <dgm:spPr/>
      <dgm:t>
        <a:bodyPr/>
        <a:lstStyle/>
        <a:p>
          <a:endParaRPr lang="en-US"/>
        </a:p>
      </dgm:t>
    </dgm:pt>
    <dgm:pt modelId="{E0A4BAE6-42D1-41B4-AE30-ADF02D2A8F20}" type="sibTrans" cxnId="{39710FF4-1920-48DF-806C-ACF6D33A0128}">
      <dgm:prSet/>
      <dgm:spPr/>
      <dgm:t>
        <a:bodyPr/>
        <a:lstStyle/>
        <a:p>
          <a:endParaRPr lang="en-US"/>
        </a:p>
      </dgm:t>
    </dgm:pt>
    <dgm:pt modelId="{37F7037E-2C26-48FF-93E3-F24B2208AA72}" type="pres">
      <dgm:prSet presAssocID="{FF622C1E-B7AE-4371-8732-9C554A5FF1FE}" presName="linearFlow" presStyleCnt="0">
        <dgm:presLayoutVars>
          <dgm:resizeHandles val="exact"/>
        </dgm:presLayoutVars>
      </dgm:prSet>
      <dgm:spPr/>
    </dgm:pt>
    <dgm:pt modelId="{32C41C18-8F7D-4D90-8430-F0E0067ED92B}" type="pres">
      <dgm:prSet presAssocID="{13C59067-FAAD-48E5-8161-6212B2D87B45}" presName="node" presStyleLbl="node1" presStyleIdx="0" presStyleCnt="2" custScaleX="245766">
        <dgm:presLayoutVars>
          <dgm:bulletEnabled val="1"/>
        </dgm:presLayoutVars>
      </dgm:prSet>
      <dgm:spPr/>
    </dgm:pt>
    <dgm:pt modelId="{27D21C80-80B7-42E4-8EFE-B18B6F2E4BA0}" type="pres">
      <dgm:prSet presAssocID="{BEEB504C-FA73-4DDF-94F6-E1F9410EB1E6}" presName="sibTrans" presStyleLbl="sibTrans2D1" presStyleIdx="0" presStyleCnt="1"/>
      <dgm:spPr/>
    </dgm:pt>
    <dgm:pt modelId="{C62C61D7-6487-4D3F-8648-FF22DEF7C70B}" type="pres">
      <dgm:prSet presAssocID="{BEEB504C-FA73-4DDF-94F6-E1F9410EB1E6}" presName="connectorText" presStyleLbl="sibTrans2D1" presStyleIdx="0" presStyleCnt="1"/>
      <dgm:spPr/>
    </dgm:pt>
    <dgm:pt modelId="{6BCB449B-31CB-48A6-9EB6-A0270CA30789}" type="pres">
      <dgm:prSet presAssocID="{B32DF053-9D4C-4547-904A-4792535A5A10}" presName="node" presStyleLbl="node1" presStyleIdx="1" presStyleCnt="2" custScaleX="245766">
        <dgm:presLayoutVars>
          <dgm:bulletEnabled val="1"/>
        </dgm:presLayoutVars>
      </dgm:prSet>
      <dgm:spPr/>
    </dgm:pt>
  </dgm:ptLst>
  <dgm:cxnLst>
    <dgm:cxn modelId="{9F887933-1B6E-44B5-87D1-6ECD87A595DD}" type="presOf" srcId="{BEEB504C-FA73-4DDF-94F6-E1F9410EB1E6}" destId="{C62C61D7-6487-4D3F-8648-FF22DEF7C70B}" srcOrd="1" destOrd="0" presId="urn:microsoft.com/office/officeart/2005/8/layout/process2"/>
    <dgm:cxn modelId="{BC2BA03E-BCAD-4BC5-90ED-BA69EA3D2741}" type="presOf" srcId="{B32DF053-9D4C-4547-904A-4792535A5A10}" destId="{6BCB449B-31CB-48A6-9EB6-A0270CA30789}" srcOrd="0" destOrd="0" presId="urn:microsoft.com/office/officeart/2005/8/layout/process2"/>
    <dgm:cxn modelId="{7516F96B-66E4-4BE7-854E-988BB9C91459}" type="presOf" srcId="{13C59067-FAAD-48E5-8161-6212B2D87B45}" destId="{32C41C18-8F7D-4D90-8430-F0E0067ED92B}" srcOrd="0" destOrd="0" presId="urn:microsoft.com/office/officeart/2005/8/layout/process2"/>
    <dgm:cxn modelId="{F1322851-7915-48FB-98E4-F66FF98B8058}" type="presOf" srcId="{BEEB504C-FA73-4DDF-94F6-E1F9410EB1E6}" destId="{27D21C80-80B7-42E4-8EFE-B18B6F2E4BA0}" srcOrd="0" destOrd="0" presId="urn:microsoft.com/office/officeart/2005/8/layout/process2"/>
    <dgm:cxn modelId="{05D7648A-3119-4D85-AE65-E92B7B33D17D}" srcId="{FF622C1E-B7AE-4371-8732-9C554A5FF1FE}" destId="{13C59067-FAAD-48E5-8161-6212B2D87B45}" srcOrd="0" destOrd="0" parTransId="{BB11E84C-1C0C-47C3-AEB5-ED6EB300FB4E}" sibTransId="{BEEB504C-FA73-4DDF-94F6-E1F9410EB1E6}"/>
    <dgm:cxn modelId="{A9543AE2-8357-44E1-BB3E-37A233210F18}" type="presOf" srcId="{FF622C1E-B7AE-4371-8732-9C554A5FF1FE}" destId="{37F7037E-2C26-48FF-93E3-F24B2208AA72}" srcOrd="0" destOrd="0" presId="urn:microsoft.com/office/officeart/2005/8/layout/process2"/>
    <dgm:cxn modelId="{39710FF4-1920-48DF-806C-ACF6D33A0128}" srcId="{FF622C1E-B7AE-4371-8732-9C554A5FF1FE}" destId="{B32DF053-9D4C-4547-904A-4792535A5A10}" srcOrd="1" destOrd="0" parTransId="{D715478F-077F-43DD-8F9C-C8B2A75C3295}" sibTransId="{E0A4BAE6-42D1-41B4-AE30-ADF02D2A8F20}"/>
    <dgm:cxn modelId="{55CCB60C-EF9F-45C3-ABF2-BC8F727F8F97}" type="presParOf" srcId="{37F7037E-2C26-48FF-93E3-F24B2208AA72}" destId="{32C41C18-8F7D-4D90-8430-F0E0067ED92B}" srcOrd="0" destOrd="0" presId="urn:microsoft.com/office/officeart/2005/8/layout/process2"/>
    <dgm:cxn modelId="{768D34E0-92A0-4D24-9B26-AAAD40D08FED}" type="presParOf" srcId="{37F7037E-2C26-48FF-93E3-F24B2208AA72}" destId="{27D21C80-80B7-42E4-8EFE-B18B6F2E4BA0}" srcOrd="1" destOrd="0" presId="urn:microsoft.com/office/officeart/2005/8/layout/process2"/>
    <dgm:cxn modelId="{C85874CA-175D-4015-B40C-A5471570AB7E}" type="presParOf" srcId="{27D21C80-80B7-42E4-8EFE-B18B6F2E4BA0}" destId="{C62C61D7-6487-4D3F-8648-FF22DEF7C70B}" srcOrd="0" destOrd="0" presId="urn:microsoft.com/office/officeart/2005/8/layout/process2"/>
    <dgm:cxn modelId="{50809FEC-6295-4DF1-AFD9-5AC244540082}" type="presParOf" srcId="{37F7037E-2C26-48FF-93E3-F24B2208AA72}" destId="{6BCB449B-31CB-48A6-9EB6-A0270CA30789}"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C96D6DA-9B08-497C-9EFD-6CA40763F075}" type="doc">
      <dgm:prSet loTypeId="urn:microsoft.com/office/officeart/2005/8/layout/orgChart1" loCatId="hierarchy" qsTypeId="urn:microsoft.com/office/officeart/2005/8/quickstyle/simple1" qsCatId="simple" csTypeId="urn:microsoft.com/office/officeart/2005/8/colors/accent4_1" csCatId="accent4" phldr="1"/>
      <dgm:spPr/>
      <dgm:t>
        <a:bodyPr/>
        <a:lstStyle/>
        <a:p>
          <a:endParaRPr lang="en-US"/>
        </a:p>
      </dgm:t>
    </dgm:pt>
    <dgm:pt modelId="{990EF88C-DC60-497B-9F8F-FADA09B2CF90}">
      <dgm:prSet phldrT="[Text]"/>
      <dgm:spPr/>
      <dgm:t>
        <a:bodyPr/>
        <a:lstStyle/>
        <a:p>
          <a:r>
            <a:rPr lang="en-US" dirty="0"/>
            <a:t>If you are under 21</a:t>
          </a:r>
        </a:p>
      </dgm:t>
    </dgm:pt>
    <dgm:pt modelId="{C8D475EC-FF55-4216-8BE1-807C6048322A}" type="parTrans" cxnId="{69491AF0-08CE-4DCF-A921-1D300EC047D1}">
      <dgm:prSet/>
      <dgm:spPr/>
      <dgm:t>
        <a:bodyPr/>
        <a:lstStyle/>
        <a:p>
          <a:endParaRPr lang="en-US"/>
        </a:p>
      </dgm:t>
    </dgm:pt>
    <dgm:pt modelId="{40DB35C8-7634-4238-860D-293B32F50D10}" type="sibTrans" cxnId="{69491AF0-08CE-4DCF-A921-1D300EC047D1}">
      <dgm:prSet/>
      <dgm:spPr/>
      <dgm:t>
        <a:bodyPr/>
        <a:lstStyle/>
        <a:p>
          <a:endParaRPr lang="en-US"/>
        </a:p>
      </dgm:t>
    </dgm:pt>
    <dgm:pt modelId="{20B1C7A0-C368-41BF-9CE9-9E64D9B8E919}">
      <dgm:prSet/>
      <dgm:spPr/>
      <dgm:t>
        <a:bodyPr/>
        <a:lstStyle/>
        <a:p>
          <a:endParaRPr lang="en-US"/>
        </a:p>
      </dgm:t>
    </dgm:pt>
    <dgm:pt modelId="{026ADC5A-04D3-40D5-9AFD-B79ADF431D5F}" type="parTrans" cxnId="{3A7312D7-D721-42EF-9F43-0BD73388685B}">
      <dgm:prSet/>
      <dgm:spPr/>
      <dgm:t>
        <a:bodyPr/>
        <a:lstStyle/>
        <a:p>
          <a:endParaRPr lang="en-US"/>
        </a:p>
      </dgm:t>
    </dgm:pt>
    <dgm:pt modelId="{D648DB8D-2C86-43E6-A2AE-2CCA4069C10A}" type="sibTrans" cxnId="{3A7312D7-D721-42EF-9F43-0BD73388685B}">
      <dgm:prSet/>
      <dgm:spPr/>
      <dgm:t>
        <a:bodyPr/>
        <a:lstStyle/>
        <a:p>
          <a:endParaRPr lang="en-US"/>
        </a:p>
      </dgm:t>
    </dgm:pt>
    <dgm:pt modelId="{310B4786-0DE3-4073-945F-3EC9E99CC63B}">
      <dgm:prSet/>
      <dgm:spPr/>
      <dgm:t>
        <a:bodyPr/>
        <a:lstStyle/>
        <a:p>
          <a:endParaRPr lang="en-US"/>
        </a:p>
      </dgm:t>
    </dgm:pt>
    <dgm:pt modelId="{C9BFE061-51E1-4D54-B6FC-1F20EC2AB2DD}" type="parTrans" cxnId="{8283131B-9308-438F-8E09-72A14D0FDE24}">
      <dgm:prSet/>
      <dgm:spPr/>
      <dgm:t>
        <a:bodyPr/>
        <a:lstStyle/>
        <a:p>
          <a:endParaRPr lang="en-US"/>
        </a:p>
      </dgm:t>
    </dgm:pt>
    <dgm:pt modelId="{4479BF36-D4B6-4902-AE6D-51DCCC6E1932}" type="sibTrans" cxnId="{8283131B-9308-438F-8E09-72A14D0FDE24}">
      <dgm:prSet/>
      <dgm:spPr/>
      <dgm:t>
        <a:bodyPr/>
        <a:lstStyle/>
        <a:p>
          <a:endParaRPr lang="en-US"/>
        </a:p>
      </dgm:t>
    </dgm:pt>
    <dgm:pt modelId="{1123867C-5C0F-4E39-8352-A6C24565E9CF}" type="pres">
      <dgm:prSet presAssocID="{FC96D6DA-9B08-497C-9EFD-6CA40763F075}" presName="hierChild1" presStyleCnt="0">
        <dgm:presLayoutVars>
          <dgm:orgChart val="1"/>
          <dgm:chPref val="1"/>
          <dgm:dir/>
          <dgm:animOne val="branch"/>
          <dgm:animLvl val="lvl"/>
          <dgm:resizeHandles/>
        </dgm:presLayoutVars>
      </dgm:prSet>
      <dgm:spPr/>
    </dgm:pt>
    <dgm:pt modelId="{F7B15D3B-5B34-4DA8-83FD-5AD38CC36B9A}" type="pres">
      <dgm:prSet presAssocID="{990EF88C-DC60-497B-9F8F-FADA09B2CF90}" presName="hierRoot1" presStyleCnt="0">
        <dgm:presLayoutVars>
          <dgm:hierBranch val="init"/>
        </dgm:presLayoutVars>
      </dgm:prSet>
      <dgm:spPr/>
    </dgm:pt>
    <dgm:pt modelId="{C4EC2511-F7FC-4D9E-AFDF-A1A58D204BBD}" type="pres">
      <dgm:prSet presAssocID="{990EF88C-DC60-497B-9F8F-FADA09B2CF90}" presName="rootComposite1" presStyleCnt="0"/>
      <dgm:spPr/>
    </dgm:pt>
    <dgm:pt modelId="{4820191E-F1DD-409A-BB4C-FC59D7BDBA69}" type="pres">
      <dgm:prSet presAssocID="{990EF88C-DC60-497B-9F8F-FADA09B2CF90}" presName="rootText1" presStyleLbl="node0" presStyleIdx="0" presStyleCnt="1" custScaleX="137913">
        <dgm:presLayoutVars>
          <dgm:chPref val="3"/>
        </dgm:presLayoutVars>
      </dgm:prSet>
      <dgm:spPr/>
    </dgm:pt>
    <dgm:pt modelId="{750A7B05-20DB-4AB5-8D30-6F5EF213A126}" type="pres">
      <dgm:prSet presAssocID="{990EF88C-DC60-497B-9F8F-FADA09B2CF90}" presName="rootConnector1" presStyleLbl="node1" presStyleIdx="0" presStyleCnt="0"/>
      <dgm:spPr/>
    </dgm:pt>
    <dgm:pt modelId="{C0EE27D2-F322-4486-BD6B-3FF1D46A154B}" type="pres">
      <dgm:prSet presAssocID="{990EF88C-DC60-497B-9F8F-FADA09B2CF90}" presName="hierChild2" presStyleCnt="0"/>
      <dgm:spPr/>
    </dgm:pt>
    <dgm:pt modelId="{76549DEA-F9B4-483B-BC23-8747C89D2194}" type="pres">
      <dgm:prSet presAssocID="{026ADC5A-04D3-40D5-9AFD-B79ADF431D5F}" presName="Name37" presStyleLbl="parChTrans1D2" presStyleIdx="0" presStyleCnt="2"/>
      <dgm:spPr/>
    </dgm:pt>
    <dgm:pt modelId="{D8B776C8-DC30-4619-B927-90E9C6349BD8}" type="pres">
      <dgm:prSet presAssocID="{20B1C7A0-C368-41BF-9CE9-9E64D9B8E919}" presName="hierRoot2" presStyleCnt="0">
        <dgm:presLayoutVars>
          <dgm:hierBranch val="init"/>
        </dgm:presLayoutVars>
      </dgm:prSet>
      <dgm:spPr/>
    </dgm:pt>
    <dgm:pt modelId="{D8C67B87-32A3-48E7-A430-E5F13D70D1EA}" type="pres">
      <dgm:prSet presAssocID="{20B1C7A0-C368-41BF-9CE9-9E64D9B8E919}" presName="rootComposite" presStyleCnt="0"/>
      <dgm:spPr/>
    </dgm:pt>
    <dgm:pt modelId="{FE6E1509-CDD6-4447-B7DB-97E85562B13F}" type="pres">
      <dgm:prSet presAssocID="{20B1C7A0-C368-41BF-9CE9-9E64D9B8E919}" presName="rootText" presStyleLbl="node2" presStyleIdx="0" presStyleCnt="2" custScaleX="136437" custScaleY="234556">
        <dgm:presLayoutVars>
          <dgm:chPref val="3"/>
        </dgm:presLayoutVars>
      </dgm:prSet>
      <dgm:spPr/>
    </dgm:pt>
    <dgm:pt modelId="{B3D8426B-4FD5-4545-9709-B7040AC5DE7A}" type="pres">
      <dgm:prSet presAssocID="{20B1C7A0-C368-41BF-9CE9-9E64D9B8E919}" presName="rootConnector" presStyleLbl="node2" presStyleIdx="0" presStyleCnt="2"/>
      <dgm:spPr/>
    </dgm:pt>
    <dgm:pt modelId="{BAA3099C-C286-4B7E-BC28-6136A4789036}" type="pres">
      <dgm:prSet presAssocID="{20B1C7A0-C368-41BF-9CE9-9E64D9B8E919}" presName="hierChild4" presStyleCnt="0"/>
      <dgm:spPr/>
    </dgm:pt>
    <dgm:pt modelId="{A9C0B65C-5CF5-4055-AFC4-9739113874BF}" type="pres">
      <dgm:prSet presAssocID="{20B1C7A0-C368-41BF-9CE9-9E64D9B8E919}" presName="hierChild5" presStyleCnt="0"/>
      <dgm:spPr/>
    </dgm:pt>
    <dgm:pt modelId="{D1C28A70-9580-4C59-BEFC-8507B21A70BA}" type="pres">
      <dgm:prSet presAssocID="{C9BFE061-51E1-4D54-B6FC-1F20EC2AB2DD}" presName="Name37" presStyleLbl="parChTrans1D2" presStyleIdx="1" presStyleCnt="2"/>
      <dgm:spPr/>
    </dgm:pt>
    <dgm:pt modelId="{1295876F-ECC7-450F-9569-2B19CFE31B39}" type="pres">
      <dgm:prSet presAssocID="{310B4786-0DE3-4073-945F-3EC9E99CC63B}" presName="hierRoot2" presStyleCnt="0">
        <dgm:presLayoutVars>
          <dgm:hierBranch val="init"/>
        </dgm:presLayoutVars>
      </dgm:prSet>
      <dgm:spPr/>
    </dgm:pt>
    <dgm:pt modelId="{067AD743-2E30-4815-A1FE-31095E392053}" type="pres">
      <dgm:prSet presAssocID="{310B4786-0DE3-4073-945F-3EC9E99CC63B}" presName="rootComposite" presStyleCnt="0"/>
      <dgm:spPr/>
    </dgm:pt>
    <dgm:pt modelId="{F7BCEA2F-4246-4C2B-B11B-58987868AAE9}" type="pres">
      <dgm:prSet presAssocID="{310B4786-0DE3-4073-945F-3EC9E99CC63B}" presName="rootText" presStyleLbl="node2" presStyleIdx="1" presStyleCnt="2" custScaleX="136437" custScaleY="234556">
        <dgm:presLayoutVars>
          <dgm:chPref val="3"/>
        </dgm:presLayoutVars>
      </dgm:prSet>
      <dgm:spPr/>
    </dgm:pt>
    <dgm:pt modelId="{D19C873B-B7AD-4B7D-BA79-A61A85B4FA4D}" type="pres">
      <dgm:prSet presAssocID="{310B4786-0DE3-4073-945F-3EC9E99CC63B}" presName="rootConnector" presStyleLbl="node2" presStyleIdx="1" presStyleCnt="2"/>
      <dgm:spPr/>
    </dgm:pt>
    <dgm:pt modelId="{6A5DB51E-A0CD-428E-AE4D-FFB28C467308}" type="pres">
      <dgm:prSet presAssocID="{310B4786-0DE3-4073-945F-3EC9E99CC63B}" presName="hierChild4" presStyleCnt="0"/>
      <dgm:spPr/>
    </dgm:pt>
    <dgm:pt modelId="{806DCC47-3859-49B3-95BB-DBD8B3DFF6BB}" type="pres">
      <dgm:prSet presAssocID="{310B4786-0DE3-4073-945F-3EC9E99CC63B}" presName="hierChild5" presStyleCnt="0"/>
      <dgm:spPr/>
    </dgm:pt>
    <dgm:pt modelId="{F57CA8DF-9019-4874-BEF5-8F5FBECD9808}" type="pres">
      <dgm:prSet presAssocID="{990EF88C-DC60-497B-9F8F-FADA09B2CF90}" presName="hierChild3" presStyleCnt="0"/>
      <dgm:spPr/>
    </dgm:pt>
  </dgm:ptLst>
  <dgm:cxnLst>
    <dgm:cxn modelId="{6101E20A-7031-46F0-AF55-DFE5B5C48CF8}" type="presOf" srcId="{990EF88C-DC60-497B-9F8F-FADA09B2CF90}" destId="{4820191E-F1DD-409A-BB4C-FC59D7BDBA69}" srcOrd="0" destOrd="0" presId="urn:microsoft.com/office/officeart/2005/8/layout/orgChart1"/>
    <dgm:cxn modelId="{8283131B-9308-438F-8E09-72A14D0FDE24}" srcId="{990EF88C-DC60-497B-9F8F-FADA09B2CF90}" destId="{310B4786-0DE3-4073-945F-3EC9E99CC63B}" srcOrd="1" destOrd="0" parTransId="{C9BFE061-51E1-4D54-B6FC-1F20EC2AB2DD}" sibTransId="{4479BF36-D4B6-4902-AE6D-51DCCC6E1932}"/>
    <dgm:cxn modelId="{728B2D91-6914-4975-B4DD-5ADD075471D2}" type="presOf" srcId="{C9BFE061-51E1-4D54-B6FC-1F20EC2AB2DD}" destId="{D1C28A70-9580-4C59-BEFC-8507B21A70BA}" srcOrd="0" destOrd="0" presId="urn:microsoft.com/office/officeart/2005/8/layout/orgChart1"/>
    <dgm:cxn modelId="{772364AE-8164-40C6-91FB-B4CDCF91CF74}" type="presOf" srcId="{310B4786-0DE3-4073-945F-3EC9E99CC63B}" destId="{F7BCEA2F-4246-4C2B-B11B-58987868AAE9}" srcOrd="0" destOrd="0" presId="urn:microsoft.com/office/officeart/2005/8/layout/orgChart1"/>
    <dgm:cxn modelId="{2DE3A3AE-3756-474E-B9B5-D55C8C958464}" type="presOf" srcId="{FC96D6DA-9B08-497C-9EFD-6CA40763F075}" destId="{1123867C-5C0F-4E39-8352-A6C24565E9CF}" srcOrd="0" destOrd="0" presId="urn:microsoft.com/office/officeart/2005/8/layout/orgChart1"/>
    <dgm:cxn modelId="{D2E367C9-D2CD-443B-88E8-5951968FC52E}" type="presOf" srcId="{990EF88C-DC60-497B-9F8F-FADA09B2CF90}" destId="{750A7B05-20DB-4AB5-8D30-6F5EF213A126}" srcOrd="1" destOrd="0" presId="urn:microsoft.com/office/officeart/2005/8/layout/orgChart1"/>
    <dgm:cxn modelId="{3A7312D7-D721-42EF-9F43-0BD73388685B}" srcId="{990EF88C-DC60-497B-9F8F-FADA09B2CF90}" destId="{20B1C7A0-C368-41BF-9CE9-9E64D9B8E919}" srcOrd="0" destOrd="0" parTransId="{026ADC5A-04D3-40D5-9AFD-B79ADF431D5F}" sibTransId="{D648DB8D-2C86-43E6-A2AE-2CCA4069C10A}"/>
    <dgm:cxn modelId="{8C784FD8-3CC7-4E00-BE88-E17F26784C44}" type="presOf" srcId="{20B1C7A0-C368-41BF-9CE9-9E64D9B8E919}" destId="{B3D8426B-4FD5-4545-9709-B7040AC5DE7A}" srcOrd="1" destOrd="0" presId="urn:microsoft.com/office/officeart/2005/8/layout/orgChart1"/>
    <dgm:cxn modelId="{B4EA1BDA-D820-4711-8488-4713DDE7AF4C}" type="presOf" srcId="{310B4786-0DE3-4073-945F-3EC9E99CC63B}" destId="{D19C873B-B7AD-4B7D-BA79-A61A85B4FA4D}" srcOrd="1" destOrd="0" presId="urn:microsoft.com/office/officeart/2005/8/layout/orgChart1"/>
    <dgm:cxn modelId="{FAA082DA-834C-4425-9B34-CD2F3DEF4A26}" type="presOf" srcId="{20B1C7A0-C368-41BF-9CE9-9E64D9B8E919}" destId="{FE6E1509-CDD6-4447-B7DB-97E85562B13F}" srcOrd="0" destOrd="0" presId="urn:microsoft.com/office/officeart/2005/8/layout/orgChart1"/>
    <dgm:cxn modelId="{69491AF0-08CE-4DCF-A921-1D300EC047D1}" srcId="{FC96D6DA-9B08-497C-9EFD-6CA40763F075}" destId="{990EF88C-DC60-497B-9F8F-FADA09B2CF90}" srcOrd="0" destOrd="0" parTransId="{C8D475EC-FF55-4216-8BE1-807C6048322A}" sibTransId="{40DB35C8-7634-4238-860D-293B32F50D10}"/>
    <dgm:cxn modelId="{78CEA1FC-842A-4445-9860-C1A2283D4B33}" type="presOf" srcId="{026ADC5A-04D3-40D5-9AFD-B79ADF431D5F}" destId="{76549DEA-F9B4-483B-BC23-8747C89D2194}" srcOrd="0" destOrd="0" presId="urn:microsoft.com/office/officeart/2005/8/layout/orgChart1"/>
    <dgm:cxn modelId="{494A699E-9776-457C-9C5B-FEAD20A5EC4E}" type="presParOf" srcId="{1123867C-5C0F-4E39-8352-A6C24565E9CF}" destId="{F7B15D3B-5B34-4DA8-83FD-5AD38CC36B9A}" srcOrd="0" destOrd="0" presId="urn:microsoft.com/office/officeart/2005/8/layout/orgChart1"/>
    <dgm:cxn modelId="{7C5FC3A8-4244-4B78-AD87-DF89CD61CE8F}" type="presParOf" srcId="{F7B15D3B-5B34-4DA8-83FD-5AD38CC36B9A}" destId="{C4EC2511-F7FC-4D9E-AFDF-A1A58D204BBD}" srcOrd="0" destOrd="0" presId="urn:microsoft.com/office/officeart/2005/8/layout/orgChart1"/>
    <dgm:cxn modelId="{03FF8E5D-B517-4F4B-9376-7B4C75B1FD3A}" type="presParOf" srcId="{C4EC2511-F7FC-4D9E-AFDF-A1A58D204BBD}" destId="{4820191E-F1DD-409A-BB4C-FC59D7BDBA69}" srcOrd="0" destOrd="0" presId="urn:microsoft.com/office/officeart/2005/8/layout/orgChart1"/>
    <dgm:cxn modelId="{2AF1AB90-EB59-45D7-8EF3-913A96B88102}" type="presParOf" srcId="{C4EC2511-F7FC-4D9E-AFDF-A1A58D204BBD}" destId="{750A7B05-20DB-4AB5-8D30-6F5EF213A126}" srcOrd="1" destOrd="0" presId="urn:microsoft.com/office/officeart/2005/8/layout/orgChart1"/>
    <dgm:cxn modelId="{D86EDFF0-50A9-4B6F-B99B-C9AB3B4B8631}" type="presParOf" srcId="{F7B15D3B-5B34-4DA8-83FD-5AD38CC36B9A}" destId="{C0EE27D2-F322-4486-BD6B-3FF1D46A154B}" srcOrd="1" destOrd="0" presId="urn:microsoft.com/office/officeart/2005/8/layout/orgChart1"/>
    <dgm:cxn modelId="{44612CBE-8FAF-4965-B272-0C0A20A7905E}" type="presParOf" srcId="{C0EE27D2-F322-4486-BD6B-3FF1D46A154B}" destId="{76549DEA-F9B4-483B-BC23-8747C89D2194}" srcOrd="0" destOrd="0" presId="urn:microsoft.com/office/officeart/2005/8/layout/orgChart1"/>
    <dgm:cxn modelId="{F2C06233-07DC-41A8-8161-9C371077F4F5}" type="presParOf" srcId="{C0EE27D2-F322-4486-BD6B-3FF1D46A154B}" destId="{D8B776C8-DC30-4619-B927-90E9C6349BD8}" srcOrd="1" destOrd="0" presId="urn:microsoft.com/office/officeart/2005/8/layout/orgChart1"/>
    <dgm:cxn modelId="{70069A7A-5AF8-4E20-B006-4AC785A8B45E}" type="presParOf" srcId="{D8B776C8-DC30-4619-B927-90E9C6349BD8}" destId="{D8C67B87-32A3-48E7-A430-E5F13D70D1EA}" srcOrd="0" destOrd="0" presId="urn:microsoft.com/office/officeart/2005/8/layout/orgChart1"/>
    <dgm:cxn modelId="{5BCF3975-E63A-4D77-AD7A-FDF18F236DAC}" type="presParOf" srcId="{D8C67B87-32A3-48E7-A430-E5F13D70D1EA}" destId="{FE6E1509-CDD6-4447-B7DB-97E85562B13F}" srcOrd="0" destOrd="0" presId="urn:microsoft.com/office/officeart/2005/8/layout/orgChart1"/>
    <dgm:cxn modelId="{005DEB8B-2D10-4AF2-BB40-D1F19C05D240}" type="presParOf" srcId="{D8C67B87-32A3-48E7-A430-E5F13D70D1EA}" destId="{B3D8426B-4FD5-4545-9709-B7040AC5DE7A}" srcOrd="1" destOrd="0" presId="urn:microsoft.com/office/officeart/2005/8/layout/orgChart1"/>
    <dgm:cxn modelId="{30E7C134-AC29-4C27-8691-C7B4A06287B0}" type="presParOf" srcId="{D8B776C8-DC30-4619-B927-90E9C6349BD8}" destId="{BAA3099C-C286-4B7E-BC28-6136A4789036}" srcOrd="1" destOrd="0" presId="urn:microsoft.com/office/officeart/2005/8/layout/orgChart1"/>
    <dgm:cxn modelId="{0D7D222F-03A3-4642-9F13-3A610BB29A4A}" type="presParOf" srcId="{D8B776C8-DC30-4619-B927-90E9C6349BD8}" destId="{A9C0B65C-5CF5-4055-AFC4-9739113874BF}" srcOrd="2" destOrd="0" presId="urn:microsoft.com/office/officeart/2005/8/layout/orgChart1"/>
    <dgm:cxn modelId="{3AA6A4BE-8B95-43B4-B65B-5F3F8EA4D735}" type="presParOf" srcId="{C0EE27D2-F322-4486-BD6B-3FF1D46A154B}" destId="{D1C28A70-9580-4C59-BEFC-8507B21A70BA}" srcOrd="2" destOrd="0" presId="urn:microsoft.com/office/officeart/2005/8/layout/orgChart1"/>
    <dgm:cxn modelId="{4CA1F515-F111-49B3-AD40-66326F9C0B3C}" type="presParOf" srcId="{C0EE27D2-F322-4486-BD6B-3FF1D46A154B}" destId="{1295876F-ECC7-450F-9569-2B19CFE31B39}" srcOrd="3" destOrd="0" presId="urn:microsoft.com/office/officeart/2005/8/layout/orgChart1"/>
    <dgm:cxn modelId="{33A53D91-BD66-4F09-9A0E-143635B72246}" type="presParOf" srcId="{1295876F-ECC7-450F-9569-2B19CFE31B39}" destId="{067AD743-2E30-4815-A1FE-31095E392053}" srcOrd="0" destOrd="0" presId="urn:microsoft.com/office/officeart/2005/8/layout/orgChart1"/>
    <dgm:cxn modelId="{B84658E1-E886-48DB-B239-B139A7044FB1}" type="presParOf" srcId="{067AD743-2E30-4815-A1FE-31095E392053}" destId="{F7BCEA2F-4246-4C2B-B11B-58987868AAE9}" srcOrd="0" destOrd="0" presId="urn:microsoft.com/office/officeart/2005/8/layout/orgChart1"/>
    <dgm:cxn modelId="{AB8073AC-0198-4EEA-A983-9119CDF24ED1}" type="presParOf" srcId="{067AD743-2E30-4815-A1FE-31095E392053}" destId="{D19C873B-B7AD-4B7D-BA79-A61A85B4FA4D}" srcOrd="1" destOrd="0" presId="urn:microsoft.com/office/officeart/2005/8/layout/orgChart1"/>
    <dgm:cxn modelId="{2569A432-C9A3-4032-B8E2-C5A757199848}" type="presParOf" srcId="{1295876F-ECC7-450F-9569-2B19CFE31B39}" destId="{6A5DB51E-A0CD-428E-AE4D-FFB28C467308}" srcOrd="1" destOrd="0" presId="urn:microsoft.com/office/officeart/2005/8/layout/orgChart1"/>
    <dgm:cxn modelId="{C6603FC8-0F3A-453B-B61A-A709A93112F0}" type="presParOf" srcId="{1295876F-ECC7-450F-9569-2B19CFE31B39}" destId="{806DCC47-3859-49B3-95BB-DBD8B3DFF6BB}" srcOrd="2" destOrd="0" presId="urn:microsoft.com/office/officeart/2005/8/layout/orgChart1"/>
    <dgm:cxn modelId="{9FBD3F0D-FE80-424A-9BB6-59851DA20C38}" type="presParOf" srcId="{F7B15D3B-5B34-4DA8-83FD-5AD38CC36B9A}" destId="{F57CA8DF-9019-4874-BEF5-8F5FBECD980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E5C764F-F3A1-4823-9E30-E802C336319C}" type="doc">
      <dgm:prSet loTypeId="urn:microsoft.com/office/officeart/2005/8/layout/orgChart1" loCatId="hierarchy" qsTypeId="urn:microsoft.com/office/officeart/2005/8/quickstyle/simple1" qsCatId="simple" csTypeId="urn:microsoft.com/office/officeart/2005/8/colors/accent2_1" csCatId="accent2"/>
      <dgm:spPr/>
      <dgm:t>
        <a:bodyPr/>
        <a:lstStyle/>
        <a:p>
          <a:endParaRPr lang="en-US"/>
        </a:p>
      </dgm:t>
    </dgm:pt>
    <dgm:pt modelId="{EE9E3CE5-6482-44D6-B684-01792A334FC8}">
      <dgm:prSet/>
      <dgm:spPr/>
      <dgm:t>
        <a:bodyPr/>
        <a:lstStyle/>
        <a:p>
          <a:pPr rtl="0"/>
          <a:r>
            <a:rPr lang="en-US" dirty="0"/>
            <a:t>Cannot increase rates for the first 12 months after an account is open unless:</a:t>
          </a:r>
        </a:p>
      </dgm:t>
    </dgm:pt>
    <dgm:pt modelId="{9F4B43FE-0294-4BEB-8A0D-160EBD62FBB8}" type="parTrans" cxnId="{B5B39B01-FDEC-4139-90D1-584DADE45204}">
      <dgm:prSet/>
      <dgm:spPr/>
      <dgm:t>
        <a:bodyPr/>
        <a:lstStyle/>
        <a:p>
          <a:endParaRPr lang="en-US"/>
        </a:p>
      </dgm:t>
    </dgm:pt>
    <dgm:pt modelId="{FDB92A9E-2296-4698-B19A-E3AD04CA8322}" type="sibTrans" cxnId="{B5B39B01-FDEC-4139-90D1-584DADE45204}">
      <dgm:prSet/>
      <dgm:spPr/>
      <dgm:t>
        <a:bodyPr/>
        <a:lstStyle/>
        <a:p>
          <a:endParaRPr lang="en-US"/>
        </a:p>
      </dgm:t>
    </dgm:pt>
    <dgm:pt modelId="{C47F5F62-13D4-4468-912C-B6196A3E9B35}">
      <dgm:prSet/>
      <dgm:spPr/>
      <dgm:t>
        <a:bodyPr/>
        <a:lstStyle/>
        <a:p>
          <a:pPr rtl="0"/>
          <a:r>
            <a:rPr lang="en-US" dirty="0"/>
            <a:t>Card has a variable interest rate</a:t>
          </a:r>
        </a:p>
      </dgm:t>
    </dgm:pt>
    <dgm:pt modelId="{6B2E1A84-A2D4-4976-A595-5BBD18C2AE6D}" type="parTrans" cxnId="{D509563D-DB44-45B8-A047-3CD72771221E}">
      <dgm:prSet/>
      <dgm:spPr/>
      <dgm:t>
        <a:bodyPr/>
        <a:lstStyle/>
        <a:p>
          <a:endParaRPr lang="en-US"/>
        </a:p>
      </dgm:t>
    </dgm:pt>
    <dgm:pt modelId="{4033EE61-D196-4202-9AF5-D09BCE2E9D65}" type="sibTrans" cxnId="{D509563D-DB44-45B8-A047-3CD72771221E}">
      <dgm:prSet/>
      <dgm:spPr/>
      <dgm:t>
        <a:bodyPr/>
        <a:lstStyle/>
        <a:p>
          <a:endParaRPr lang="en-US"/>
        </a:p>
      </dgm:t>
    </dgm:pt>
    <dgm:pt modelId="{EC0A16D9-F80D-4EB9-90F8-642BEB22ADD2}">
      <dgm:prSet/>
      <dgm:spPr/>
      <dgm:t>
        <a:bodyPr/>
        <a:lstStyle/>
        <a:p>
          <a:pPr rtl="0"/>
          <a:r>
            <a:rPr lang="en-US" dirty="0"/>
            <a:t>Cardholder is more than 60 days late in paying their bill</a:t>
          </a:r>
        </a:p>
      </dgm:t>
    </dgm:pt>
    <dgm:pt modelId="{0532C466-522D-4D4D-B7A5-CCF7FA9E712F}" type="parTrans" cxnId="{82E7F48C-7298-4358-8E93-ABC61AA1BC93}">
      <dgm:prSet/>
      <dgm:spPr/>
      <dgm:t>
        <a:bodyPr/>
        <a:lstStyle/>
        <a:p>
          <a:endParaRPr lang="en-US"/>
        </a:p>
      </dgm:t>
    </dgm:pt>
    <dgm:pt modelId="{6C374FB8-AF0E-4387-86A6-320EF5F9AAAA}" type="sibTrans" cxnId="{82E7F48C-7298-4358-8E93-ABC61AA1BC93}">
      <dgm:prSet/>
      <dgm:spPr/>
      <dgm:t>
        <a:bodyPr/>
        <a:lstStyle/>
        <a:p>
          <a:endParaRPr lang="en-US"/>
        </a:p>
      </dgm:t>
    </dgm:pt>
    <dgm:pt modelId="{43034E84-1708-43F6-A9AA-1635483D85E9}">
      <dgm:prSet/>
      <dgm:spPr/>
      <dgm:t>
        <a:bodyPr/>
        <a:lstStyle/>
        <a:p>
          <a:pPr rtl="0"/>
          <a:r>
            <a:rPr lang="en-US"/>
            <a:t>Card has an introductory rate (the introductory rate must be in place for at least 6 months and then the rate can increase)</a:t>
          </a:r>
        </a:p>
      </dgm:t>
    </dgm:pt>
    <dgm:pt modelId="{D746172A-2E09-44E4-917C-3CE2071EDB5A}" type="parTrans" cxnId="{958D093D-F8BB-43C7-B0E6-1ECE5E047A21}">
      <dgm:prSet/>
      <dgm:spPr/>
      <dgm:t>
        <a:bodyPr/>
        <a:lstStyle/>
        <a:p>
          <a:endParaRPr lang="en-US"/>
        </a:p>
      </dgm:t>
    </dgm:pt>
    <dgm:pt modelId="{6AF26916-B372-4D08-B805-230C0EAFB3C5}" type="sibTrans" cxnId="{958D093D-F8BB-43C7-B0E6-1ECE5E047A21}">
      <dgm:prSet/>
      <dgm:spPr/>
      <dgm:t>
        <a:bodyPr/>
        <a:lstStyle/>
        <a:p>
          <a:endParaRPr lang="en-US"/>
        </a:p>
      </dgm:t>
    </dgm:pt>
    <dgm:pt modelId="{1C72FA23-6001-4B6E-8BD2-F76D44C5C6A1}" type="pres">
      <dgm:prSet presAssocID="{1E5C764F-F3A1-4823-9E30-E802C336319C}" presName="hierChild1" presStyleCnt="0">
        <dgm:presLayoutVars>
          <dgm:orgChart val="1"/>
          <dgm:chPref val="1"/>
          <dgm:dir/>
          <dgm:animOne val="branch"/>
          <dgm:animLvl val="lvl"/>
          <dgm:resizeHandles/>
        </dgm:presLayoutVars>
      </dgm:prSet>
      <dgm:spPr/>
    </dgm:pt>
    <dgm:pt modelId="{A5B16627-30A4-470B-AEB3-8C7C5A46787C}" type="pres">
      <dgm:prSet presAssocID="{EE9E3CE5-6482-44D6-B684-01792A334FC8}" presName="hierRoot1" presStyleCnt="0">
        <dgm:presLayoutVars>
          <dgm:hierBranch val="init"/>
        </dgm:presLayoutVars>
      </dgm:prSet>
      <dgm:spPr/>
    </dgm:pt>
    <dgm:pt modelId="{20F68629-DCA9-4136-927A-76EE23932695}" type="pres">
      <dgm:prSet presAssocID="{EE9E3CE5-6482-44D6-B684-01792A334FC8}" presName="rootComposite1" presStyleCnt="0"/>
      <dgm:spPr/>
    </dgm:pt>
    <dgm:pt modelId="{78764327-F890-4FF6-B5C4-E39AB5782B16}" type="pres">
      <dgm:prSet presAssocID="{EE9E3CE5-6482-44D6-B684-01792A334FC8}" presName="rootText1" presStyleLbl="node0" presStyleIdx="0" presStyleCnt="1">
        <dgm:presLayoutVars>
          <dgm:chPref val="3"/>
        </dgm:presLayoutVars>
      </dgm:prSet>
      <dgm:spPr/>
    </dgm:pt>
    <dgm:pt modelId="{A967A525-68FC-42F1-84D2-4697291A65AC}" type="pres">
      <dgm:prSet presAssocID="{EE9E3CE5-6482-44D6-B684-01792A334FC8}" presName="rootConnector1" presStyleLbl="node1" presStyleIdx="0" presStyleCnt="0"/>
      <dgm:spPr/>
    </dgm:pt>
    <dgm:pt modelId="{360F1A84-6122-4A1C-A526-5238D6FD2875}" type="pres">
      <dgm:prSet presAssocID="{EE9E3CE5-6482-44D6-B684-01792A334FC8}" presName="hierChild2" presStyleCnt="0"/>
      <dgm:spPr/>
    </dgm:pt>
    <dgm:pt modelId="{29633B39-AD67-46DD-A5CA-26E4827884EA}" type="pres">
      <dgm:prSet presAssocID="{6B2E1A84-A2D4-4976-A595-5BBD18C2AE6D}" presName="Name37" presStyleLbl="parChTrans1D2" presStyleIdx="0" presStyleCnt="3"/>
      <dgm:spPr/>
    </dgm:pt>
    <dgm:pt modelId="{63D5D4DC-641E-4834-A1D0-75D6DCC1B4AF}" type="pres">
      <dgm:prSet presAssocID="{C47F5F62-13D4-4468-912C-B6196A3E9B35}" presName="hierRoot2" presStyleCnt="0">
        <dgm:presLayoutVars>
          <dgm:hierBranch val="init"/>
        </dgm:presLayoutVars>
      </dgm:prSet>
      <dgm:spPr/>
    </dgm:pt>
    <dgm:pt modelId="{19530516-A57B-4994-A552-78F21EBDB7BD}" type="pres">
      <dgm:prSet presAssocID="{C47F5F62-13D4-4468-912C-B6196A3E9B35}" presName="rootComposite" presStyleCnt="0"/>
      <dgm:spPr/>
    </dgm:pt>
    <dgm:pt modelId="{0735B6C1-CBAF-45DA-9C43-EB59B6EE8968}" type="pres">
      <dgm:prSet presAssocID="{C47F5F62-13D4-4468-912C-B6196A3E9B35}" presName="rootText" presStyleLbl="node2" presStyleIdx="0" presStyleCnt="3">
        <dgm:presLayoutVars>
          <dgm:chPref val="3"/>
        </dgm:presLayoutVars>
      </dgm:prSet>
      <dgm:spPr/>
    </dgm:pt>
    <dgm:pt modelId="{434FE202-05B8-40EA-BCFA-138A8FFCCA71}" type="pres">
      <dgm:prSet presAssocID="{C47F5F62-13D4-4468-912C-B6196A3E9B35}" presName="rootConnector" presStyleLbl="node2" presStyleIdx="0" presStyleCnt="3"/>
      <dgm:spPr/>
    </dgm:pt>
    <dgm:pt modelId="{2AA5CFB1-0EDD-48FA-A189-3EC3EE8F7140}" type="pres">
      <dgm:prSet presAssocID="{C47F5F62-13D4-4468-912C-B6196A3E9B35}" presName="hierChild4" presStyleCnt="0"/>
      <dgm:spPr/>
    </dgm:pt>
    <dgm:pt modelId="{8B9FA417-A169-448C-8D7E-E422ED4C1B1C}" type="pres">
      <dgm:prSet presAssocID="{C47F5F62-13D4-4468-912C-B6196A3E9B35}" presName="hierChild5" presStyleCnt="0"/>
      <dgm:spPr/>
    </dgm:pt>
    <dgm:pt modelId="{F149D60A-09B3-4A7C-9FD9-7C6280F42F04}" type="pres">
      <dgm:prSet presAssocID="{0532C466-522D-4D4D-B7A5-CCF7FA9E712F}" presName="Name37" presStyleLbl="parChTrans1D2" presStyleIdx="1" presStyleCnt="3"/>
      <dgm:spPr/>
    </dgm:pt>
    <dgm:pt modelId="{E986E913-0ACA-45C9-8965-EA5996C7600B}" type="pres">
      <dgm:prSet presAssocID="{EC0A16D9-F80D-4EB9-90F8-642BEB22ADD2}" presName="hierRoot2" presStyleCnt="0">
        <dgm:presLayoutVars>
          <dgm:hierBranch val="init"/>
        </dgm:presLayoutVars>
      </dgm:prSet>
      <dgm:spPr/>
    </dgm:pt>
    <dgm:pt modelId="{96639E0B-EC3C-45CE-B77E-1045AD8D4D7F}" type="pres">
      <dgm:prSet presAssocID="{EC0A16D9-F80D-4EB9-90F8-642BEB22ADD2}" presName="rootComposite" presStyleCnt="0"/>
      <dgm:spPr/>
    </dgm:pt>
    <dgm:pt modelId="{C194A254-16DB-4271-B4C8-38450501B40F}" type="pres">
      <dgm:prSet presAssocID="{EC0A16D9-F80D-4EB9-90F8-642BEB22ADD2}" presName="rootText" presStyleLbl="node2" presStyleIdx="1" presStyleCnt="3">
        <dgm:presLayoutVars>
          <dgm:chPref val="3"/>
        </dgm:presLayoutVars>
      </dgm:prSet>
      <dgm:spPr/>
    </dgm:pt>
    <dgm:pt modelId="{30F0C8EC-D40F-4DA6-BFCF-7E1ABFB2EA3A}" type="pres">
      <dgm:prSet presAssocID="{EC0A16D9-F80D-4EB9-90F8-642BEB22ADD2}" presName="rootConnector" presStyleLbl="node2" presStyleIdx="1" presStyleCnt="3"/>
      <dgm:spPr/>
    </dgm:pt>
    <dgm:pt modelId="{7DC4E8C2-1222-401C-817C-F9BAEAA05D51}" type="pres">
      <dgm:prSet presAssocID="{EC0A16D9-F80D-4EB9-90F8-642BEB22ADD2}" presName="hierChild4" presStyleCnt="0"/>
      <dgm:spPr/>
    </dgm:pt>
    <dgm:pt modelId="{D407B612-5AD4-4399-9E1D-D403FADBA596}" type="pres">
      <dgm:prSet presAssocID="{EC0A16D9-F80D-4EB9-90F8-642BEB22ADD2}" presName="hierChild5" presStyleCnt="0"/>
      <dgm:spPr/>
    </dgm:pt>
    <dgm:pt modelId="{494F0443-7347-40A2-9036-482EE6E3A53A}" type="pres">
      <dgm:prSet presAssocID="{D746172A-2E09-44E4-917C-3CE2071EDB5A}" presName="Name37" presStyleLbl="parChTrans1D2" presStyleIdx="2" presStyleCnt="3"/>
      <dgm:spPr/>
    </dgm:pt>
    <dgm:pt modelId="{A3E370E0-6E79-48EC-94CB-D24D8FDA90D2}" type="pres">
      <dgm:prSet presAssocID="{43034E84-1708-43F6-A9AA-1635483D85E9}" presName="hierRoot2" presStyleCnt="0">
        <dgm:presLayoutVars>
          <dgm:hierBranch val="init"/>
        </dgm:presLayoutVars>
      </dgm:prSet>
      <dgm:spPr/>
    </dgm:pt>
    <dgm:pt modelId="{9C79CD8A-894A-4680-B815-42C7FAB4E6E6}" type="pres">
      <dgm:prSet presAssocID="{43034E84-1708-43F6-A9AA-1635483D85E9}" presName="rootComposite" presStyleCnt="0"/>
      <dgm:spPr/>
    </dgm:pt>
    <dgm:pt modelId="{C2359424-371E-4BD3-AFCA-288DDECECBC0}" type="pres">
      <dgm:prSet presAssocID="{43034E84-1708-43F6-A9AA-1635483D85E9}" presName="rootText" presStyleLbl="node2" presStyleIdx="2" presStyleCnt="3">
        <dgm:presLayoutVars>
          <dgm:chPref val="3"/>
        </dgm:presLayoutVars>
      </dgm:prSet>
      <dgm:spPr/>
    </dgm:pt>
    <dgm:pt modelId="{7E2E31D1-4ACA-4E9B-B1BB-8509011BC9C1}" type="pres">
      <dgm:prSet presAssocID="{43034E84-1708-43F6-A9AA-1635483D85E9}" presName="rootConnector" presStyleLbl="node2" presStyleIdx="2" presStyleCnt="3"/>
      <dgm:spPr/>
    </dgm:pt>
    <dgm:pt modelId="{103148A7-BB88-4111-9F93-13D506A51562}" type="pres">
      <dgm:prSet presAssocID="{43034E84-1708-43F6-A9AA-1635483D85E9}" presName="hierChild4" presStyleCnt="0"/>
      <dgm:spPr/>
    </dgm:pt>
    <dgm:pt modelId="{6337F23B-2296-4B77-B248-07822B46E87F}" type="pres">
      <dgm:prSet presAssocID="{43034E84-1708-43F6-A9AA-1635483D85E9}" presName="hierChild5" presStyleCnt="0"/>
      <dgm:spPr/>
    </dgm:pt>
    <dgm:pt modelId="{75E061D9-0F8A-4321-8D87-145AD4A3561C}" type="pres">
      <dgm:prSet presAssocID="{EE9E3CE5-6482-44D6-B684-01792A334FC8}" presName="hierChild3" presStyleCnt="0"/>
      <dgm:spPr/>
    </dgm:pt>
  </dgm:ptLst>
  <dgm:cxnLst>
    <dgm:cxn modelId="{B5B39B01-FDEC-4139-90D1-584DADE45204}" srcId="{1E5C764F-F3A1-4823-9E30-E802C336319C}" destId="{EE9E3CE5-6482-44D6-B684-01792A334FC8}" srcOrd="0" destOrd="0" parTransId="{9F4B43FE-0294-4BEB-8A0D-160EBD62FBB8}" sibTransId="{FDB92A9E-2296-4698-B19A-E3AD04CA8322}"/>
    <dgm:cxn modelId="{03970730-9C49-40A3-9A88-7F8D18CBA10D}" type="presOf" srcId="{C47F5F62-13D4-4468-912C-B6196A3E9B35}" destId="{0735B6C1-CBAF-45DA-9C43-EB59B6EE8968}" srcOrd="0" destOrd="0" presId="urn:microsoft.com/office/officeart/2005/8/layout/orgChart1"/>
    <dgm:cxn modelId="{958D093D-F8BB-43C7-B0E6-1ECE5E047A21}" srcId="{EE9E3CE5-6482-44D6-B684-01792A334FC8}" destId="{43034E84-1708-43F6-A9AA-1635483D85E9}" srcOrd="2" destOrd="0" parTransId="{D746172A-2E09-44E4-917C-3CE2071EDB5A}" sibTransId="{6AF26916-B372-4D08-B805-230C0EAFB3C5}"/>
    <dgm:cxn modelId="{D509563D-DB44-45B8-A047-3CD72771221E}" srcId="{EE9E3CE5-6482-44D6-B684-01792A334FC8}" destId="{C47F5F62-13D4-4468-912C-B6196A3E9B35}" srcOrd="0" destOrd="0" parTransId="{6B2E1A84-A2D4-4976-A595-5BBD18C2AE6D}" sibTransId="{4033EE61-D196-4202-9AF5-D09BCE2E9D65}"/>
    <dgm:cxn modelId="{CB873143-6C23-4023-8332-8501940FA581}" type="presOf" srcId="{43034E84-1708-43F6-A9AA-1635483D85E9}" destId="{C2359424-371E-4BD3-AFCA-288DDECECBC0}" srcOrd="0" destOrd="0" presId="urn:microsoft.com/office/officeart/2005/8/layout/orgChart1"/>
    <dgm:cxn modelId="{1DCE2C72-86A3-455C-8515-5F190066B331}" type="presOf" srcId="{43034E84-1708-43F6-A9AA-1635483D85E9}" destId="{7E2E31D1-4ACA-4E9B-B1BB-8509011BC9C1}" srcOrd="1" destOrd="0" presId="urn:microsoft.com/office/officeart/2005/8/layout/orgChart1"/>
    <dgm:cxn modelId="{9D8F8E56-3E1E-4DA9-985B-17B452250A9C}" type="presOf" srcId="{D746172A-2E09-44E4-917C-3CE2071EDB5A}" destId="{494F0443-7347-40A2-9036-482EE6E3A53A}" srcOrd="0" destOrd="0" presId="urn:microsoft.com/office/officeart/2005/8/layout/orgChart1"/>
    <dgm:cxn modelId="{7038A17C-DA5A-4B00-9CF2-A070B40B7CEB}" type="presOf" srcId="{6B2E1A84-A2D4-4976-A595-5BBD18C2AE6D}" destId="{29633B39-AD67-46DD-A5CA-26E4827884EA}" srcOrd="0" destOrd="0" presId="urn:microsoft.com/office/officeart/2005/8/layout/orgChart1"/>
    <dgm:cxn modelId="{A08A5B7E-493B-44CE-8E85-1F1E37B4C52A}" type="presOf" srcId="{EC0A16D9-F80D-4EB9-90F8-642BEB22ADD2}" destId="{30F0C8EC-D40F-4DA6-BFCF-7E1ABFB2EA3A}" srcOrd="1" destOrd="0" presId="urn:microsoft.com/office/officeart/2005/8/layout/orgChart1"/>
    <dgm:cxn modelId="{26F6647E-3F00-4AC5-A895-32BD59F5B1F6}" type="presOf" srcId="{EC0A16D9-F80D-4EB9-90F8-642BEB22ADD2}" destId="{C194A254-16DB-4271-B4C8-38450501B40F}" srcOrd="0" destOrd="0" presId="urn:microsoft.com/office/officeart/2005/8/layout/orgChart1"/>
    <dgm:cxn modelId="{82E7F48C-7298-4358-8E93-ABC61AA1BC93}" srcId="{EE9E3CE5-6482-44D6-B684-01792A334FC8}" destId="{EC0A16D9-F80D-4EB9-90F8-642BEB22ADD2}" srcOrd="1" destOrd="0" parTransId="{0532C466-522D-4D4D-B7A5-CCF7FA9E712F}" sibTransId="{6C374FB8-AF0E-4387-86A6-320EF5F9AAAA}"/>
    <dgm:cxn modelId="{0CF93299-853F-46BC-82D4-99BE111D429C}" type="presOf" srcId="{EE9E3CE5-6482-44D6-B684-01792A334FC8}" destId="{78764327-F890-4FF6-B5C4-E39AB5782B16}" srcOrd="0" destOrd="0" presId="urn:microsoft.com/office/officeart/2005/8/layout/orgChart1"/>
    <dgm:cxn modelId="{802E529D-C601-4826-A2A6-03440AA6ABF6}" type="presOf" srcId="{EE9E3CE5-6482-44D6-B684-01792A334FC8}" destId="{A967A525-68FC-42F1-84D2-4697291A65AC}" srcOrd="1" destOrd="0" presId="urn:microsoft.com/office/officeart/2005/8/layout/orgChart1"/>
    <dgm:cxn modelId="{8685EFD9-58BD-4A94-A41E-11CD70410490}" type="presOf" srcId="{C47F5F62-13D4-4468-912C-B6196A3E9B35}" destId="{434FE202-05B8-40EA-BCFA-138A8FFCCA71}" srcOrd="1" destOrd="0" presId="urn:microsoft.com/office/officeart/2005/8/layout/orgChart1"/>
    <dgm:cxn modelId="{3414F3E2-9BCF-443E-B7AD-0C3C7546575D}" type="presOf" srcId="{0532C466-522D-4D4D-B7A5-CCF7FA9E712F}" destId="{F149D60A-09B3-4A7C-9FD9-7C6280F42F04}" srcOrd="0" destOrd="0" presId="urn:microsoft.com/office/officeart/2005/8/layout/orgChart1"/>
    <dgm:cxn modelId="{B85B96FD-6B3A-4E82-B8B9-662AF29C0A16}" type="presOf" srcId="{1E5C764F-F3A1-4823-9E30-E802C336319C}" destId="{1C72FA23-6001-4B6E-8BD2-F76D44C5C6A1}" srcOrd="0" destOrd="0" presId="urn:microsoft.com/office/officeart/2005/8/layout/orgChart1"/>
    <dgm:cxn modelId="{9A2810BB-57D7-4C72-BA71-766990EAC8C1}" type="presParOf" srcId="{1C72FA23-6001-4B6E-8BD2-F76D44C5C6A1}" destId="{A5B16627-30A4-470B-AEB3-8C7C5A46787C}" srcOrd="0" destOrd="0" presId="urn:microsoft.com/office/officeart/2005/8/layout/orgChart1"/>
    <dgm:cxn modelId="{DC2AEF2A-7034-4B14-BAA1-AF4513562E96}" type="presParOf" srcId="{A5B16627-30A4-470B-AEB3-8C7C5A46787C}" destId="{20F68629-DCA9-4136-927A-76EE23932695}" srcOrd="0" destOrd="0" presId="urn:microsoft.com/office/officeart/2005/8/layout/orgChart1"/>
    <dgm:cxn modelId="{A94E9A66-CABC-41E2-A402-CB50704348ED}" type="presParOf" srcId="{20F68629-DCA9-4136-927A-76EE23932695}" destId="{78764327-F890-4FF6-B5C4-E39AB5782B16}" srcOrd="0" destOrd="0" presId="urn:microsoft.com/office/officeart/2005/8/layout/orgChart1"/>
    <dgm:cxn modelId="{8DB743BD-F9E4-4144-9E70-469D8D3E552B}" type="presParOf" srcId="{20F68629-DCA9-4136-927A-76EE23932695}" destId="{A967A525-68FC-42F1-84D2-4697291A65AC}" srcOrd="1" destOrd="0" presId="urn:microsoft.com/office/officeart/2005/8/layout/orgChart1"/>
    <dgm:cxn modelId="{53F358FB-DE83-4AA3-87F5-1EC3D94806EA}" type="presParOf" srcId="{A5B16627-30A4-470B-AEB3-8C7C5A46787C}" destId="{360F1A84-6122-4A1C-A526-5238D6FD2875}" srcOrd="1" destOrd="0" presId="urn:microsoft.com/office/officeart/2005/8/layout/orgChart1"/>
    <dgm:cxn modelId="{14AEA854-97BA-47BC-9FF0-284F5685A141}" type="presParOf" srcId="{360F1A84-6122-4A1C-A526-5238D6FD2875}" destId="{29633B39-AD67-46DD-A5CA-26E4827884EA}" srcOrd="0" destOrd="0" presId="urn:microsoft.com/office/officeart/2005/8/layout/orgChart1"/>
    <dgm:cxn modelId="{3D7BA214-295F-4E7E-AAB4-ABEFD52B97C8}" type="presParOf" srcId="{360F1A84-6122-4A1C-A526-5238D6FD2875}" destId="{63D5D4DC-641E-4834-A1D0-75D6DCC1B4AF}" srcOrd="1" destOrd="0" presId="urn:microsoft.com/office/officeart/2005/8/layout/orgChart1"/>
    <dgm:cxn modelId="{8300055F-C6A6-4ACC-BA28-41F9FE5C7190}" type="presParOf" srcId="{63D5D4DC-641E-4834-A1D0-75D6DCC1B4AF}" destId="{19530516-A57B-4994-A552-78F21EBDB7BD}" srcOrd="0" destOrd="0" presId="urn:microsoft.com/office/officeart/2005/8/layout/orgChart1"/>
    <dgm:cxn modelId="{EF5E829D-C507-4B0E-A710-9DCBAFAFEBB0}" type="presParOf" srcId="{19530516-A57B-4994-A552-78F21EBDB7BD}" destId="{0735B6C1-CBAF-45DA-9C43-EB59B6EE8968}" srcOrd="0" destOrd="0" presId="urn:microsoft.com/office/officeart/2005/8/layout/orgChart1"/>
    <dgm:cxn modelId="{CC16CC78-12B2-44BB-8055-E4BEC2D27B60}" type="presParOf" srcId="{19530516-A57B-4994-A552-78F21EBDB7BD}" destId="{434FE202-05B8-40EA-BCFA-138A8FFCCA71}" srcOrd="1" destOrd="0" presId="urn:microsoft.com/office/officeart/2005/8/layout/orgChart1"/>
    <dgm:cxn modelId="{775EDD02-FD6F-4D24-AEB2-EC7BCA25E6EC}" type="presParOf" srcId="{63D5D4DC-641E-4834-A1D0-75D6DCC1B4AF}" destId="{2AA5CFB1-0EDD-48FA-A189-3EC3EE8F7140}" srcOrd="1" destOrd="0" presId="urn:microsoft.com/office/officeart/2005/8/layout/orgChart1"/>
    <dgm:cxn modelId="{B189D882-238E-46BB-B833-7AD9473FE9A9}" type="presParOf" srcId="{63D5D4DC-641E-4834-A1D0-75D6DCC1B4AF}" destId="{8B9FA417-A169-448C-8D7E-E422ED4C1B1C}" srcOrd="2" destOrd="0" presId="urn:microsoft.com/office/officeart/2005/8/layout/orgChart1"/>
    <dgm:cxn modelId="{EB5606C1-3A62-4FCA-A88A-4F9D7C77C5B9}" type="presParOf" srcId="{360F1A84-6122-4A1C-A526-5238D6FD2875}" destId="{F149D60A-09B3-4A7C-9FD9-7C6280F42F04}" srcOrd="2" destOrd="0" presId="urn:microsoft.com/office/officeart/2005/8/layout/orgChart1"/>
    <dgm:cxn modelId="{5731E979-F65B-4475-A827-EA96C8E1F6BA}" type="presParOf" srcId="{360F1A84-6122-4A1C-A526-5238D6FD2875}" destId="{E986E913-0ACA-45C9-8965-EA5996C7600B}" srcOrd="3" destOrd="0" presId="urn:microsoft.com/office/officeart/2005/8/layout/orgChart1"/>
    <dgm:cxn modelId="{85B64A9B-2FF4-4530-8878-BD6FCDB8E7F4}" type="presParOf" srcId="{E986E913-0ACA-45C9-8965-EA5996C7600B}" destId="{96639E0B-EC3C-45CE-B77E-1045AD8D4D7F}" srcOrd="0" destOrd="0" presId="urn:microsoft.com/office/officeart/2005/8/layout/orgChart1"/>
    <dgm:cxn modelId="{8984F33D-9BFB-4194-B263-576C7FB622FF}" type="presParOf" srcId="{96639E0B-EC3C-45CE-B77E-1045AD8D4D7F}" destId="{C194A254-16DB-4271-B4C8-38450501B40F}" srcOrd="0" destOrd="0" presId="urn:microsoft.com/office/officeart/2005/8/layout/orgChart1"/>
    <dgm:cxn modelId="{8B0FDB3D-037D-4EA4-9F93-265DBDEFFB24}" type="presParOf" srcId="{96639E0B-EC3C-45CE-B77E-1045AD8D4D7F}" destId="{30F0C8EC-D40F-4DA6-BFCF-7E1ABFB2EA3A}" srcOrd="1" destOrd="0" presId="urn:microsoft.com/office/officeart/2005/8/layout/orgChart1"/>
    <dgm:cxn modelId="{51E02B6D-A3C4-4D69-BE5C-E1A402D67840}" type="presParOf" srcId="{E986E913-0ACA-45C9-8965-EA5996C7600B}" destId="{7DC4E8C2-1222-401C-817C-F9BAEAA05D51}" srcOrd="1" destOrd="0" presId="urn:microsoft.com/office/officeart/2005/8/layout/orgChart1"/>
    <dgm:cxn modelId="{5E2F76D2-894F-4F1D-A657-78AE98637CAF}" type="presParOf" srcId="{E986E913-0ACA-45C9-8965-EA5996C7600B}" destId="{D407B612-5AD4-4399-9E1D-D403FADBA596}" srcOrd="2" destOrd="0" presId="urn:microsoft.com/office/officeart/2005/8/layout/orgChart1"/>
    <dgm:cxn modelId="{337597D8-7D16-45DB-93E9-E69B7D9B0F49}" type="presParOf" srcId="{360F1A84-6122-4A1C-A526-5238D6FD2875}" destId="{494F0443-7347-40A2-9036-482EE6E3A53A}" srcOrd="4" destOrd="0" presId="urn:microsoft.com/office/officeart/2005/8/layout/orgChart1"/>
    <dgm:cxn modelId="{95077AC4-FAE6-452B-85ED-E8240FB36AB9}" type="presParOf" srcId="{360F1A84-6122-4A1C-A526-5238D6FD2875}" destId="{A3E370E0-6E79-48EC-94CB-D24D8FDA90D2}" srcOrd="5" destOrd="0" presId="urn:microsoft.com/office/officeart/2005/8/layout/orgChart1"/>
    <dgm:cxn modelId="{8E21F477-7390-43B4-B195-1D5AD04B2909}" type="presParOf" srcId="{A3E370E0-6E79-48EC-94CB-D24D8FDA90D2}" destId="{9C79CD8A-894A-4680-B815-42C7FAB4E6E6}" srcOrd="0" destOrd="0" presId="urn:microsoft.com/office/officeart/2005/8/layout/orgChart1"/>
    <dgm:cxn modelId="{154D920B-9D8B-44DD-B2F9-C1C0575C6560}" type="presParOf" srcId="{9C79CD8A-894A-4680-B815-42C7FAB4E6E6}" destId="{C2359424-371E-4BD3-AFCA-288DDECECBC0}" srcOrd="0" destOrd="0" presId="urn:microsoft.com/office/officeart/2005/8/layout/orgChart1"/>
    <dgm:cxn modelId="{F89BF42C-A271-456E-8047-609906321419}" type="presParOf" srcId="{9C79CD8A-894A-4680-B815-42C7FAB4E6E6}" destId="{7E2E31D1-4ACA-4E9B-B1BB-8509011BC9C1}" srcOrd="1" destOrd="0" presId="urn:microsoft.com/office/officeart/2005/8/layout/orgChart1"/>
    <dgm:cxn modelId="{E551F661-364D-4EDA-A85D-EEDF048B9EA2}" type="presParOf" srcId="{A3E370E0-6E79-48EC-94CB-D24D8FDA90D2}" destId="{103148A7-BB88-4111-9F93-13D506A51562}" srcOrd="1" destOrd="0" presId="urn:microsoft.com/office/officeart/2005/8/layout/orgChart1"/>
    <dgm:cxn modelId="{3C2229DB-5C9F-49F5-8CC9-87A70B5E8BC9}" type="presParOf" srcId="{A3E370E0-6E79-48EC-94CB-D24D8FDA90D2}" destId="{6337F23B-2296-4B77-B248-07822B46E87F}" srcOrd="2" destOrd="0" presId="urn:microsoft.com/office/officeart/2005/8/layout/orgChart1"/>
    <dgm:cxn modelId="{6678CBDD-89E4-4ED7-A315-057FA1AC2796}" type="presParOf" srcId="{A5B16627-30A4-470B-AEB3-8C7C5A46787C}" destId="{75E061D9-0F8A-4321-8D87-145AD4A3561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CA89D1-5161-43A2-8109-A95AD10C80FB}"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619F11D-E5B6-4D5B-ADC0-784113609BC3}">
      <dgm:prSet phldrT="[Text]"/>
      <dgm:spPr/>
      <dgm:t>
        <a:bodyPr/>
        <a:lstStyle/>
        <a:p>
          <a:r>
            <a:rPr lang="en-US" dirty="0"/>
            <a:t>An effective tool </a:t>
          </a:r>
          <a:r>
            <a:rPr lang="en-US" b="1" u="sng" dirty="0"/>
            <a:t>if</a:t>
          </a:r>
          <a:r>
            <a:rPr lang="en-US" dirty="0"/>
            <a:t> managed responsibly</a:t>
          </a:r>
        </a:p>
      </dgm:t>
    </dgm:pt>
    <dgm:pt modelId="{2CB9B660-E046-45F6-A281-A441A3CB36D7}" type="parTrans" cxnId="{56B04E30-5232-4A13-81E9-005434157C46}">
      <dgm:prSet/>
      <dgm:spPr/>
      <dgm:t>
        <a:bodyPr/>
        <a:lstStyle/>
        <a:p>
          <a:endParaRPr lang="en-US"/>
        </a:p>
      </dgm:t>
    </dgm:pt>
    <dgm:pt modelId="{C4E7D863-BE9C-4293-998F-4581CD46D926}" type="sibTrans" cxnId="{56B04E30-5232-4A13-81E9-005434157C46}">
      <dgm:prSet/>
      <dgm:spPr/>
      <dgm:t>
        <a:bodyPr/>
        <a:lstStyle/>
        <a:p>
          <a:endParaRPr lang="en-US"/>
        </a:p>
      </dgm:t>
    </dgm:pt>
    <dgm:pt modelId="{AC3B57FB-2F5D-460D-B2A4-E80FF0D1CEDF}">
      <dgm:prSet phldrT="[Text]"/>
      <dgm:spPr/>
      <dgm:t>
        <a:bodyPr/>
        <a:lstStyle/>
        <a:p>
          <a:r>
            <a:rPr lang="en-US" dirty="0"/>
            <a:t>Create financial stress and negatively impact quality of life and financial well-being </a:t>
          </a:r>
          <a:r>
            <a:rPr lang="en-US" b="1" u="sng" dirty="0"/>
            <a:t>if not</a:t>
          </a:r>
          <a:r>
            <a:rPr lang="en-US" dirty="0"/>
            <a:t> managed responsibly</a:t>
          </a:r>
        </a:p>
      </dgm:t>
    </dgm:pt>
    <dgm:pt modelId="{C369BEC6-6ACF-439E-8B13-98B234453FA3}" type="parTrans" cxnId="{5104B7DC-6C32-4B71-B609-05A2E71574E1}">
      <dgm:prSet/>
      <dgm:spPr/>
      <dgm:t>
        <a:bodyPr/>
        <a:lstStyle/>
        <a:p>
          <a:endParaRPr lang="en-US"/>
        </a:p>
      </dgm:t>
    </dgm:pt>
    <dgm:pt modelId="{4506C421-FE9A-4A69-8D9F-1278A27CF5D0}" type="sibTrans" cxnId="{5104B7DC-6C32-4B71-B609-05A2E71574E1}">
      <dgm:prSet/>
      <dgm:spPr/>
      <dgm:t>
        <a:bodyPr/>
        <a:lstStyle/>
        <a:p>
          <a:endParaRPr lang="en-US"/>
        </a:p>
      </dgm:t>
    </dgm:pt>
    <dgm:pt modelId="{DBBE0421-FCDE-4C5F-92EE-ABE193EC98EB}" type="pres">
      <dgm:prSet presAssocID="{D3CA89D1-5161-43A2-8109-A95AD10C80FB}" presName="Name0" presStyleCnt="0">
        <dgm:presLayoutVars>
          <dgm:chMax val="2"/>
          <dgm:chPref val="2"/>
          <dgm:dir/>
          <dgm:animOne/>
          <dgm:resizeHandles val="exact"/>
        </dgm:presLayoutVars>
      </dgm:prSet>
      <dgm:spPr/>
    </dgm:pt>
    <dgm:pt modelId="{5889EE89-E1FD-4D0C-B0E7-45BBAAD4599D}" type="pres">
      <dgm:prSet presAssocID="{D3CA89D1-5161-43A2-8109-A95AD10C80FB}" presName="Background" presStyleLbl="bgImgPlace1" presStyleIdx="0" presStyleCnt="1"/>
      <dgm:spPr/>
    </dgm:pt>
    <dgm:pt modelId="{632F301F-FBDA-4B08-A641-B0A0A9C38B89}" type="pres">
      <dgm:prSet presAssocID="{D3CA89D1-5161-43A2-8109-A95AD10C80FB}" presName="ParentText1" presStyleLbl="revTx" presStyleIdx="0" presStyleCnt="2">
        <dgm:presLayoutVars>
          <dgm:chMax val="0"/>
          <dgm:chPref val="0"/>
          <dgm:bulletEnabled val="1"/>
        </dgm:presLayoutVars>
      </dgm:prSet>
      <dgm:spPr/>
    </dgm:pt>
    <dgm:pt modelId="{346F4443-A246-416A-B2F7-A779869C3F84}" type="pres">
      <dgm:prSet presAssocID="{D3CA89D1-5161-43A2-8109-A95AD10C80FB}" presName="ParentText2" presStyleLbl="revTx" presStyleIdx="1" presStyleCnt="2" custLinFactNeighborX="4073" custLinFactNeighborY="507">
        <dgm:presLayoutVars>
          <dgm:chMax val="0"/>
          <dgm:chPref val="0"/>
          <dgm:bulletEnabled val="1"/>
        </dgm:presLayoutVars>
      </dgm:prSet>
      <dgm:spPr/>
    </dgm:pt>
    <dgm:pt modelId="{6E69EBB9-B0C5-4D7C-AEDD-F9492C0899A1}" type="pres">
      <dgm:prSet presAssocID="{D3CA89D1-5161-43A2-8109-A95AD10C80FB}" presName="Plus" presStyleLbl="alignNode1" presStyleIdx="0" presStyleCnt="2"/>
      <dgm:spPr/>
    </dgm:pt>
    <dgm:pt modelId="{56DD03F6-0C52-4480-9AFF-178DF02CB42D}" type="pres">
      <dgm:prSet presAssocID="{D3CA89D1-5161-43A2-8109-A95AD10C80FB}" presName="Minus" presStyleLbl="alignNode1" presStyleIdx="1" presStyleCnt="2"/>
      <dgm:spPr/>
    </dgm:pt>
    <dgm:pt modelId="{7E11E8E8-D59C-4C14-9D8C-93E5D0CDCE7A}" type="pres">
      <dgm:prSet presAssocID="{D3CA89D1-5161-43A2-8109-A95AD10C80FB}" presName="Divider" presStyleLbl="parChTrans1D1" presStyleIdx="0" presStyleCnt="1"/>
      <dgm:spPr>
        <a:ln w="38100">
          <a:solidFill>
            <a:schemeClr val="accent2"/>
          </a:solidFill>
        </a:ln>
      </dgm:spPr>
    </dgm:pt>
  </dgm:ptLst>
  <dgm:cxnLst>
    <dgm:cxn modelId="{1C983B28-C521-4217-B723-030536898531}" type="presOf" srcId="{D3CA89D1-5161-43A2-8109-A95AD10C80FB}" destId="{DBBE0421-FCDE-4C5F-92EE-ABE193EC98EB}" srcOrd="0" destOrd="0" presId="urn:microsoft.com/office/officeart/2009/3/layout/PlusandMinus"/>
    <dgm:cxn modelId="{56B04E30-5232-4A13-81E9-005434157C46}" srcId="{D3CA89D1-5161-43A2-8109-A95AD10C80FB}" destId="{E619F11D-E5B6-4D5B-ADC0-784113609BC3}" srcOrd="0" destOrd="0" parTransId="{2CB9B660-E046-45F6-A281-A441A3CB36D7}" sibTransId="{C4E7D863-BE9C-4293-998F-4581CD46D926}"/>
    <dgm:cxn modelId="{CE2A265C-31B3-48E3-A1D2-352B1A3B5FA2}" type="presOf" srcId="{E619F11D-E5B6-4D5B-ADC0-784113609BC3}" destId="{632F301F-FBDA-4B08-A641-B0A0A9C38B89}" srcOrd="0" destOrd="0" presId="urn:microsoft.com/office/officeart/2009/3/layout/PlusandMinus"/>
    <dgm:cxn modelId="{029D969C-95CB-4A36-BD96-8BCD1260D497}" type="presOf" srcId="{AC3B57FB-2F5D-460D-B2A4-E80FF0D1CEDF}" destId="{346F4443-A246-416A-B2F7-A779869C3F84}" srcOrd="0" destOrd="0" presId="urn:microsoft.com/office/officeart/2009/3/layout/PlusandMinus"/>
    <dgm:cxn modelId="{5104B7DC-6C32-4B71-B609-05A2E71574E1}" srcId="{D3CA89D1-5161-43A2-8109-A95AD10C80FB}" destId="{AC3B57FB-2F5D-460D-B2A4-E80FF0D1CEDF}" srcOrd="1" destOrd="0" parTransId="{C369BEC6-6ACF-439E-8B13-98B234453FA3}" sibTransId="{4506C421-FE9A-4A69-8D9F-1278A27CF5D0}"/>
    <dgm:cxn modelId="{B16229CE-04F2-48E8-B21A-F7842B006AE7}" type="presParOf" srcId="{DBBE0421-FCDE-4C5F-92EE-ABE193EC98EB}" destId="{5889EE89-E1FD-4D0C-B0E7-45BBAAD4599D}" srcOrd="0" destOrd="0" presId="urn:microsoft.com/office/officeart/2009/3/layout/PlusandMinus"/>
    <dgm:cxn modelId="{B9DAB8A6-071D-4BB5-B181-187B1064241B}" type="presParOf" srcId="{DBBE0421-FCDE-4C5F-92EE-ABE193EC98EB}" destId="{632F301F-FBDA-4B08-A641-B0A0A9C38B89}" srcOrd="1" destOrd="0" presId="urn:microsoft.com/office/officeart/2009/3/layout/PlusandMinus"/>
    <dgm:cxn modelId="{CF597A70-C0F2-4718-8D88-A226306458C7}" type="presParOf" srcId="{DBBE0421-FCDE-4C5F-92EE-ABE193EC98EB}" destId="{346F4443-A246-416A-B2F7-A779869C3F84}" srcOrd="2" destOrd="0" presId="urn:microsoft.com/office/officeart/2009/3/layout/PlusandMinus"/>
    <dgm:cxn modelId="{F46BC255-756A-4056-A79A-EA55F67DECE3}" type="presParOf" srcId="{DBBE0421-FCDE-4C5F-92EE-ABE193EC98EB}" destId="{6E69EBB9-B0C5-4D7C-AEDD-F9492C0899A1}" srcOrd="3" destOrd="0" presId="urn:microsoft.com/office/officeart/2009/3/layout/PlusandMinus"/>
    <dgm:cxn modelId="{CAA7C398-CF95-4A51-A0B8-AFF78BE03A98}" type="presParOf" srcId="{DBBE0421-FCDE-4C5F-92EE-ABE193EC98EB}" destId="{56DD03F6-0C52-4480-9AFF-178DF02CB42D}" srcOrd="4" destOrd="0" presId="urn:microsoft.com/office/officeart/2009/3/layout/PlusandMinus"/>
    <dgm:cxn modelId="{A3C937EC-89DB-4FA0-8A72-79130F8EFE6A}" type="presParOf" srcId="{DBBE0421-FCDE-4C5F-92EE-ABE193EC98EB}" destId="{7E11E8E8-D59C-4C14-9D8C-93E5D0CDCE7A}"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301FD41-B380-4AC9-AD6F-0B225CC21CCB}" type="doc">
      <dgm:prSet loTypeId="urn:microsoft.com/office/officeart/2005/8/layout/process1" loCatId="process" qsTypeId="urn:microsoft.com/office/officeart/2005/8/quickstyle/simple1" qsCatId="simple" csTypeId="urn:microsoft.com/office/officeart/2005/8/colors/accent1_1" csCatId="accent1"/>
      <dgm:spPr/>
      <dgm:t>
        <a:bodyPr/>
        <a:lstStyle/>
        <a:p>
          <a:endParaRPr lang="en-US"/>
        </a:p>
      </dgm:t>
    </dgm:pt>
    <dgm:pt modelId="{4544F02C-4768-4A71-875B-9E82C6D0A801}">
      <dgm:prSet/>
      <dgm:spPr/>
      <dgm:t>
        <a:bodyPr/>
        <a:lstStyle/>
        <a:p>
          <a:pPr rtl="0"/>
          <a:r>
            <a:rPr lang="en-US" dirty="0"/>
            <a:t>If set-up and maintenance fees are charged before the card is used </a:t>
          </a:r>
        </a:p>
      </dgm:t>
    </dgm:pt>
    <dgm:pt modelId="{99EDE9DB-EF28-43E9-A95E-9DA4485FD016}" type="parTrans" cxnId="{0C4E3C25-4B91-4E0F-BA1D-CF72E9923C3E}">
      <dgm:prSet/>
      <dgm:spPr/>
      <dgm:t>
        <a:bodyPr/>
        <a:lstStyle/>
        <a:p>
          <a:endParaRPr lang="en-US"/>
        </a:p>
      </dgm:t>
    </dgm:pt>
    <dgm:pt modelId="{AB078044-48EF-4640-9EA0-88F95CB080DD}" type="sibTrans" cxnId="{0C4E3C25-4B91-4E0F-BA1D-CF72E9923C3E}">
      <dgm:prSet/>
      <dgm:spPr/>
      <dgm:t>
        <a:bodyPr/>
        <a:lstStyle/>
        <a:p>
          <a:endParaRPr lang="en-US"/>
        </a:p>
      </dgm:t>
    </dgm:pt>
    <dgm:pt modelId="{FACADAC7-FF63-44DE-86D6-A23452E174C8}">
      <dgm:prSet/>
      <dgm:spPr/>
      <dgm:t>
        <a:bodyPr/>
        <a:lstStyle/>
        <a:p>
          <a:pPr rtl="0"/>
          <a:r>
            <a:rPr lang="en-US" dirty="0"/>
            <a:t>These non-penalty fees cannot exceed 25% of the initial credit limit </a:t>
          </a:r>
        </a:p>
      </dgm:t>
    </dgm:pt>
    <dgm:pt modelId="{A5498219-DB0D-4F65-A0CC-78BCF1DAD5F3}" type="parTrans" cxnId="{DBF8BEDB-F5EE-422B-A0C1-D124A3C168E5}">
      <dgm:prSet/>
      <dgm:spPr/>
      <dgm:t>
        <a:bodyPr/>
        <a:lstStyle/>
        <a:p>
          <a:endParaRPr lang="en-US"/>
        </a:p>
      </dgm:t>
    </dgm:pt>
    <dgm:pt modelId="{0F5527EF-2F41-4244-8493-CCE1DB3677C1}" type="sibTrans" cxnId="{DBF8BEDB-F5EE-422B-A0C1-D124A3C168E5}">
      <dgm:prSet/>
      <dgm:spPr/>
      <dgm:t>
        <a:bodyPr/>
        <a:lstStyle/>
        <a:p>
          <a:endParaRPr lang="en-US"/>
        </a:p>
      </dgm:t>
    </dgm:pt>
    <dgm:pt modelId="{AD04E3A8-795A-477D-81C9-6FC44EB568CD}">
      <dgm:prSet/>
      <dgm:spPr/>
      <dgm:t>
        <a:bodyPr/>
        <a:lstStyle/>
        <a:p>
          <a:pPr rtl="0"/>
          <a:r>
            <a:rPr lang="en-US" dirty="0"/>
            <a:t>For example, if a card has a credit limit of $1,000 the total fees for the first year (not including penalty fees) cannot exceed $250</a:t>
          </a:r>
        </a:p>
      </dgm:t>
    </dgm:pt>
    <dgm:pt modelId="{43BB6AD0-3072-4C9B-99A0-9FBC79BF9D4D}" type="parTrans" cxnId="{29C794D2-9AAD-40E8-A464-D99C91A732CF}">
      <dgm:prSet/>
      <dgm:spPr/>
      <dgm:t>
        <a:bodyPr/>
        <a:lstStyle/>
        <a:p>
          <a:endParaRPr lang="en-US"/>
        </a:p>
      </dgm:t>
    </dgm:pt>
    <dgm:pt modelId="{58AE08F9-6D39-4A8B-9E82-5F71BF486CEC}" type="sibTrans" cxnId="{29C794D2-9AAD-40E8-A464-D99C91A732CF}">
      <dgm:prSet/>
      <dgm:spPr/>
      <dgm:t>
        <a:bodyPr/>
        <a:lstStyle/>
        <a:p>
          <a:endParaRPr lang="en-US"/>
        </a:p>
      </dgm:t>
    </dgm:pt>
    <dgm:pt modelId="{6B280780-7D83-490A-8415-599F8F9AB5FD}" type="pres">
      <dgm:prSet presAssocID="{F301FD41-B380-4AC9-AD6F-0B225CC21CCB}" presName="Name0" presStyleCnt="0">
        <dgm:presLayoutVars>
          <dgm:dir/>
          <dgm:resizeHandles val="exact"/>
        </dgm:presLayoutVars>
      </dgm:prSet>
      <dgm:spPr/>
    </dgm:pt>
    <dgm:pt modelId="{05756A7D-B8B2-476D-9DB8-8F3C8CD41FE2}" type="pres">
      <dgm:prSet presAssocID="{4544F02C-4768-4A71-875B-9E82C6D0A801}" presName="node" presStyleLbl="node1" presStyleIdx="0" presStyleCnt="3">
        <dgm:presLayoutVars>
          <dgm:bulletEnabled val="1"/>
        </dgm:presLayoutVars>
      </dgm:prSet>
      <dgm:spPr/>
    </dgm:pt>
    <dgm:pt modelId="{E6A1DB5B-3BFD-443D-B543-003BBA3694F9}" type="pres">
      <dgm:prSet presAssocID="{AB078044-48EF-4640-9EA0-88F95CB080DD}" presName="sibTrans" presStyleLbl="sibTrans2D1" presStyleIdx="0" presStyleCnt="2"/>
      <dgm:spPr/>
    </dgm:pt>
    <dgm:pt modelId="{3291D4C4-E34F-41AE-9F57-930F6467E2C5}" type="pres">
      <dgm:prSet presAssocID="{AB078044-48EF-4640-9EA0-88F95CB080DD}" presName="connectorText" presStyleLbl="sibTrans2D1" presStyleIdx="0" presStyleCnt="2"/>
      <dgm:spPr/>
    </dgm:pt>
    <dgm:pt modelId="{827A200D-E833-402B-B683-EDECA29B2762}" type="pres">
      <dgm:prSet presAssocID="{FACADAC7-FF63-44DE-86D6-A23452E174C8}" presName="node" presStyleLbl="node1" presStyleIdx="1" presStyleCnt="3">
        <dgm:presLayoutVars>
          <dgm:bulletEnabled val="1"/>
        </dgm:presLayoutVars>
      </dgm:prSet>
      <dgm:spPr/>
    </dgm:pt>
    <dgm:pt modelId="{79B8E2F4-469E-4056-86D9-094EBB2826B5}" type="pres">
      <dgm:prSet presAssocID="{0F5527EF-2F41-4244-8493-CCE1DB3677C1}" presName="sibTrans" presStyleLbl="sibTrans2D1" presStyleIdx="1" presStyleCnt="2"/>
      <dgm:spPr/>
    </dgm:pt>
    <dgm:pt modelId="{B2A1BC13-3DA6-4FCB-A302-DA7ACCEC6E55}" type="pres">
      <dgm:prSet presAssocID="{0F5527EF-2F41-4244-8493-CCE1DB3677C1}" presName="connectorText" presStyleLbl="sibTrans2D1" presStyleIdx="1" presStyleCnt="2"/>
      <dgm:spPr/>
    </dgm:pt>
    <dgm:pt modelId="{7217FAC3-77B2-41A7-9EE4-E1F6593D0F8B}" type="pres">
      <dgm:prSet presAssocID="{AD04E3A8-795A-477D-81C9-6FC44EB568CD}" presName="node" presStyleLbl="node1" presStyleIdx="2" presStyleCnt="3">
        <dgm:presLayoutVars>
          <dgm:bulletEnabled val="1"/>
        </dgm:presLayoutVars>
      </dgm:prSet>
      <dgm:spPr/>
    </dgm:pt>
  </dgm:ptLst>
  <dgm:cxnLst>
    <dgm:cxn modelId="{634B9B07-F592-442A-A866-20850DA419C2}" type="presOf" srcId="{AB078044-48EF-4640-9EA0-88F95CB080DD}" destId="{E6A1DB5B-3BFD-443D-B543-003BBA3694F9}" srcOrd="0" destOrd="0" presId="urn:microsoft.com/office/officeart/2005/8/layout/process1"/>
    <dgm:cxn modelId="{A31A9308-4BA9-412B-A903-8CCAAC1BD03C}" type="presOf" srcId="{FACADAC7-FF63-44DE-86D6-A23452E174C8}" destId="{827A200D-E833-402B-B683-EDECA29B2762}" srcOrd="0" destOrd="0" presId="urn:microsoft.com/office/officeart/2005/8/layout/process1"/>
    <dgm:cxn modelId="{0C4E3C25-4B91-4E0F-BA1D-CF72E9923C3E}" srcId="{F301FD41-B380-4AC9-AD6F-0B225CC21CCB}" destId="{4544F02C-4768-4A71-875B-9E82C6D0A801}" srcOrd="0" destOrd="0" parTransId="{99EDE9DB-EF28-43E9-A95E-9DA4485FD016}" sibTransId="{AB078044-48EF-4640-9EA0-88F95CB080DD}"/>
    <dgm:cxn modelId="{D1D4A735-B1E4-4917-8173-61469CA1E935}" type="presOf" srcId="{0F5527EF-2F41-4244-8493-CCE1DB3677C1}" destId="{79B8E2F4-469E-4056-86D9-094EBB2826B5}" srcOrd="0" destOrd="0" presId="urn:microsoft.com/office/officeart/2005/8/layout/process1"/>
    <dgm:cxn modelId="{4C5EFBB0-03EE-489C-AD62-43FD8534A85F}" type="presOf" srcId="{AB078044-48EF-4640-9EA0-88F95CB080DD}" destId="{3291D4C4-E34F-41AE-9F57-930F6467E2C5}" srcOrd="1" destOrd="0" presId="urn:microsoft.com/office/officeart/2005/8/layout/process1"/>
    <dgm:cxn modelId="{C98451B8-8FB6-47D5-BF3F-F3B03A30E188}" type="presOf" srcId="{4544F02C-4768-4A71-875B-9E82C6D0A801}" destId="{05756A7D-B8B2-476D-9DB8-8F3C8CD41FE2}" srcOrd="0" destOrd="0" presId="urn:microsoft.com/office/officeart/2005/8/layout/process1"/>
    <dgm:cxn modelId="{29C794D2-9AAD-40E8-A464-D99C91A732CF}" srcId="{F301FD41-B380-4AC9-AD6F-0B225CC21CCB}" destId="{AD04E3A8-795A-477D-81C9-6FC44EB568CD}" srcOrd="2" destOrd="0" parTransId="{43BB6AD0-3072-4C9B-99A0-9FBC79BF9D4D}" sibTransId="{58AE08F9-6D39-4A8B-9E82-5F71BF486CEC}"/>
    <dgm:cxn modelId="{DBF8BEDB-F5EE-422B-A0C1-D124A3C168E5}" srcId="{F301FD41-B380-4AC9-AD6F-0B225CC21CCB}" destId="{FACADAC7-FF63-44DE-86D6-A23452E174C8}" srcOrd="1" destOrd="0" parTransId="{A5498219-DB0D-4F65-A0CC-78BCF1DAD5F3}" sibTransId="{0F5527EF-2F41-4244-8493-CCE1DB3677C1}"/>
    <dgm:cxn modelId="{62DF9ADC-AA91-497D-8599-C10F6AF3049A}" type="presOf" srcId="{0F5527EF-2F41-4244-8493-CCE1DB3677C1}" destId="{B2A1BC13-3DA6-4FCB-A302-DA7ACCEC6E55}" srcOrd="1" destOrd="0" presId="urn:microsoft.com/office/officeart/2005/8/layout/process1"/>
    <dgm:cxn modelId="{CD4597EC-125A-4B8D-BB17-560AC72C6FBE}" type="presOf" srcId="{F301FD41-B380-4AC9-AD6F-0B225CC21CCB}" destId="{6B280780-7D83-490A-8415-599F8F9AB5FD}" srcOrd="0" destOrd="0" presId="urn:microsoft.com/office/officeart/2005/8/layout/process1"/>
    <dgm:cxn modelId="{BD96ECEC-D7A1-41D2-AEE1-4E61097699AB}" type="presOf" srcId="{AD04E3A8-795A-477D-81C9-6FC44EB568CD}" destId="{7217FAC3-77B2-41A7-9EE4-E1F6593D0F8B}" srcOrd="0" destOrd="0" presId="urn:microsoft.com/office/officeart/2005/8/layout/process1"/>
    <dgm:cxn modelId="{2CFD988A-0854-4E0E-83E8-23195263C97D}" type="presParOf" srcId="{6B280780-7D83-490A-8415-599F8F9AB5FD}" destId="{05756A7D-B8B2-476D-9DB8-8F3C8CD41FE2}" srcOrd="0" destOrd="0" presId="urn:microsoft.com/office/officeart/2005/8/layout/process1"/>
    <dgm:cxn modelId="{1A20F257-5C5A-4E01-A0A6-30E6AB5AC7ED}" type="presParOf" srcId="{6B280780-7D83-490A-8415-599F8F9AB5FD}" destId="{E6A1DB5B-3BFD-443D-B543-003BBA3694F9}" srcOrd="1" destOrd="0" presId="urn:microsoft.com/office/officeart/2005/8/layout/process1"/>
    <dgm:cxn modelId="{6073920D-F043-4DCC-9BAF-69F7A7E07394}" type="presParOf" srcId="{E6A1DB5B-3BFD-443D-B543-003BBA3694F9}" destId="{3291D4C4-E34F-41AE-9F57-930F6467E2C5}" srcOrd="0" destOrd="0" presId="urn:microsoft.com/office/officeart/2005/8/layout/process1"/>
    <dgm:cxn modelId="{5BC09DFD-1165-42F9-8FD0-684798922FAF}" type="presParOf" srcId="{6B280780-7D83-490A-8415-599F8F9AB5FD}" destId="{827A200D-E833-402B-B683-EDECA29B2762}" srcOrd="2" destOrd="0" presId="urn:microsoft.com/office/officeart/2005/8/layout/process1"/>
    <dgm:cxn modelId="{B608BBE1-ADBA-4626-B325-F54D68C89B1D}" type="presParOf" srcId="{6B280780-7D83-490A-8415-599F8F9AB5FD}" destId="{79B8E2F4-469E-4056-86D9-094EBB2826B5}" srcOrd="3" destOrd="0" presId="urn:microsoft.com/office/officeart/2005/8/layout/process1"/>
    <dgm:cxn modelId="{767D6CC8-B1B2-44F8-8042-0034F799A72F}" type="presParOf" srcId="{79B8E2F4-469E-4056-86D9-094EBB2826B5}" destId="{B2A1BC13-3DA6-4FCB-A302-DA7ACCEC6E55}" srcOrd="0" destOrd="0" presId="urn:microsoft.com/office/officeart/2005/8/layout/process1"/>
    <dgm:cxn modelId="{8FF25D78-6CD4-4FD2-AC15-2C52EDA7E07F}" type="presParOf" srcId="{6B280780-7D83-490A-8415-599F8F9AB5FD}" destId="{7217FAC3-77B2-41A7-9EE4-E1F6593D0F8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812FB88-28C2-4D00-BCB8-56A2C2C5DC73}" type="doc">
      <dgm:prSet loTypeId="urn:microsoft.com/office/officeart/2005/8/layout/default#1" loCatId="list" qsTypeId="urn:microsoft.com/office/officeart/2005/8/quickstyle/simple1" qsCatId="simple" csTypeId="urn:microsoft.com/office/officeart/2005/8/colors/accent4_1" csCatId="accent4" phldr="1"/>
      <dgm:spPr/>
      <dgm:t>
        <a:bodyPr/>
        <a:lstStyle/>
        <a:p>
          <a:endParaRPr lang="en-US"/>
        </a:p>
      </dgm:t>
    </dgm:pt>
    <dgm:pt modelId="{CD2E6299-582B-4FDD-B3F2-8371184506D3}">
      <dgm:prSet phldrT="[Text]"/>
      <dgm:spPr/>
      <dgm:t>
        <a:bodyPr/>
        <a:lstStyle/>
        <a:p>
          <a:endParaRPr lang="en-US" dirty="0"/>
        </a:p>
      </dgm:t>
    </dgm:pt>
    <dgm:pt modelId="{2F8CF66D-636B-4324-9A08-C3780FEA8262}" type="parTrans" cxnId="{69A92368-49C6-4F4F-936E-D7CAD8CEBDE7}">
      <dgm:prSet/>
      <dgm:spPr/>
      <dgm:t>
        <a:bodyPr/>
        <a:lstStyle/>
        <a:p>
          <a:endParaRPr lang="en-US"/>
        </a:p>
      </dgm:t>
    </dgm:pt>
    <dgm:pt modelId="{075017B4-3378-4CDE-8BF0-D50CA64723D8}" type="sibTrans" cxnId="{69A92368-49C6-4F4F-936E-D7CAD8CEBDE7}">
      <dgm:prSet/>
      <dgm:spPr/>
      <dgm:t>
        <a:bodyPr/>
        <a:lstStyle/>
        <a:p>
          <a:endParaRPr lang="en-US"/>
        </a:p>
      </dgm:t>
    </dgm:pt>
    <dgm:pt modelId="{454CF2ED-5ECF-45CA-B0EA-A4EAEDAB8AC8}">
      <dgm:prSet phldrT="[Text]"/>
      <dgm:spPr/>
      <dgm:t>
        <a:bodyPr/>
        <a:lstStyle/>
        <a:p>
          <a:endParaRPr lang="en-US" dirty="0"/>
        </a:p>
      </dgm:t>
    </dgm:pt>
    <dgm:pt modelId="{098E3689-D5FC-4221-A044-59056AF78F62}" type="parTrans" cxnId="{5AD36CA9-CBE0-4766-9CA3-97C60D4BEEC1}">
      <dgm:prSet/>
      <dgm:spPr/>
      <dgm:t>
        <a:bodyPr/>
        <a:lstStyle/>
        <a:p>
          <a:endParaRPr lang="en-US"/>
        </a:p>
      </dgm:t>
    </dgm:pt>
    <dgm:pt modelId="{3F44AD03-6070-4BB3-AFA1-C9A7F3BC3CC6}" type="sibTrans" cxnId="{5AD36CA9-CBE0-4766-9CA3-97C60D4BEEC1}">
      <dgm:prSet/>
      <dgm:spPr/>
      <dgm:t>
        <a:bodyPr/>
        <a:lstStyle/>
        <a:p>
          <a:endParaRPr lang="en-US"/>
        </a:p>
      </dgm:t>
    </dgm:pt>
    <dgm:pt modelId="{ED51C78C-67F0-439A-B8CC-27E6E29E4DAB}">
      <dgm:prSet phldrT="[Text]"/>
      <dgm:spPr/>
      <dgm:t>
        <a:bodyPr/>
        <a:lstStyle/>
        <a:p>
          <a:endParaRPr lang="en-US" dirty="0"/>
        </a:p>
      </dgm:t>
    </dgm:pt>
    <dgm:pt modelId="{FD82BB61-068E-4AD5-8EC0-075D4BBD6576}" type="parTrans" cxnId="{6844C537-BC60-4226-A4F6-61A0C88E25C4}">
      <dgm:prSet/>
      <dgm:spPr/>
      <dgm:t>
        <a:bodyPr/>
        <a:lstStyle/>
        <a:p>
          <a:endParaRPr lang="en-US"/>
        </a:p>
      </dgm:t>
    </dgm:pt>
    <dgm:pt modelId="{68E7F1F3-9783-42DB-AA35-26FF2AEFD0F0}" type="sibTrans" cxnId="{6844C537-BC60-4226-A4F6-61A0C88E25C4}">
      <dgm:prSet/>
      <dgm:spPr/>
      <dgm:t>
        <a:bodyPr/>
        <a:lstStyle/>
        <a:p>
          <a:endParaRPr lang="en-US"/>
        </a:p>
      </dgm:t>
    </dgm:pt>
    <dgm:pt modelId="{11DB78B5-0BEF-40F7-A17A-EC8E6A62BD01}">
      <dgm:prSet phldrT="[Text]"/>
      <dgm:spPr/>
      <dgm:t>
        <a:bodyPr/>
        <a:lstStyle/>
        <a:p>
          <a:endParaRPr lang="en-US" dirty="0"/>
        </a:p>
      </dgm:t>
    </dgm:pt>
    <dgm:pt modelId="{A31C944D-9293-4097-A57B-F5C13D249AE8}" type="parTrans" cxnId="{85E1AC6F-38B5-4B0A-AF2A-1571CFE65E87}">
      <dgm:prSet/>
      <dgm:spPr/>
      <dgm:t>
        <a:bodyPr/>
        <a:lstStyle/>
        <a:p>
          <a:endParaRPr lang="en-US"/>
        </a:p>
      </dgm:t>
    </dgm:pt>
    <dgm:pt modelId="{6EA99ADC-C4E5-4DE0-A3DB-5556A9097AFA}" type="sibTrans" cxnId="{85E1AC6F-38B5-4B0A-AF2A-1571CFE65E87}">
      <dgm:prSet/>
      <dgm:spPr/>
      <dgm:t>
        <a:bodyPr/>
        <a:lstStyle/>
        <a:p>
          <a:endParaRPr lang="en-US"/>
        </a:p>
      </dgm:t>
    </dgm:pt>
    <dgm:pt modelId="{B173E8BE-F913-40F0-AFD3-DC302B516DF4}">
      <dgm:prSet phldrT="[Text]"/>
      <dgm:spPr/>
      <dgm:t>
        <a:bodyPr/>
        <a:lstStyle/>
        <a:p>
          <a:endParaRPr lang="en-US" dirty="0"/>
        </a:p>
      </dgm:t>
    </dgm:pt>
    <dgm:pt modelId="{6B39F437-FF8E-4CA1-B1ED-D33E8FFC8928}" type="parTrans" cxnId="{A030F8FC-9F0E-42E3-B6D4-107544DE8855}">
      <dgm:prSet/>
      <dgm:spPr/>
      <dgm:t>
        <a:bodyPr/>
        <a:lstStyle/>
        <a:p>
          <a:endParaRPr lang="en-US"/>
        </a:p>
      </dgm:t>
    </dgm:pt>
    <dgm:pt modelId="{B84A5D68-416D-4940-8633-A1B42783EE8C}" type="sibTrans" cxnId="{A030F8FC-9F0E-42E3-B6D4-107544DE8855}">
      <dgm:prSet/>
      <dgm:spPr/>
      <dgm:t>
        <a:bodyPr/>
        <a:lstStyle/>
        <a:p>
          <a:endParaRPr lang="en-US"/>
        </a:p>
      </dgm:t>
    </dgm:pt>
    <dgm:pt modelId="{587C9C0D-E58D-4B29-848B-780A685F2655}">
      <dgm:prSet/>
      <dgm:spPr/>
      <dgm:t>
        <a:bodyPr/>
        <a:lstStyle/>
        <a:p>
          <a:endParaRPr lang="en-US"/>
        </a:p>
      </dgm:t>
    </dgm:pt>
    <dgm:pt modelId="{8A742DE6-BBF7-43AB-B028-7D656234F8E0}" type="parTrans" cxnId="{A17BA810-9C9B-483B-A6B0-028B942D6C91}">
      <dgm:prSet/>
      <dgm:spPr/>
      <dgm:t>
        <a:bodyPr/>
        <a:lstStyle/>
        <a:p>
          <a:endParaRPr lang="en-US"/>
        </a:p>
      </dgm:t>
    </dgm:pt>
    <dgm:pt modelId="{9FB91EB3-B033-47E0-9692-5266905855BE}" type="sibTrans" cxnId="{A17BA810-9C9B-483B-A6B0-028B942D6C91}">
      <dgm:prSet/>
      <dgm:spPr/>
      <dgm:t>
        <a:bodyPr/>
        <a:lstStyle/>
        <a:p>
          <a:endParaRPr lang="en-US"/>
        </a:p>
      </dgm:t>
    </dgm:pt>
    <dgm:pt modelId="{89A62831-EECA-46C1-B7D2-61073FBD23D6}" type="pres">
      <dgm:prSet presAssocID="{0812FB88-28C2-4D00-BCB8-56A2C2C5DC73}" presName="diagram" presStyleCnt="0">
        <dgm:presLayoutVars>
          <dgm:dir/>
          <dgm:resizeHandles val="exact"/>
        </dgm:presLayoutVars>
      </dgm:prSet>
      <dgm:spPr/>
    </dgm:pt>
    <dgm:pt modelId="{1C93FC73-63DE-4802-A44E-160792E63AB7}" type="pres">
      <dgm:prSet presAssocID="{CD2E6299-582B-4FDD-B3F2-8371184506D3}" presName="node" presStyleLbl="node1" presStyleIdx="0" presStyleCnt="6">
        <dgm:presLayoutVars>
          <dgm:bulletEnabled val="1"/>
        </dgm:presLayoutVars>
      </dgm:prSet>
      <dgm:spPr/>
    </dgm:pt>
    <dgm:pt modelId="{5977508C-1694-4CFA-98D8-1C12BC721556}" type="pres">
      <dgm:prSet presAssocID="{075017B4-3378-4CDE-8BF0-D50CA64723D8}" presName="sibTrans" presStyleCnt="0"/>
      <dgm:spPr/>
    </dgm:pt>
    <dgm:pt modelId="{16D31596-8ABA-4D7E-87CC-CF1171708806}" type="pres">
      <dgm:prSet presAssocID="{454CF2ED-5ECF-45CA-B0EA-A4EAEDAB8AC8}" presName="node" presStyleLbl="node1" presStyleIdx="1" presStyleCnt="6">
        <dgm:presLayoutVars>
          <dgm:bulletEnabled val="1"/>
        </dgm:presLayoutVars>
      </dgm:prSet>
      <dgm:spPr/>
    </dgm:pt>
    <dgm:pt modelId="{7EEDC507-8C7C-4490-8ACA-F02FD942C860}" type="pres">
      <dgm:prSet presAssocID="{3F44AD03-6070-4BB3-AFA1-C9A7F3BC3CC6}" presName="sibTrans" presStyleCnt="0"/>
      <dgm:spPr/>
    </dgm:pt>
    <dgm:pt modelId="{6A6E642F-168C-4F82-A980-553D4467B6DB}" type="pres">
      <dgm:prSet presAssocID="{ED51C78C-67F0-439A-B8CC-27E6E29E4DAB}" presName="node" presStyleLbl="node1" presStyleIdx="2" presStyleCnt="6">
        <dgm:presLayoutVars>
          <dgm:bulletEnabled val="1"/>
        </dgm:presLayoutVars>
      </dgm:prSet>
      <dgm:spPr/>
    </dgm:pt>
    <dgm:pt modelId="{62C583CC-41D1-44B5-90D4-3971176B4548}" type="pres">
      <dgm:prSet presAssocID="{68E7F1F3-9783-42DB-AA35-26FF2AEFD0F0}" presName="sibTrans" presStyleCnt="0"/>
      <dgm:spPr/>
    </dgm:pt>
    <dgm:pt modelId="{36A66AF8-D42A-46B8-9262-B8987BBC388B}" type="pres">
      <dgm:prSet presAssocID="{11DB78B5-0BEF-40F7-A17A-EC8E6A62BD01}" presName="node" presStyleLbl="node1" presStyleIdx="3" presStyleCnt="6">
        <dgm:presLayoutVars>
          <dgm:bulletEnabled val="1"/>
        </dgm:presLayoutVars>
      </dgm:prSet>
      <dgm:spPr/>
    </dgm:pt>
    <dgm:pt modelId="{FE2DE3A4-1845-4061-B381-709EEC726CFF}" type="pres">
      <dgm:prSet presAssocID="{6EA99ADC-C4E5-4DE0-A3DB-5556A9097AFA}" presName="sibTrans" presStyleCnt="0"/>
      <dgm:spPr/>
    </dgm:pt>
    <dgm:pt modelId="{FFA632F6-6B3B-442F-8706-9E2B1A597909}" type="pres">
      <dgm:prSet presAssocID="{B173E8BE-F913-40F0-AFD3-DC302B516DF4}" presName="node" presStyleLbl="node1" presStyleIdx="4" presStyleCnt="6">
        <dgm:presLayoutVars>
          <dgm:bulletEnabled val="1"/>
        </dgm:presLayoutVars>
      </dgm:prSet>
      <dgm:spPr/>
    </dgm:pt>
    <dgm:pt modelId="{94B0A1EF-38EB-43B1-9B02-4E3E92E1BA24}" type="pres">
      <dgm:prSet presAssocID="{B84A5D68-416D-4940-8633-A1B42783EE8C}" presName="sibTrans" presStyleCnt="0"/>
      <dgm:spPr/>
    </dgm:pt>
    <dgm:pt modelId="{CCF88A96-2C1B-4872-B20A-0ACA768B00EA}" type="pres">
      <dgm:prSet presAssocID="{587C9C0D-E58D-4B29-848B-780A685F2655}" presName="node" presStyleLbl="node1" presStyleIdx="5" presStyleCnt="6">
        <dgm:presLayoutVars>
          <dgm:bulletEnabled val="1"/>
        </dgm:presLayoutVars>
      </dgm:prSet>
      <dgm:spPr/>
    </dgm:pt>
  </dgm:ptLst>
  <dgm:cxnLst>
    <dgm:cxn modelId="{A17BA810-9C9B-483B-A6B0-028B942D6C91}" srcId="{0812FB88-28C2-4D00-BCB8-56A2C2C5DC73}" destId="{587C9C0D-E58D-4B29-848B-780A685F2655}" srcOrd="5" destOrd="0" parTransId="{8A742DE6-BBF7-43AB-B028-7D656234F8E0}" sibTransId="{9FB91EB3-B033-47E0-9692-5266905855BE}"/>
    <dgm:cxn modelId="{6844C537-BC60-4226-A4F6-61A0C88E25C4}" srcId="{0812FB88-28C2-4D00-BCB8-56A2C2C5DC73}" destId="{ED51C78C-67F0-439A-B8CC-27E6E29E4DAB}" srcOrd="2" destOrd="0" parTransId="{FD82BB61-068E-4AD5-8EC0-075D4BBD6576}" sibTransId="{68E7F1F3-9783-42DB-AA35-26FF2AEFD0F0}"/>
    <dgm:cxn modelId="{69A92368-49C6-4F4F-936E-D7CAD8CEBDE7}" srcId="{0812FB88-28C2-4D00-BCB8-56A2C2C5DC73}" destId="{CD2E6299-582B-4FDD-B3F2-8371184506D3}" srcOrd="0" destOrd="0" parTransId="{2F8CF66D-636B-4324-9A08-C3780FEA8262}" sibTransId="{075017B4-3378-4CDE-8BF0-D50CA64723D8}"/>
    <dgm:cxn modelId="{85E1AC6F-38B5-4B0A-AF2A-1571CFE65E87}" srcId="{0812FB88-28C2-4D00-BCB8-56A2C2C5DC73}" destId="{11DB78B5-0BEF-40F7-A17A-EC8E6A62BD01}" srcOrd="3" destOrd="0" parTransId="{A31C944D-9293-4097-A57B-F5C13D249AE8}" sibTransId="{6EA99ADC-C4E5-4DE0-A3DB-5556A9097AFA}"/>
    <dgm:cxn modelId="{7CEF6070-A9A3-4367-B3AE-1B3060FD8278}" type="presOf" srcId="{11DB78B5-0BEF-40F7-A17A-EC8E6A62BD01}" destId="{36A66AF8-D42A-46B8-9262-B8987BBC388B}" srcOrd="0" destOrd="0" presId="urn:microsoft.com/office/officeart/2005/8/layout/default#1"/>
    <dgm:cxn modelId="{BAE4CB87-A925-4D08-B762-FB179E2347B4}" type="presOf" srcId="{0812FB88-28C2-4D00-BCB8-56A2C2C5DC73}" destId="{89A62831-EECA-46C1-B7D2-61073FBD23D6}" srcOrd="0" destOrd="0" presId="urn:microsoft.com/office/officeart/2005/8/layout/default#1"/>
    <dgm:cxn modelId="{DCD639A7-E330-4AE0-93F6-A3F50744AAC6}" type="presOf" srcId="{ED51C78C-67F0-439A-B8CC-27E6E29E4DAB}" destId="{6A6E642F-168C-4F82-A980-553D4467B6DB}" srcOrd="0" destOrd="0" presId="urn:microsoft.com/office/officeart/2005/8/layout/default#1"/>
    <dgm:cxn modelId="{5AD36CA9-CBE0-4766-9CA3-97C60D4BEEC1}" srcId="{0812FB88-28C2-4D00-BCB8-56A2C2C5DC73}" destId="{454CF2ED-5ECF-45CA-B0EA-A4EAEDAB8AC8}" srcOrd="1" destOrd="0" parTransId="{098E3689-D5FC-4221-A044-59056AF78F62}" sibTransId="{3F44AD03-6070-4BB3-AFA1-C9A7F3BC3CC6}"/>
    <dgm:cxn modelId="{60D5D6B3-AEDB-4154-ACB2-710122C14AFF}" type="presOf" srcId="{587C9C0D-E58D-4B29-848B-780A685F2655}" destId="{CCF88A96-2C1B-4872-B20A-0ACA768B00EA}" srcOrd="0" destOrd="0" presId="urn:microsoft.com/office/officeart/2005/8/layout/default#1"/>
    <dgm:cxn modelId="{024073B6-AFCA-435D-8C53-0C0BA70F7B38}" type="presOf" srcId="{B173E8BE-F913-40F0-AFD3-DC302B516DF4}" destId="{FFA632F6-6B3B-442F-8706-9E2B1A597909}" srcOrd="0" destOrd="0" presId="urn:microsoft.com/office/officeart/2005/8/layout/default#1"/>
    <dgm:cxn modelId="{8258D9CD-DCDE-4F5D-A7CF-CE25BD774C01}" type="presOf" srcId="{CD2E6299-582B-4FDD-B3F2-8371184506D3}" destId="{1C93FC73-63DE-4802-A44E-160792E63AB7}" srcOrd="0" destOrd="0" presId="urn:microsoft.com/office/officeart/2005/8/layout/default#1"/>
    <dgm:cxn modelId="{DEB43CD4-A1FE-4EAC-B399-3955AFFD05DD}" type="presOf" srcId="{454CF2ED-5ECF-45CA-B0EA-A4EAEDAB8AC8}" destId="{16D31596-8ABA-4D7E-87CC-CF1171708806}" srcOrd="0" destOrd="0" presId="urn:microsoft.com/office/officeart/2005/8/layout/default#1"/>
    <dgm:cxn modelId="{A030F8FC-9F0E-42E3-B6D4-107544DE8855}" srcId="{0812FB88-28C2-4D00-BCB8-56A2C2C5DC73}" destId="{B173E8BE-F913-40F0-AFD3-DC302B516DF4}" srcOrd="4" destOrd="0" parTransId="{6B39F437-FF8E-4CA1-B1ED-D33E8FFC8928}" sibTransId="{B84A5D68-416D-4940-8633-A1B42783EE8C}"/>
    <dgm:cxn modelId="{69F961F6-A849-47CB-9EE8-799EFED612FF}" type="presParOf" srcId="{89A62831-EECA-46C1-B7D2-61073FBD23D6}" destId="{1C93FC73-63DE-4802-A44E-160792E63AB7}" srcOrd="0" destOrd="0" presId="urn:microsoft.com/office/officeart/2005/8/layout/default#1"/>
    <dgm:cxn modelId="{6EAED3B6-F444-4A0B-97D7-239A17C46826}" type="presParOf" srcId="{89A62831-EECA-46C1-B7D2-61073FBD23D6}" destId="{5977508C-1694-4CFA-98D8-1C12BC721556}" srcOrd="1" destOrd="0" presId="urn:microsoft.com/office/officeart/2005/8/layout/default#1"/>
    <dgm:cxn modelId="{45E27447-4189-4280-968E-F3233EF8AC48}" type="presParOf" srcId="{89A62831-EECA-46C1-B7D2-61073FBD23D6}" destId="{16D31596-8ABA-4D7E-87CC-CF1171708806}" srcOrd="2" destOrd="0" presId="urn:microsoft.com/office/officeart/2005/8/layout/default#1"/>
    <dgm:cxn modelId="{66B2B147-C0C5-4B3E-9913-3DFE41D63B1D}" type="presParOf" srcId="{89A62831-EECA-46C1-B7D2-61073FBD23D6}" destId="{7EEDC507-8C7C-4490-8ACA-F02FD942C860}" srcOrd="3" destOrd="0" presId="urn:microsoft.com/office/officeart/2005/8/layout/default#1"/>
    <dgm:cxn modelId="{1118E5CA-E088-41ED-B102-40E96F714713}" type="presParOf" srcId="{89A62831-EECA-46C1-B7D2-61073FBD23D6}" destId="{6A6E642F-168C-4F82-A980-553D4467B6DB}" srcOrd="4" destOrd="0" presId="urn:microsoft.com/office/officeart/2005/8/layout/default#1"/>
    <dgm:cxn modelId="{0B0330BE-4221-45D8-AAE4-699D22A2ED61}" type="presParOf" srcId="{89A62831-EECA-46C1-B7D2-61073FBD23D6}" destId="{62C583CC-41D1-44B5-90D4-3971176B4548}" srcOrd="5" destOrd="0" presId="urn:microsoft.com/office/officeart/2005/8/layout/default#1"/>
    <dgm:cxn modelId="{CE1A6943-63FC-43A6-9276-5F68174125D9}" type="presParOf" srcId="{89A62831-EECA-46C1-B7D2-61073FBD23D6}" destId="{36A66AF8-D42A-46B8-9262-B8987BBC388B}" srcOrd="6" destOrd="0" presId="urn:microsoft.com/office/officeart/2005/8/layout/default#1"/>
    <dgm:cxn modelId="{17BED4F4-D1F8-4DBE-96CF-E2BCA377AE53}" type="presParOf" srcId="{89A62831-EECA-46C1-B7D2-61073FBD23D6}" destId="{FE2DE3A4-1845-4061-B381-709EEC726CFF}" srcOrd="7" destOrd="0" presId="urn:microsoft.com/office/officeart/2005/8/layout/default#1"/>
    <dgm:cxn modelId="{BF144F15-AF82-47D9-8219-C187A6144057}" type="presParOf" srcId="{89A62831-EECA-46C1-B7D2-61073FBD23D6}" destId="{FFA632F6-6B3B-442F-8706-9E2B1A597909}" srcOrd="8" destOrd="0" presId="urn:microsoft.com/office/officeart/2005/8/layout/default#1"/>
    <dgm:cxn modelId="{D1A8E472-8E71-4879-A1C3-7C2A487A58BC}" type="presParOf" srcId="{89A62831-EECA-46C1-B7D2-61073FBD23D6}" destId="{94B0A1EF-38EB-43B1-9B02-4E3E92E1BA24}" srcOrd="9" destOrd="0" presId="urn:microsoft.com/office/officeart/2005/8/layout/default#1"/>
    <dgm:cxn modelId="{24833918-842C-452F-8115-037D59E9628F}" type="presParOf" srcId="{89A62831-EECA-46C1-B7D2-61073FBD23D6}" destId="{CCF88A96-2C1B-4872-B20A-0ACA768B00EA}"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B08F0DE-2EF0-4028-BE63-FF170886D9DA}" type="doc">
      <dgm:prSet loTypeId="urn:microsoft.com/office/officeart/2005/8/layout/process2" loCatId="process" qsTypeId="urn:microsoft.com/office/officeart/2005/8/quickstyle/simple1" qsCatId="simple" csTypeId="urn:microsoft.com/office/officeart/2005/8/colors/accent4_1" csCatId="accent4" phldr="1"/>
      <dgm:spPr/>
    </dgm:pt>
    <dgm:pt modelId="{C54646EF-43C4-4082-ACB7-C802E158A1BA}">
      <dgm:prSet phldrT="[Text]"/>
      <dgm:spPr/>
      <dgm:t>
        <a:bodyPr/>
        <a:lstStyle/>
        <a:p>
          <a:endParaRPr lang="en-US" dirty="0"/>
        </a:p>
      </dgm:t>
    </dgm:pt>
    <dgm:pt modelId="{ADC8109E-834A-45E0-B843-11CEC659DAC8}" type="parTrans" cxnId="{039414AE-BC17-41A5-A937-C77ADD098B68}">
      <dgm:prSet/>
      <dgm:spPr/>
      <dgm:t>
        <a:bodyPr/>
        <a:lstStyle/>
        <a:p>
          <a:endParaRPr lang="en-US"/>
        </a:p>
      </dgm:t>
    </dgm:pt>
    <dgm:pt modelId="{EB5668FD-FE0A-4C50-8299-B68C86292B87}" type="sibTrans" cxnId="{039414AE-BC17-41A5-A937-C77ADD098B68}">
      <dgm:prSet/>
      <dgm:spPr/>
      <dgm:t>
        <a:bodyPr/>
        <a:lstStyle/>
        <a:p>
          <a:endParaRPr lang="en-US"/>
        </a:p>
      </dgm:t>
    </dgm:pt>
    <dgm:pt modelId="{5590F0BC-7C99-47EB-931B-8964D6313F41}">
      <dgm:prSet phldrT="[Text]"/>
      <dgm:spPr/>
      <dgm:t>
        <a:bodyPr/>
        <a:lstStyle/>
        <a:p>
          <a:endParaRPr lang="en-US" dirty="0"/>
        </a:p>
      </dgm:t>
    </dgm:pt>
    <dgm:pt modelId="{4E94EB68-12FF-4E12-8129-9C51A5CCCFA2}" type="parTrans" cxnId="{70E474FA-1C12-4C50-A8B5-50DB911ABDEB}">
      <dgm:prSet/>
      <dgm:spPr/>
      <dgm:t>
        <a:bodyPr/>
        <a:lstStyle/>
        <a:p>
          <a:endParaRPr lang="en-US"/>
        </a:p>
      </dgm:t>
    </dgm:pt>
    <dgm:pt modelId="{CDBB88D1-F6B8-471B-BE64-F24FFE5E2631}" type="sibTrans" cxnId="{70E474FA-1C12-4C50-A8B5-50DB911ABDEB}">
      <dgm:prSet/>
      <dgm:spPr/>
      <dgm:t>
        <a:bodyPr/>
        <a:lstStyle/>
        <a:p>
          <a:endParaRPr lang="en-US"/>
        </a:p>
      </dgm:t>
    </dgm:pt>
    <dgm:pt modelId="{F6184B8F-4BA8-49F7-A310-BF12B4B3F2D2}">
      <dgm:prSet phldrT="[Text]"/>
      <dgm:spPr/>
      <dgm:t>
        <a:bodyPr/>
        <a:lstStyle/>
        <a:p>
          <a:endParaRPr lang="en-US" dirty="0"/>
        </a:p>
      </dgm:t>
    </dgm:pt>
    <dgm:pt modelId="{B524EA19-1B35-43A1-A9AE-65BE0D948CBE}" type="parTrans" cxnId="{A254EDF3-2169-4EC3-855A-4F5436139C29}">
      <dgm:prSet/>
      <dgm:spPr/>
      <dgm:t>
        <a:bodyPr/>
        <a:lstStyle/>
        <a:p>
          <a:endParaRPr lang="en-US"/>
        </a:p>
      </dgm:t>
    </dgm:pt>
    <dgm:pt modelId="{6FA051A0-D948-4108-961A-45AFA1D7B225}" type="sibTrans" cxnId="{A254EDF3-2169-4EC3-855A-4F5436139C29}">
      <dgm:prSet/>
      <dgm:spPr/>
      <dgm:t>
        <a:bodyPr/>
        <a:lstStyle/>
        <a:p>
          <a:endParaRPr lang="en-US"/>
        </a:p>
      </dgm:t>
    </dgm:pt>
    <dgm:pt modelId="{57D310D5-CA50-4F40-B7A3-D09194B45B69}" type="pres">
      <dgm:prSet presAssocID="{EB08F0DE-2EF0-4028-BE63-FF170886D9DA}" presName="linearFlow" presStyleCnt="0">
        <dgm:presLayoutVars>
          <dgm:resizeHandles val="exact"/>
        </dgm:presLayoutVars>
      </dgm:prSet>
      <dgm:spPr/>
    </dgm:pt>
    <dgm:pt modelId="{DCA33FA4-1D66-4433-B80E-6EC6577DDFDD}" type="pres">
      <dgm:prSet presAssocID="{C54646EF-43C4-4082-ACB7-C802E158A1BA}" presName="node" presStyleLbl="node1" presStyleIdx="0" presStyleCnt="3" custScaleX="375000">
        <dgm:presLayoutVars>
          <dgm:bulletEnabled val="1"/>
        </dgm:presLayoutVars>
      </dgm:prSet>
      <dgm:spPr/>
    </dgm:pt>
    <dgm:pt modelId="{AA2EC28C-277C-41EC-902D-F3AF706EEC76}" type="pres">
      <dgm:prSet presAssocID="{EB5668FD-FE0A-4C50-8299-B68C86292B87}" presName="sibTrans" presStyleLbl="sibTrans2D1" presStyleIdx="0" presStyleCnt="2"/>
      <dgm:spPr/>
    </dgm:pt>
    <dgm:pt modelId="{CB99B4DD-879A-4F2D-BD1C-9812B76350AF}" type="pres">
      <dgm:prSet presAssocID="{EB5668FD-FE0A-4C50-8299-B68C86292B87}" presName="connectorText" presStyleLbl="sibTrans2D1" presStyleIdx="0" presStyleCnt="2"/>
      <dgm:spPr/>
    </dgm:pt>
    <dgm:pt modelId="{A415A12E-6AAD-49A0-9FF2-1A2517864DBD}" type="pres">
      <dgm:prSet presAssocID="{5590F0BC-7C99-47EB-931B-8964D6313F41}" presName="node" presStyleLbl="node1" presStyleIdx="1" presStyleCnt="3" custScaleX="375000">
        <dgm:presLayoutVars>
          <dgm:bulletEnabled val="1"/>
        </dgm:presLayoutVars>
      </dgm:prSet>
      <dgm:spPr/>
    </dgm:pt>
    <dgm:pt modelId="{8BE48B17-F181-49D8-8EF9-0805A5BDEBA4}" type="pres">
      <dgm:prSet presAssocID="{CDBB88D1-F6B8-471B-BE64-F24FFE5E2631}" presName="sibTrans" presStyleLbl="sibTrans2D1" presStyleIdx="1" presStyleCnt="2"/>
      <dgm:spPr/>
    </dgm:pt>
    <dgm:pt modelId="{E298A5EC-4F81-4BC5-A477-DBB092F5472A}" type="pres">
      <dgm:prSet presAssocID="{CDBB88D1-F6B8-471B-BE64-F24FFE5E2631}" presName="connectorText" presStyleLbl="sibTrans2D1" presStyleIdx="1" presStyleCnt="2"/>
      <dgm:spPr/>
    </dgm:pt>
    <dgm:pt modelId="{8781C114-A313-4309-90A7-6AD0467AA2A3}" type="pres">
      <dgm:prSet presAssocID="{F6184B8F-4BA8-49F7-A310-BF12B4B3F2D2}" presName="node" presStyleLbl="node1" presStyleIdx="2" presStyleCnt="3" custScaleX="375000">
        <dgm:presLayoutVars>
          <dgm:bulletEnabled val="1"/>
        </dgm:presLayoutVars>
      </dgm:prSet>
      <dgm:spPr/>
    </dgm:pt>
  </dgm:ptLst>
  <dgm:cxnLst>
    <dgm:cxn modelId="{448C7906-4846-4C23-8FE0-0EB9B2209C02}" type="presOf" srcId="{C54646EF-43C4-4082-ACB7-C802E158A1BA}" destId="{DCA33FA4-1D66-4433-B80E-6EC6577DDFDD}" srcOrd="0" destOrd="0" presId="urn:microsoft.com/office/officeart/2005/8/layout/process2"/>
    <dgm:cxn modelId="{2D769A09-90AB-4E2C-A237-B32BEE71FB7C}" type="presOf" srcId="{EB5668FD-FE0A-4C50-8299-B68C86292B87}" destId="{CB99B4DD-879A-4F2D-BD1C-9812B76350AF}" srcOrd="1" destOrd="0" presId="urn:microsoft.com/office/officeart/2005/8/layout/process2"/>
    <dgm:cxn modelId="{3153F420-79D1-4F69-ACA7-445552EDC70D}" type="presOf" srcId="{EB08F0DE-2EF0-4028-BE63-FF170886D9DA}" destId="{57D310D5-CA50-4F40-B7A3-D09194B45B69}" srcOrd="0" destOrd="0" presId="urn:microsoft.com/office/officeart/2005/8/layout/process2"/>
    <dgm:cxn modelId="{FEB81021-BA80-4B51-9FCB-1F039DA30D86}" type="presOf" srcId="{CDBB88D1-F6B8-471B-BE64-F24FFE5E2631}" destId="{8BE48B17-F181-49D8-8EF9-0805A5BDEBA4}" srcOrd="0" destOrd="0" presId="urn:microsoft.com/office/officeart/2005/8/layout/process2"/>
    <dgm:cxn modelId="{7F8AC324-70AE-4B57-B23E-58C32FE9CFA5}" type="presOf" srcId="{F6184B8F-4BA8-49F7-A310-BF12B4B3F2D2}" destId="{8781C114-A313-4309-90A7-6AD0467AA2A3}" srcOrd="0" destOrd="0" presId="urn:microsoft.com/office/officeart/2005/8/layout/process2"/>
    <dgm:cxn modelId="{2F1B5225-D5C7-4C3A-9099-602989823805}" type="presOf" srcId="{5590F0BC-7C99-47EB-931B-8964D6313F41}" destId="{A415A12E-6AAD-49A0-9FF2-1A2517864DBD}" srcOrd="0" destOrd="0" presId="urn:microsoft.com/office/officeart/2005/8/layout/process2"/>
    <dgm:cxn modelId="{BFB91573-8AA0-47D2-9B51-10B93293539F}" type="presOf" srcId="{EB5668FD-FE0A-4C50-8299-B68C86292B87}" destId="{AA2EC28C-277C-41EC-902D-F3AF706EEC76}" srcOrd="0" destOrd="0" presId="urn:microsoft.com/office/officeart/2005/8/layout/process2"/>
    <dgm:cxn modelId="{039414AE-BC17-41A5-A937-C77ADD098B68}" srcId="{EB08F0DE-2EF0-4028-BE63-FF170886D9DA}" destId="{C54646EF-43C4-4082-ACB7-C802E158A1BA}" srcOrd="0" destOrd="0" parTransId="{ADC8109E-834A-45E0-B843-11CEC659DAC8}" sibTransId="{EB5668FD-FE0A-4C50-8299-B68C86292B87}"/>
    <dgm:cxn modelId="{79A76DCB-37C4-44A8-9245-6611030EFFEB}" type="presOf" srcId="{CDBB88D1-F6B8-471B-BE64-F24FFE5E2631}" destId="{E298A5EC-4F81-4BC5-A477-DBB092F5472A}" srcOrd="1" destOrd="0" presId="urn:microsoft.com/office/officeart/2005/8/layout/process2"/>
    <dgm:cxn modelId="{A254EDF3-2169-4EC3-855A-4F5436139C29}" srcId="{EB08F0DE-2EF0-4028-BE63-FF170886D9DA}" destId="{F6184B8F-4BA8-49F7-A310-BF12B4B3F2D2}" srcOrd="2" destOrd="0" parTransId="{B524EA19-1B35-43A1-A9AE-65BE0D948CBE}" sibTransId="{6FA051A0-D948-4108-961A-45AFA1D7B225}"/>
    <dgm:cxn modelId="{70E474FA-1C12-4C50-A8B5-50DB911ABDEB}" srcId="{EB08F0DE-2EF0-4028-BE63-FF170886D9DA}" destId="{5590F0BC-7C99-47EB-931B-8964D6313F41}" srcOrd="1" destOrd="0" parTransId="{4E94EB68-12FF-4E12-8129-9C51A5CCCFA2}" sibTransId="{CDBB88D1-F6B8-471B-BE64-F24FFE5E2631}"/>
    <dgm:cxn modelId="{D0FC8570-9C14-4AED-A01D-A80FD5DB81EF}" type="presParOf" srcId="{57D310D5-CA50-4F40-B7A3-D09194B45B69}" destId="{DCA33FA4-1D66-4433-B80E-6EC6577DDFDD}" srcOrd="0" destOrd="0" presId="urn:microsoft.com/office/officeart/2005/8/layout/process2"/>
    <dgm:cxn modelId="{579D53A5-3BF0-491C-BBEF-8064DC4D775E}" type="presParOf" srcId="{57D310D5-CA50-4F40-B7A3-D09194B45B69}" destId="{AA2EC28C-277C-41EC-902D-F3AF706EEC76}" srcOrd="1" destOrd="0" presId="urn:microsoft.com/office/officeart/2005/8/layout/process2"/>
    <dgm:cxn modelId="{A24F643A-A066-407E-8FF5-EE07B6EAAB36}" type="presParOf" srcId="{AA2EC28C-277C-41EC-902D-F3AF706EEC76}" destId="{CB99B4DD-879A-4F2D-BD1C-9812B76350AF}" srcOrd="0" destOrd="0" presId="urn:microsoft.com/office/officeart/2005/8/layout/process2"/>
    <dgm:cxn modelId="{393DD292-A965-457D-B35C-DF96DB0725DB}" type="presParOf" srcId="{57D310D5-CA50-4F40-B7A3-D09194B45B69}" destId="{A415A12E-6AAD-49A0-9FF2-1A2517864DBD}" srcOrd="2" destOrd="0" presId="urn:microsoft.com/office/officeart/2005/8/layout/process2"/>
    <dgm:cxn modelId="{34E0C2D8-591F-4CA3-B021-73911BB4EC1F}" type="presParOf" srcId="{57D310D5-CA50-4F40-B7A3-D09194B45B69}" destId="{8BE48B17-F181-49D8-8EF9-0805A5BDEBA4}" srcOrd="3" destOrd="0" presId="urn:microsoft.com/office/officeart/2005/8/layout/process2"/>
    <dgm:cxn modelId="{CE5F6456-3C16-4C3E-BCFD-2A5E8A291808}" type="presParOf" srcId="{8BE48B17-F181-49D8-8EF9-0805A5BDEBA4}" destId="{E298A5EC-4F81-4BC5-A477-DBB092F5472A}" srcOrd="0" destOrd="0" presId="urn:microsoft.com/office/officeart/2005/8/layout/process2"/>
    <dgm:cxn modelId="{88714047-0A78-41E5-9FB0-AB51D77ED52C}" type="presParOf" srcId="{57D310D5-CA50-4F40-B7A3-D09194B45B69}" destId="{8781C114-A313-4309-90A7-6AD0467AA2A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B08F0DE-2EF0-4028-BE63-FF170886D9DA}" type="doc">
      <dgm:prSet loTypeId="urn:microsoft.com/office/officeart/2005/8/layout/process2" loCatId="process" qsTypeId="urn:microsoft.com/office/officeart/2005/8/quickstyle/simple1" qsCatId="simple" csTypeId="urn:microsoft.com/office/officeart/2005/8/colors/accent4_1" csCatId="accent4" phldr="1"/>
      <dgm:spPr/>
    </dgm:pt>
    <dgm:pt modelId="{C54646EF-43C4-4082-ACB7-C802E158A1BA}">
      <dgm:prSet phldrT="[Text]"/>
      <dgm:spPr/>
      <dgm:t>
        <a:bodyPr/>
        <a:lstStyle/>
        <a:p>
          <a:endParaRPr lang="en-US" dirty="0"/>
        </a:p>
      </dgm:t>
    </dgm:pt>
    <dgm:pt modelId="{ADC8109E-834A-45E0-B843-11CEC659DAC8}" type="parTrans" cxnId="{039414AE-BC17-41A5-A937-C77ADD098B68}">
      <dgm:prSet/>
      <dgm:spPr/>
      <dgm:t>
        <a:bodyPr/>
        <a:lstStyle/>
        <a:p>
          <a:endParaRPr lang="en-US"/>
        </a:p>
      </dgm:t>
    </dgm:pt>
    <dgm:pt modelId="{EB5668FD-FE0A-4C50-8299-B68C86292B87}" type="sibTrans" cxnId="{039414AE-BC17-41A5-A937-C77ADD098B68}">
      <dgm:prSet/>
      <dgm:spPr/>
      <dgm:t>
        <a:bodyPr/>
        <a:lstStyle/>
        <a:p>
          <a:endParaRPr lang="en-US"/>
        </a:p>
      </dgm:t>
    </dgm:pt>
    <dgm:pt modelId="{5590F0BC-7C99-47EB-931B-8964D6313F41}">
      <dgm:prSet phldrT="[Text]"/>
      <dgm:spPr/>
      <dgm:t>
        <a:bodyPr/>
        <a:lstStyle/>
        <a:p>
          <a:endParaRPr lang="en-US" dirty="0"/>
        </a:p>
      </dgm:t>
    </dgm:pt>
    <dgm:pt modelId="{4E94EB68-12FF-4E12-8129-9C51A5CCCFA2}" type="parTrans" cxnId="{70E474FA-1C12-4C50-A8B5-50DB911ABDEB}">
      <dgm:prSet/>
      <dgm:spPr/>
      <dgm:t>
        <a:bodyPr/>
        <a:lstStyle/>
        <a:p>
          <a:endParaRPr lang="en-US"/>
        </a:p>
      </dgm:t>
    </dgm:pt>
    <dgm:pt modelId="{CDBB88D1-F6B8-471B-BE64-F24FFE5E2631}" type="sibTrans" cxnId="{70E474FA-1C12-4C50-A8B5-50DB911ABDEB}">
      <dgm:prSet/>
      <dgm:spPr/>
      <dgm:t>
        <a:bodyPr/>
        <a:lstStyle/>
        <a:p>
          <a:endParaRPr lang="en-US"/>
        </a:p>
      </dgm:t>
    </dgm:pt>
    <dgm:pt modelId="{F6184B8F-4BA8-49F7-A310-BF12B4B3F2D2}">
      <dgm:prSet phldrT="[Text]"/>
      <dgm:spPr/>
      <dgm:t>
        <a:bodyPr/>
        <a:lstStyle/>
        <a:p>
          <a:endParaRPr lang="en-US" dirty="0"/>
        </a:p>
      </dgm:t>
    </dgm:pt>
    <dgm:pt modelId="{B524EA19-1B35-43A1-A9AE-65BE0D948CBE}" type="parTrans" cxnId="{A254EDF3-2169-4EC3-855A-4F5436139C29}">
      <dgm:prSet/>
      <dgm:spPr/>
      <dgm:t>
        <a:bodyPr/>
        <a:lstStyle/>
        <a:p>
          <a:endParaRPr lang="en-US"/>
        </a:p>
      </dgm:t>
    </dgm:pt>
    <dgm:pt modelId="{6FA051A0-D948-4108-961A-45AFA1D7B225}" type="sibTrans" cxnId="{A254EDF3-2169-4EC3-855A-4F5436139C29}">
      <dgm:prSet/>
      <dgm:spPr/>
      <dgm:t>
        <a:bodyPr/>
        <a:lstStyle/>
        <a:p>
          <a:endParaRPr lang="en-US"/>
        </a:p>
      </dgm:t>
    </dgm:pt>
    <dgm:pt modelId="{57D310D5-CA50-4F40-B7A3-D09194B45B69}" type="pres">
      <dgm:prSet presAssocID="{EB08F0DE-2EF0-4028-BE63-FF170886D9DA}" presName="linearFlow" presStyleCnt="0">
        <dgm:presLayoutVars>
          <dgm:resizeHandles val="exact"/>
        </dgm:presLayoutVars>
      </dgm:prSet>
      <dgm:spPr/>
    </dgm:pt>
    <dgm:pt modelId="{DCA33FA4-1D66-4433-B80E-6EC6577DDFDD}" type="pres">
      <dgm:prSet presAssocID="{C54646EF-43C4-4082-ACB7-C802E158A1BA}" presName="node" presStyleLbl="node1" presStyleIdx="0" presStyleCnt="3" custScaleX="375000">
        <dgm:presLayoutVars>
          <dgm:bulletEnabled val="1"/>
        </dgm:presLayoutVars>
      </dgm:prSet>
      <dgm:spPr/>
    </dgm:pt>
    <dgm:pt modelId="{AA2EC28C-277C-41EC-902D-F3AF706EEC76}" type="pres">
      <dgm:prSet presAssocID="{EB5668FD-FE0A-4C50-8299-B68C86292B87}" presName="sibTrans" presStyleLbl="sibTrans2D1" presStyleIdx="0" presStyleCnt="2"/>
      <dgm:spPr/>
    </dgm:pt>
    <dgm:pt modelId="{CB99B4DD-879A-4F2D-BD1C-9812B76350AF}" type="pres">
      <dgm:prSet presAssocID="{EB5668FD-FE0A-4C50-8299-B68C86292B87}" presName="connectorText" presStyleLbl="sibTrans2D1" presStyleIdx="0" presStyleCnt="2"/>
      <dgm:spPr/>
    </dgm:pt>
    <dgm:pt modelId="{A415A12E-6AAD-49A0-9FF2-1A2517864DBD}" type="pres">
      <dgm:prSet presAssocID="{5590F0BC-7C99-47EB-931B-8964D6313F41}" presName="node" presStyleLbl="node1" presStyleIdx="1" presStyleCnt="3" custScaleX="375000">
        <dgm:presLayoutVars>
          <dgm:bulletEnabled val="1"/>
        </dgm:presLayoutVars>
      </dgm:prSet>
      <dgm:spPr/>
    </dgm:pt>
    <dgm:pt modelId="{8BE48B17-F181-49D8-8EF9-0805A5BDEBA4}" type="pres">
      <dgm:prSet presAssocID="{CDBB88D1-F6B8-471B-BE64-F24FFE5E2631}" presName="sibTrans" presStyleLbl="sibTrans2D1" presStyleIdx="1" presStyleCnt="2"/>
      <dgm:spPr/>
    </dgm:pt>
    <dgm:pt modelId="{E298A5EC-4F81-4BC5-A477-DBB092F5472A}" type="pres">
      <dgm:prSet presAssocID="{CDBB88D1-F6B8-471B-BE64-F24FFE5E2631}" presName="connectorText" presStyleLbl="sibTrans2D1" presStyleIdx="1" presStyleCnt="2"/>
      <dgm:spPr/>
    </dgm:pt>
    <dgm:pt modelId="{8781C114-A313-4309-90A7-6AD0467AA2A3}" type="pres">
      <dgm:prSet presAssocID="{F6184B8F-4BA8-49F7-A310-BF12B4B3F2D2}" presName="node" presStyleLbl="node1" presStyleIdx="2" presStyleCnt="3" custScaleX="375000">
        <dgm:presLayoutVars>
          <dgm:bulletEnabled val="1"/>
        </dgm:presLayoutVars>
      </dgm:prSet>
      <dgm:spPr/>
    </dgm:pt>
  </dgm:ptLst>
  <dgm:cxnLst>
    <dgm:cxn modelId="{5095270A-5BE9-48B9-AB5F-D59998CF810F}" type="presOf" srcId="{EB5668FD-FE0A-4C50-8299-B68C86292B87}" destId="{CB99B4DD-879A-4F2D-BD1C-9812B76350AF}" srcOrd="1" destOrd="0" presId="urn:microsoft.com/office/officeart/2005/8/layout/process2"/>
    <dgm:cxn modelId="{5B4E573B-5B2B-42D8-B4E3-AA11A9820ABD}" type="presOf" srcId="{F6184B8F-4BA8-49F7-A310-BF12B4B3F2D2}" destId="{8781C114-A313-4309-90A7-6AD0467AA2A3}" srcOrd="0" destOrd="0" presId="urn:microsoft.com/office/officeart/2005/8/layout/process2"/>
    <dgm:cxn modelId="{69C32056-824A-4032-B954-11F9407CDCF7}" type="presOf" srcId="{EB08F0DE-2EF0-4028-BE63-FF170886D9DA}" destId="{57D310D5-CA50-4F40-B7A3-D09194B45B69}" srcOrd="0" destOrd="0" presId="urn:microsoft.com/office/officeart/2005/8/layout/process2"/>
    <dgm:cxn modelId="{65FDE957-B1D0-41F8-B5A0-CC7C0637800A}" type="presOf" srcId="{5590F0BC-7C99-47EB-931B-8964D6313F41}" destId="{A415A12E-6AAD-49A0-9FF2-1A2517864DBD}" srcOrd="0" destOrd="0" presId="urn:microsoft.com/office/officeart/2005/8/layout/process2"/>
    <dgm:cxn modelId="{3E228E5A-A252-4B51-BD3A-03DF36C7498F}" type="presOf" srcId="{EB5668FD-FE0A-4C50-8299-B68C86292B87}" destId="{AA2EC28C-277C-41EC-902D-F3AF706EEC76}" srcOrd="0" destOrd="0" presId="urn:microsoft.com/office/officeart/2005/8/layout/process2"/>
    <dgm:cxn modelId="{52F9A9AA-8F81-433B-ADB5-15D0D1F169EA}" type="presOf" srcId="{CDBB88D1-F6B8-471B-BE64-F24FFE5E2631}" destId="{E298A5EC-4F81-4BC5-A477-DBB092F5472A}" srcOrd="1" destOrd="0" presId="urn:microsoft.com/office/officeart/2005/8/layout/process2"/>
    <dgm:cxn modelId="{039414AE-BC17-41A5-A937-C77ADD098B68}" srcId="{EB08F0DE-2EF0-4028-BE63-FF170886D9DA}" destId="{C54646EF-43C4-4082-ACB7-C802E158A1BA}" srcOrd="0" destOrd="0" parTransId="{ADC8109E-834A-45E0-B843-11CEC659DAC8}" sibTransId="{EB5668FD-FE0A-4C50-8299-B68C86292B87}"/>
    <dgm:cxn modelId="{46BEBACA-6F9B-4B60-8538-06FD89DE9457}" type="presOf" srcId="{C54646EF-43C4-4082-ACB7-C802E158A1BA}" destId="{DCA33FA4-1D66-4433-B80E-6EC6577DDFDD}" srcOrd="0" destOrd="0" presId="urn:microsoft.com/office/officeart/2005/8/layout/process2"/>
    <dgm:cxn modelId="{A254EDF3-2169-4EC3-855A-4F5436139C29}" srcId="{EB08F0DE-2EF0-4028-BE63-FF170886D9DA}" destId="{F6184B8F-4BA8-49F7-A310-BF12B4B3F2D2}" srcOrd="2" destOrd="0" parTransId="{B524EA19-1B35-43A1-A9AE-65BE0D948CBE}" sibTransId="{6FA051A0-D948-4108-961A-45AFA1D7B225}"/>
    <dgm:cxn modelId="{70E474FA-1C12-4C50-A8B5-50DB911ABDEB}" srcId="{EB08F0DE-2EF0-4028-BE63-FF170886D9DA}" destId="{5590F0BC-7C99-47EB-931B-8964D6313F41}" srcOrd="1" destOrd="0" parTransId="{4E94EB68-12FF-4E12-8129-9C51A5CCCFA2}" sibTransId="{CDBB88D1-F6B8-471B-BE64-F24FFE5E2631}"/>
    <dgm:cxn modelId="{A04FF2FC-96C3-466A-AE9D-CEE134563639}" type="presOf" srcId="{CDBB88D1-F6B8-471B-BE64-F24FFE5E2631}" destId="{8BE48B17-F181-49D8-8EF9-0805A5BDEBA4}" srcOrd="0" destOrd="0" presId="urn:microsoft.com/office/officeart/2005/8/layout/process2"/>
    <dgm:cxn modelId="{27635626-EDE7-4BA4-A90D-46A41EFDCBE3}" type="presParOf" srcId="{57D310D5-CA50-4F40-B7A3-D09194B45B69}" destId="{DCA33FA4-1D66-4433-B80E-6EC6577DDFDD}" srcOrd="0" destOrd="0" presId="urn:microsoft.com/office/officeart/2005/8/layout/process2"/>
    <dgm:cxn modelId="{FCEE0513-4C7A-4240-A263-7C078374482E}" type="presParOf" srcId="{57D310D5-CA50-4F40-B7A3-D09194B45B69}" destId="{AA2EC28C-277C-41EC-902D-F3AF706EEC76}" srcOrd="1" destOrd="0" presId="urn:microsoft.com/office/officeart/2005/8/layout/process2"/>
    <dgm:cxn modelId="{EA7FFF8E-7307-4F6B-8B52-89B17E50518A}" type="presParOf" srcId="{AA2EC28C-277C-41EC-902D-F3AF706EEC76}" destId="{CB99B4DD-879A-4F2D-BD1C-9812B76350AF}" srcOrd="0" destOrd="0" presId="urn:microsoft.com/office/officeart/2005/8/layout/process2"/>
    <dgm:cxn modelId="{2E0A7970-A904-4626-A440-236002555FEA}" type="presParOf" srcId="{57D310D5-CA50-4F40-B7A3-D09194B45B69}" destId="{A415A12E-6AAD-49A0-9FF2-1A2517864DBD}" srcOrd="2" destOrd="0" presId="urn:microsoft.com/office/officeart/2005/8/layout/process2"/>
    <dgm:cxn modelId="{E467967F-1D7B-45CD-B5C8-9C2848675BD0}" type="presParOf" srcId="{57D310D5-CA50-4F40-B7A3-D09194B45B69}" destId="{8BE48B17-F181-49D8-8EF9-0805A5BDEBA4}" srcOrd="3" destOrd="0" presId="urn:microsoft.com/office/officeart/2005/8/layout/process2"/>
    <dgm:cxn modelId="{5BA81D4C-3E7C-454A-AB00-A63F05E3BEB1}" type="presParOf" srcId="{8BE48B17-F181-49D8-8EF9-0805A5BDEBA4}" destId="{E298A5EC-4F81-4BC5-A477-DBB092F5472A}" srcOrd="0" destOrd="0" presId="urn:microsoft.com/office/officeart/2005/8/layout/process2"/>
    <dgm:cxn modelId="{EDE0CDBB-7812-4F08-A701-CBDBAA1236E4}" type="presParOf" srcId="{57D310D5-CA50-4F40-B7A3-D09194B45B69}" destId="{8781C114-A313-4309-90A7-6AD0467AA2A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00AB12-F6C1-44C9-83F3-1ECC420EB7C3}"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AADBA5FC-E5DC-4943-B43D-8108F2794626}">
      <dgm:prSet phldrT="[Text]" custT="1"/>
      <dgm:spPr/>
      <dgm:t>
        <a:bodyPr/>
        <a:lstStyle/>
        <a:p>
          <a:r>
            <a:rPr lang="en-US" sz="2800" dirty="0"/>
            <a:t>Ask Yourself</a:t>
          </a:r>
        </a:p>
        <a:p>
          <a:r>
            <a:rPr lang="en-US" sz="2800" dirty="0"/>
            <a:t>Does the loan/credit provide long-term benefits?</a:t>
          </a:r>
          <a:br>
            <a:rPr lang="en-US" sz="2800" dirty="0"/>
          </a:br>
          <a:r>
            <a:rPr lang="en-US" sz="2800" dirty="0"/>
            <a:t>Is the item a want or a need?</a:t>
          </a:r>
        </a:p>
      </dgm:t>
    </dgm:pt>
    <dgm:pt modelId="{AD1C4339-A3F0-489C-8A69-844BF879946E}" type="parTrans" cxnId="{D03E16DD-8BFD-4609-BF8D-1C77AECC6ABF}">
      <dgm:prSet/>
      <dgm:spPr/>
      <dgm:t>
        <a:bodyPr/>
        <a:lstStyle/>
        <a:p>
          <a:endParaRPr lang="en-US"/>
        </a:p>
      </dgm:t>
    </dgm:pt>
    <dgm:pt modelId="{806B189F-42E5-4D7F-9785-ED2745BB1664}" type="sibTrans" cxnId="{D03E16DD-8BFD-4609-BF8D-1C77AECC6ABF}">
      <dgm:prSet/>
      <dgm:spPr/>
      <dgm:t>
        <a:bodyPr/>
        <a:lstStyle/>
        <a:p>
          <a:endParaRPr lang="en-US"/>
        </a:p>
      </dgm:t>
    </dgm:pt>
    <dgm:pt modelId="{77F70F6D-B107-4507-9097-ED38CA41FE5B}">
      <dgm:prSet phldrT="[Text]" custT="1"/>
      <dgm:spPr/>
      <dgm:t>
        <a:bodyPr/>
        <a:lstStyle/>
        <a:p>
          <a:r>
            <a:rPr lang="en-US" sz="2400" dirty="0"/>
            <a:t>Investing in your human capital with an education loan</a:t>
          </a:r>
        </a:p>
      </dgm:t>
    </dgm:pt>
    <dgm:pt modelId="{EF5F96E3-3710-4ECA-9880-98727E2B9102}" type="parTrans" cxnId="{87F278D9-6592-495F-A3B4-FE1F7CD6D5D7}">
      <dgm:prSet/>
      <dgm:spPr/>
      <dgm:t>
        <a:bodyPr/>
        <a:lstStyle/>
        <a:p>
          <a:endParaRPr lang="en-US"/>
        </a:p>
      </dgm:t>
    </dgm:pt>
    <dgm:pt modelId="{7825E84D-57A2-4C99-843B-54ECB3E9CE6A}" type="sibTrans" cxnId="{87F278D9-6592-495F-A3B4-FE1F7CD6D5D7}">
      <dgm:prSet/>
      <dgm:spPr/>
      <dgm:t>
        <a:bodyPr/>
        <a:lstStyle/>
        <a:p>
          <a:endParaRPr lang="en-US"/>
        </a:p>
      </dgm:t>
    </dgm:pt>
    <dgm:pt modelId="{7FC29850-6329-4B3D-8A26-A15970FAE554}">
      <dgm:prSet phldrT="[Text]" custT="1"/>
      <dgm:spPr/>
      <dgm:t>
        <a:bodyPr/>
        <a:lstStyle/>
        <a:p>
          <a:r>
            <a:rPr lang="en-US" sz="2400" dirty="0"/>
            <a:t>Purchasing a vehicle to get to and from work with an automobile loan</a:t>
          </a:r>
        </a:p>
      </dgm:t>
    </dgm:pt>
    <dgm:pt modelId="{E5549E75-B9A4-4EF2-BC93-E94866CCF9B2}" type="parTrans" cxnId="{7DB37D83-B6EF-4EF7-AF3C-C4442CF8CAF2}">
      <dgm:prSet/>
      <dgm:spPr/>
      <dgm:t>
        <a:bodyPr/>
        <a:lstStyle/>
        <a:p>
          <a:endParaRPr lang="en-US"/>
        </a:p>
      </dgm:t>
    </dgm:pt>
    <dgm:pt modelId="{A3C6463E-2E62-47E0-ADA6-BB69176DEA30}" type="sibTrans" cxnId="{7DB37D83-B6EF-4EF7-AF3C-C4442CF8CAF2}">
      <dgm:prSet/>
      <dgm:spPr/>
      <dgm:t>
        <a:bodyPr/>
        <a:lstStyle/>
        <a:p>
          <a:endParaRPr lang="en-US"/>
        </a:p>
      </dgm:t>
    </dgm:pt>
    <dgm:pt modelId="{2F9E411D-CA13-4825-954A-3DD099A1A255}">
      <dgm:prSet phldrT="[Text]" custT="1"/>
      <dgm:spPr/>
      <dgm:t>
        <a:bodyPr/>
        <a:lstStyle/>
        <a:p>
          <a:r>
            <a:rPr lang="en-US" sz="2400" dirty="0"/>
            <a:t>Having a credit card to securely make online purchases and for emergencies</a:t>
          </a:r>
        </a:p>
      </dgm:t>
    </dgm:pt>
    <dgm:pt modelId="{50E21ACC-AC13-4D45-BE0E-57F7244E464F}" type="parTrans" cxnId="{880C8147-4E95-4B6D-9C70-78844FBBC190}">
      <dgm:prSet/>
      <dgm:spPr/>
      <dgm:t>
        <a:bodyPr/>
        <a:lstStyle/>
        <a:p>
          <a:endParaRPr lang="en-US"/>
        </a:p>
      </dgm:t>
    </dgm:pt>
    <dgm:pt modelId="{97AB9A19-5D9E-4D69-90AD-52EC03972286}" type="sibTrans" cxnId="{880C8147-4E95-4B6D-9C70-78844FBBC190}">
      <dgm:prSet/>
      <dgm:spPr/>
      <dgm:t>
        <a:bodyPr/>
        <a:lstStyle/>
        <a:p>
          <a:endParaRPr lang="en-US"/>
        </a:p>
      </dgm:t>
    </dgm:pt>
    <dgm:pt modelId="{A8FFE359-8F8D-4CEB-81BF-D606E37F020C}" type="pres">
      <dgm:prSet presAssocID="{8800AB12-F6C1-44C9-83F3-1ECC420EB7C3}" presName="composite" presStyleCnt="0">
        <dgm:presLayoutVars>
          <dgm:chMax val="1"/>
          <dgm:dir/>
          <dgm:resizeHandles val="exact"/>
        </dgm:presLayoutVars>
      </dgm:prSet>
      <dgm:spPr/>
    </dgm:pt>
    <dgm:pt modelId="{E322C1DA-32B4-420C-9E42-52FC8C7759B4}" type="pres">
      <dgm:prSet presAssocID="{AADBA5FC-E5DC-4943-B43D-8108F2794626}" presName="roof" presStyleLbl="dkBgShp" presStyleIdx="0" presStyleCnt="2" custScaleY="134820" custLinFactNeighborY="11596"/>
      <dgm:spPr/>
    </dgm:pt>
    <dgm:pt modelId="{FC3242A6-E0CF-472F-93C3-84F56D9A34D4}" type="pres">
      <dgm:prSet presAssocID="{AADBA5FC-E5DC-4943-B43D-8108F2794626}" presName="pillars" presStyleCnt="0"/>
      <dgm:spPr/>
    </dgm:pt>
    <dgm:pt modelId="{44DF5883-84A0-48E7-8B24-7889E0C251F9}" type="pres">
      <dgm:prSet presAssocID="{AADBA5FC-E5DC-4943-B43D-8108F2794626}" presName="pillar1" presStyleLbl="node1" presStyleIdx="0" presStyleCnt="3" custScaleY="86859" custLinFactNeighborY="5522">
        <dgm:presLayoutVars>
          <dgm:bulletEnabled val="1"/>
        </dgm:presLayoutVars>
      </dgm:prSet>
      <dgm:spPr/>
    </dgm:pt>
    <dgm:pt modelId="{9F0F077B-8723-4D4A-B605-7AECA1A3A5A9}" type="pres">
      <dgm:prSet presAssocID="{7FC29850-6329-4B3D-8A26-A15970FAE554}" presName="pillarX" presStyleLbl="node1" presStyleIdx="1" presStyleCnt="3" custScaleY="86859" custLinFactNeighborY="5522">
        <dgm:presLayoutVars>
          <dgm:bulletEnabled val="1"/>
        </dgm:presLayoutVars>
      </dgm:prSet>
      <dgm:spPr/>
    </dgm:pt>
    <dgm:pt modelId="{55A3FE4D-F031-4265-90BF-78DEE80CE980}" type="pres">
      <dgm:prSet presAssocID="{2F9E411D-CA13-4825-954A-3DD099A1A255}" presName="pillarX" presStyleLbl="node1" presStyleIdx="2" presStyleCnt="3" custScaleY="86859" custLinFactNeighborY="5522">
        <dgm:presLayoutVars>
          <dgm:bulletEnabled val="1"/>
        </dgm:presLayoutVars>
      </dgm:prSet>
      <dgm:spPr/>
    </dgm:pt>
    <dgm:pt modelId="{562DDA3B-E49F-46B8-B6DC-863E527ACFA9}" type="pres">
      <dgm:prSet presAssocID="{AADBA5FC-E5DC-4943-B43D-8108F2794626}" presName="base" presStyleLbl="dkBgShp" presStyleIdx="1" presStyleCnt="2" custLinFactNeighborY="-22278"/>
      <dgm:spPr/>
    </dgm:pt>
  </dgm:ptLst>
  <dgm:cxnLst>
    <dgm:cxn modelId="{36E6792F-2395-460F-85B5-0DA6A4648432}" type="presOf" srcId="{AADBA5FC-E5DC-4943-B43D-8108F2794626}" destId="{E322C1DA-32B4-420C-9E42-52FC8C7759B4}" srcOrd="0" destOrd="0" presId="urn:microsoft.com/office/officeart/2005/8/layout/hList3"/>
    <dgm:cxn modelId="{F68E053F-2FD6-43B3-BE00-AFC6B9C208AC}" type="presOf" srcId="{7FC29850-6329-4B3D-8A26-A15970FAE554}" destId="{9F0F077B-8723-4D4A-B605-7AECA1A3A5A9}" srcOrd="0" destOrd="0" presId="urn:microsoft.com/office/officeart/2005/8/layout/hList3"/>
    <dgm:cxn modelId="{880C8147-4E95-4B6D-9C70-78844FBBC190}" srcId="{AADBA5FC-E5DC-4943-B43D-8108F2794626}" destId="{2F9E411D-CA13-4825-954A-3DD099A1A255}" srcOrd="2" destOrd="0" parTransId="{50E21ACC-AC13-4D45-BE0E-57F7244E464F}" sibTransId="{97AB9A19-5D9E-4D69-90AD-52EC03972286}"/>
    <dgm:cxn modelId="{7DB37D83-B6EF-4EF7-AF3C-C4442CF8CAF2}" srcId="{AADBA5FC-E5DC-4943-B43D-8108F2794626}" destId="{7FC29850-6329-4B3D-8A26-A15970FAE554}" srcOrd="1" destOrd="0" parTransId="{E5549E75-B9A4-4EF2-BC93-E94866CCF9B2}" sibTransId="{A3C6463E-2E62-47E0-ADA6-BB69176DEA30}"/>
    <dgm:cxn modelId="{52CE4D93-B4ED-4792-B955-509700E94EE2}" type="presOf" srcId="{2F9E411D-CA13-4825-954A-3DD099A1A255}" destId="{55A3FE4D-F031-4265-90BF-78DEE80CE980}" srcOrd="0" destOrd="0" presId="urn:microsoft.com/office/officeart/2005/8/layout/hList3"/>
    <dgm:cxn modelId="{112C88A4-D331-44FD-B077-3C0DB747CEFD}" type="presOf" srcId="{8800AB12-F6C1-44C9-83F3-1ECC420EB7C3}" destId="{A8FFE359-8F8D-4CEB-81BF-D606E37F020C}" srcOrd="0" destOrd="0" presId="urn:microsoft.com/office/officeart/2005/8/layout/hList3"/>
    <dgm:cxn modelId="{87F278D9-6592-495F-A3B4-FE1F7CD6D5D7}" srcId="{AADBA5FC-E5DC-4943-B43D-8108F2794626}" destId="{77F70F6D-B107-4507-9097-ED38CA41FE5B}" srcOrd="0" destOrd="0" parTransId="{EF5F96E3-3710-4ECA-9880-98727E2B9102}" sibTransId="{7825E84D-57A2-4C99-843B-54ECB3E9CE6A}"/>
    <dgm:cxn modelId="{D03E16DD-8BFD-4609-BF8D-1C77AECC6ABF}" srcId="{8800AB12-F6C1-44C9-83F3-1ECC420EB7C3}" destId="{AADBA5FC-E5DC-4943-B43D-8108F2794626}" srcOrd="0" destOrd="0" parTransId="{AD1C4339-A3F0-489C-8A69-844BF879946E}" sibTransId="{806B189F-42E5-4D7F-9785-ED2745BB1664}"/>
    <dgm:cxn modelId="{281D4BF1-DFCB-4A4C-A173-0DCCB1C27CE9}" type="presOf" srcId="{77F70F6D-B107-4507-9097-ED38CA41FE5B}" destId="{44DF5883-84A0-48E7-8B24-7889E0C251F9}" srcOrd="0" destOrd="0" presId="urn:microsoft.com/office/officeart/2005/8/layout/hList3"/>
    <dgm:cxn modelId="{A502F104-D5E4-4AD3-89B1-7C9D37513101}" type="presParOf" srcId="{A8FFE359-8F8D-4CEB-81BF-D606E37F020C}" destId="{E322C1DA-32B4-420C-9E42-52FC8C7759B4}" srcOrd="0" destOrd="0" presId="urn:microsoft.com/office/officeart/2005/8/layout/hList3"/>
    <dgm:cxn modelId="{143E73C5-E4B2-4481-8E7E-8E26E38DE5AF}" type="presParOf" srcId="{A8FFE359-8F8D-4CEB-81BF-D606E37F020C}" destId="{FC3242A6-E0CF-472F-93C3-84F56D9A34D4}" srcOrd="1" destOrd="0" presId="urn:microsoft.com/office/officeart/2005/8/layout/hList3"/>
    <dgm:cxn modelId="{3FCC9FA7-3D88-4A26-A1E0-930E6DD81049}" type="presParOf" srcId="{FC3242A6-E0CF-472F-93C3-84F56D9A34D4}" destId="{44DF5883-84A0-48E7-8B24-7889E0C251F9}" srcOrd="0" destOrd="0" presId="urn:microsoft.com/office/officeart/2005/8/layout/hList3"/>
    <dgm:cxn modelId="{F3A26816-C990-48F8-9A1D-3BC4F6B3F5F5}" type="presParOf" srcId="{FC3242A6-E0CF-472F-93C3-84F56D9A34D4}" destId="{9F0F077B-8723-4D4A-B605-7AECA1A3A5A9}" srcOrd="1" destOrd="0" presId="urn:microsoft.com/office/officeart/2005/8/layout/hList3"/>
    <dgm:cxn modelId="{6D2F36AD-C3FF-4096-AC19-315795A8FD36}" type="presParOf" srcId="{FC3242A6-E0CF-472F-93C3-84F56D9A34D4}" destId="{55A3FE4D-F031-4265-90BF-78DEE80CE980}" srcOrd="2" destOrd="0" presId="urn:microsoft.com/office/officeart/2005/8/layout/hList3"/>
    <dgm:cxn modelId="{14F2684F-0699-4D91-B49F-385DA6E59F8B}" type="presParOf" srcId="{A8FFE359-8F8D-4CEB-81BF-D606E37F020C}" destId="{562DDA3B-E49F-46B8-B6DC-863E527ACFA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0D956D-BEBF-4BD1-A498-497373AAF752}"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US"/>
        </a:p>
      </dgm:t>
    </dgm:pt>
    <dgm:pt modelId="{AB002F3F-205A-4B20-BAF7-3766CAE29DE2}">
      <dgm:prSet phldrT="[Text]"/>
      <dgm:spPr>
        <a:solidFill>
          <a:schemeClr val="accent2">
            <a:lumMod val="20000"/>
            <a:lumOff val="80000"/>
          </a:schemeClr>
        </a:solidFill>
      </dgm:spPr>
      <dgm:t>
        <a:bodyPr/>
        <a:lstStyle/>
        <a:p>
          <a:r>
            <a:rPr lang="en-US" dirty="0"/>
            <a:t>Ask Yourself</a:t>
          </a:r>
        </a:p>
      </dgm:t>
    </dgm:pt>
    <dgm:pt modelId="{C39C21CF-901C-4AE2-B6C4-C136DD6AAE1F}" type="parTrans" cxnId="{F2E3F3A7-1EC2-42A9-B9CE-8DF0B4103729}">
      <dgm:prSet/>
      <dgm:spPr/>
      <dgm:t>
        <a:bodyPr/>
        <a:lstStyle/>
        <a:p>
          <a:endParaRPr lang="en-US"/>
        </a:p>
      </dgm:t>
    </dgm:pt>
    <dgm:pt modelId="{A38BB67C-F94A-4319-A17B-8F0E1CB174E9}" type="sibTrans" cxnId="{F2E3F3A7-1EC2-42A9-B9CE-8DF0B4103729}">
      <dgm:prSet/>
      <dgm:spPr/>
      <dgm:t>
        <a:bodyPr/>
        <a:lstStyle/>
        <a:p>
          <a:endParaRPr lang="en-US"/>
        </a:p>
      </dgm:t>
    </dgm:pt>
    <dgm:pt modelId="{E723A85E-C431-4E2F-9058-8E3645A7F55C}">
      <dgm:prSet phldrT="[Text]"/>
      <dgm:spPr/>
      <dgm:t>
        <a:bodyPr/>
        <a:lstStyle/>
        <a:p>
          <a:r>
            <a:rPr lang="en-US" dirty="0"/>
            <a:t>Is using money you already have in a saving or investment account a better option?</a:t>
          </a:r>
        </a:p>
      </dgm:t>
    </dgm:pt>
    <dgm:pt modelId="{E5501CD3-75F9-4B74-A1BF-90EED815D844}" type="parTrans" cxnId="{BCA520EB-4F5E-445E-9F37-F8B150D6F437}">
      <dgm:prSet/>
      <dgm:spPr/>
      <dgm:t>
        <a:bodyPr/>
        <a:lstStyle/>
        <a:p>
          <a:endParaRPr lang="en-US"/>
        </a:p>
      </dgm:t>
    </dgm:pt>
    <dgm:pt modelId="{0C6C8869-1F04-469C-B3B7-F02AB785AD60}" type="sibTrans" cxnId="{BCA520EB-4F5E-445E-9F37-F8B150D6F437}">
      <dgm:prSet/>
      <dgm:spPr/>
      <dgm:t>
        <a:bodyPr/>
        <a:lstStyle/>
        <a:p>
          <a:endParaRPr lang="en-US"/>
        </a:p>
      </dgm:t>
    </dgm:pt>
    <dgm:pt modelId="{CE526A72-2625-40DC-BDBD-93D5F8D0AE6D}">
      <dgm:prSet phldrT="[Text]"/>
      <dgm:spPr>
        <a:solidFill>
          <a:schemeClr val="accent2">
            <a:lumMod val="20000"/>
            <a:lumOff val="80000"/>
          </a:schemeClr>
        </a:solidFill>
      </dgm:spPr>
      <dgm:t>
        <a:bodyPr/>
        <a:lstStyle/>
        <a:p>
          <a:r>
            <a:rPr lang="en-US" dirty="0"/>
            <a:t>Ask Yourself</a:t>
          </a:r>
        </a:p>
      </dgm:t>
    </dgm:pt>
    <dgm:pt modelId="{5E6111B7-8CB8-4E78-B89C-7326A60C9DC3}" type="parTrans" cxnId="{D6D08B7D-CACF-4598-9192-0B2A99A70BCD}">
      <dgm:prSet/>
      <dgm:spPr/>
      <dgm:t>
        <a:bodyPr/>
        <a:lstStyle/>
        <a:p>
          <a:endParaRPr lang="en-US"/>
        </a:p>
      </dgm:t>
    </dgm:pt>
    <dgm:pt modelId="{22740C9C-2189-48FB-AF3F-A0399729F0D4}" type="sibTrans" cxnId="{D6D08B7D-CACF-4598-9192-0B2A99A70BCD}">
      <dgm:prSet/>
      <dgm:spPr/>
      <dgm:t>
        <a:bodyPr/>
        <a:lstStyle/>
        <a:p>
          <a:endParaRPr lang="en-US"/>
        </a:p>
      </dgm:t>
    </dgm:pt>
    <dgm:pt modelId="{ECF025BD-A255-4A7D-8320-6460EDB8BB62}">
      <dgm:prSet phldrT="[Text]"/>
      <dgm:spPr/>
      <dgm:t>
        <a:bodyPr/>
        <a:lstStyle/>
        <a:p>
          <a:r>
            <a:rPr lang="en-US" dirty="0"/>
            <a:t>Can you wait to purchase the item until you have enough money saved?</a:t>
          </a:r>
        </a:p>
      </dgm:t>
    </dgm:pt>
    <dgm:pt modelId="{60EDA4C8-BADA-4C89-927D-9CDF16F0A930}" type="parTrans" cxnId="{3011A311-B0B8-468A-9200-B3B11B7FAFAA}">
      <dgm:prSet/>
      <dgm:spPr/>
      <dgm:t>
        <a:bodyPr/>
        <a:lstStyle/>
        <a:p>
          <a:endParaRPr lang="en-US"/>
        </a:p>
      </dgm:t>
    </dgm:pt>
    <dgm:pt modelId="{7994BA17-2F0B-4C29-8E5D-1072D04B4F2B}" type="sibTrans" cxnId="{3011A311-B0B8-468A-9200-B3B11B7FAFAA}">
      <dgm:prSet/>
      <dgm:spPr/>
      <dgm:t>
        <a:bodyPr/>
        <a:lstStyle/>
        <a:p>
          <a:endParaRPr lang="en-US"/>
        </a:p>
      </dgm:t>
    </dgm:pt>
    <dgm:pt modelId="{FB07AFA7-A7AB-4101-A558-2168E0C65E8E}" type="pres">
      <dgm:prSet presAssocID="{EB0D956D-BEBF-4BD1-A498-497373AAF752}" presName="Name0" presStyleCnt="0">
        <dgm:presLayoutVars>
          <dgm:dir/>
          <dgm:animLvl val="lvl"/>
          <dgm:resizeHandles val="exact"/>
        </dgm:presLayoutVars>
      </dgm:prSet>
      <dgm:spPr/>
    </dgm:pt>
    <dgm:pt modelId="{A2B3D051-A638-4A52-87D0-C51D29DF0511}" type="pres">
      <dgm:prSet presAssocID="{AB002F3F-205A-4B20-BAF7-3766CAE29DE2}" presName="composite" presStyleCnt="0"/>
      <dgm:spPr/>
    </dgm:pt>
    <dgm:pt modelId="{470797B6-72D5-4BB3-B940-B94E2604C6D7}" type="pres">
      <dgm:prSet presAssocID="{AB002F3F-205A-4B20-BAF7-3766CAE29DE2}" presName="parTx" presStyleLbl="alignNode1" presStyleIdx="0" presStyleCnt="2">
        <dgm:presLayoutVars>
          <dgm:chMax val="0"/>
          <dgm:chPref val="0"/>
          <dgm:bulletEnabled val="1"/>
        </dgm:presLayoutVars>
      </dgm:prSet>
      <dgm:spPr/>
    </dgm:pt>
    <dgm:pt modelId="{548282C3-68F4-47E3-A577-1651B3ECFB9D}" type="pres">
      <dgm:prSet presAssocID="{AB002F3F-205A-4B20-BAF7-3766CAE29DE2}" presName="desTx" presStyleLbl="alignAccFollowNode1" presStyleIdx="0" presStyleCnt="2">
        <dgm:presLayoutVars>
          <dgm:bulletEnabled val="1"/>
        </dgm:presLayoutVars>
      </dgm:prSet>
      <dgm:spPr/>
    </dgm:pt>
    <dgm:pt modelId="{A7BB92B7-0F3C-4AC7-B370-A9ECE0CAE5F9}" type="pres">
      <dgm:prSet presAssocID="{A38BB67C-F94A-4319-A17B-8F0E1CB174E9}" presName="space" presStyleCnt="0"/>
      <dgm:spPr/>
    </dgm:pt>
    <dgm:pt modelId="{E73FAACD-2FB7-4A18-9143-02F04DA404F8}" type="pres">
      <dgm:prSet presAssocID="{CE526A72-2625-40DC-BDBD-93D5F8D0AE6D}" presName="composite" presStyleCnt="0"/>
      <dgm:spPr/>
    </dgm:pt>
    <dgm:pt modelId="{1A70FB38-5900-4273-8A90-A080F1B90D53}" type="pres">
      <dgm:prSet presAssocID="{CE526A72-2625-40DC-BDBD-93D5F8D0AE6D}" presName="parTx" presStyleLbl="alignNode1" presStyleIdx="1" presStyleCnt="2">
        <dgm:presLayoutVars>
          <dgm:chMax val="0"/>
          <dgm:chPref val="0"/>
          <dgm:bulletEnabled val="1"/>
        </dgm:presLayoutVars>
      </dgm:prSet>
      <dgm:spPr/>
    </dgm:pt>
    <dgm:pt modelId="{0A595BBB-83C9-44C3-876E-3B016E76F4F4}" type="pres">
      <dgm:prSet presAssocID="{CE526A72-2625-40DC-BDBD-93D5F8D0AE6D}" presName="desTx" presStyleLbl="alignAccFollowNode1" presStyleIdx="1" presStyleCnt="2">
        <dgm:presLayoutVars>
          <dgm:bulletEnabled val="1"/>
        </dgm:presLayoutVars>
      </dgm:prSet>
      <dgm:spPr/>
    </dgm:pt>
  </dgm:ptLst>
  <dgm:cxnLst>
    <dgm:cxn modelId="{3011A311-B0B8-468A-9200-B3B11B7FAFAA}" srcId="{CE526A72-2625-40DC-BDBD-93D5F8D0AE6D}" destId="{ECF025BD-A255-4A7D-8320-6460EDB8BB62}" srcOrd="0" destOrd="0" parTransId="{60EDA4C8-BADA-4C89-927D-9CDF16F0A930}" sibTransId="{7994BA17-2F0B-4C29-8E5D-1072D04B4F2B}"/>
    <dgm:cxn modelId="{E9E42D61-E440-4C10-B27C-3AB44718011C}" type="presOf" srcId="{AB002F3F-205A-4B20-BAF7-3766CAE29DE2}" destId="{470797B6-72D5-4BB3-B940-B94E2604C6D7}" srcOrd="0" destOrd="0" presId="urn:microsoft.com/office/officeart/2005/8/layout/hList1"/>
    <dgm:cxn modelId="{D6D08B7D-CACF-4598-9192-0B2A99A70BCD}" srcId="{EB0D956D-BEBF-4BD1-A498-497373AAF752}" destId="{CE526A72-2625-40DC-BDBD-93D5F8D0AE6D}" srcOrd="1" destOrd="0" parTransId="{5E6111B7-8CB8-4E78-B89C-7326A60C9DC3}" sibTransId="{22740C9C-2189-48FB-AF3F-A0399729F0D4}"/>
    <dgm:cxn modelId="{C621378E-F74D-432C-97EA-06E3BBE4E0C3}" type="presOf" srcId="{E723A85E-C431-4E2F-9058-8E3645A7F55C}" destId="{548282C3-68F4-47E3-A577-1651B3ECFB9D}" srcOrd="0" destOrd="0" presId="urn:microsoft.com/office/officeart/2005/8/layout/hList1"/>
    <dgm:cxn modelId="{4B0B6998-E2F9-46B6-B089-ACC26C89AB7F}" type="presOf" srcId="{EB0D956D-BEBF-4BD1-A498-497373AAF752}" destId="{FB07AFA7-A7AB-4101-A558-2168E0C65E8E}" srcOrd="0" destOrd="0" presId="urn:microsoft.com/office/officeart/2005/8/layout/hList1"/>
    <dgm:cxn modelId="{F2E3F3A7-1EC2-42A9-B9CE-8DF0B4103729}" srcId="{EB0D956D-BEBF-4BD1-A498-497373AAF752}" destId="{AB002F3F-205A-4B20-BAF7-3766CAE29DE2}" srcOrd="0" destOrd="0" parTransId="{C39C21CF-901C-4AE2-B6C4-C136DD6AAE1F}" sibTransId="{A38BB67C-F94A-4319-A17B-8F0E1CB174E9}"/>
    <dgm:cxn modelId="{12D710C3-25D0-457C-85B6-15277DC6EEBF}" type="presOf" srcId="{CE526A72-2625-40DC-BDBD-93D5F8D0AE6D}" destId="{1A70FB38-5900-4273-8A90-A080F1B90D53}" srcOrd="0" destOrd="0" presId="urn:microsoft.com/office/officeart/2005/8/layout/hList1"/>
    <dgm:cxn modelId="{1B265DE8-5CD6-4B3B-8B0D-09FD813FB594}" type="presOf" srcId="{ECF025BD-A255-4A7D-8320-6460EDB8BB62}" destId="{0A595BBB-83C9-44C3-876E-3B016E76F4F4}" srcOrd="0" destOrd="0" presId="urn:microsoft.com/office/officeart/2005/8/layout/hList1"/>
    <dgm:cxn modelId="{BCA520EB-4F5E-445E-9F37-F8B150D6F437}" srcId="{AB002F3F-205A-4B20-BAF7-3766CAE29DE2}" destId="{E723A85E-C431-4E2F-9058-8E3645A7F55C}" srcOrd="0" destOrd="0" parTransId="{E5501CD3-75F9-4B74-A1BF-90EED815D844}" sibTransId="{0C6C8869-1F04-469C-B3B7-F02AB785AD60}"/>
    <dgm:cxn modelId="{0C5D4399-E9B9-446D-9065-845B38D65180}" type="presParOf" srcId="{FB07AFA7-A7AB-4101-A558-2168E0C65E8E}" destId="{A2B3D051-A638-4A52-87D0-C51D29DF0511}" srcOrd="0" destOrd="0" presId="urn:microsoft.com/office/officeart/2005/8/layout/hList1"/>
    <dgm:cxn modelId="{F75D2763-07E6-4F1D-BC00-148066A7A76F}" type="presParOf" srcId="{A2B3D051-A638-4A52-87D0-C51D29DF0511}" destId="{470797B6-72D5-4BB3-B940-B94E2604C6D7}" srcOrd="0" destOrd="0" presId="urn:microsoft.com/office/officeart/2005/8/layout/hList1"/>
    <dgm:cxn modelId="{F279C3DC-21B5-47F2-AD34-A59DC05A4FC3}" type="presParOf" srcId="{A2B3D051-A638-4A52-87D0-C51D29DF0511}" destId="{548282C3-68F4-47E3-A577-1651B3ECFB9D}" srcOrd="1" destOrd="0" presId="urn:microsoft.com/office/officeart/2005/8/layout/hList1"/>
    <dgm:cxn modelId="{244580B0-B4D0-469F-83A2-D4850858E82A}" type="presParOf" srcId="{FB07AFA7-A7AB-4101-A558-2168E0C65E8E}" destId="{A7BB92B7-0F3C-4AC7-B370-A9ECE0CAE5F9}" srcOrd="1" destOrd="0" presId="urn:microsoft.com/office/officeart/2005/8/layout/hList1"/>
    <dgm:cxn modelId="{7A208F37-7EEF-4D81-8AA1-75AB3A7284B8}" type="presParOf" srcId="{FB07AFA7-A7AB-4101-A558-2168E0C65E8E}" destId="{E73FAACD-2FB7-4A18-9143-02F04DA404F8}" srcOrd="2" destOrd="0" presId="urn:microsoft.com/office/officeart/2005/8/layout/hList1"/>
    <dgm:cxn modelId="{9EC5AE8F-3A0D-48BB-A3A1-BBDD0F881C61}" type="presParOf" srcId="{E73FAACD-2FB7-4A18-9143-02F04DA404F8}" destId="{1A70FB38-5900-4273-8A90-A080F1B90D53}" srcOrd="0" destOrd="0" presId="urn:microsoft.com/office/officeart/2005/8/layout/hList1"/>
    <dgm:cxn modelId="{A37A54A6-AFB9-4E05-B25F-5257081CD6BE}" type="presParOf" srcId="{E73FAACD-2FB7-4A18-9143-02F04DA404F8}" destId="{0A595BBB-83C9-44C3-876E-3B016E76F4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607F4D-7DAC-46EC-9111-213251B6D91B}" type="doc">
      <dgm:prSet loTypeId="urn:microsoft.com/office/officeart/2005/8/layout/process1" loCatId="process" qsTypeId="urn:microsoft.com/office/officeart/2005/8/quickstyle/simple1" qsCatId="simple" csTypeId="urn:microsoft.com/office/officeart/2005/8/colors/accent1_1" csCatId="accent1" phldr="1"/>
      <dgm:spPr/>
    </dgm:pt>
    <dgm:pt modelId="{8EF75178-0720-4692-AEC4-4A0D92A20653}">
      <dgm:prSet phldrT="[Text]"/>
      <dgm:spPr/>
      <dgm:t>
        <a:bodyPr/>
        <a:lstStyle/>
        <a:p>
          <a:r>
            <a:rPr lang="en-US"/>
            <a:t>No contract</a:t>
          </a:r>
          <a:endParaRPr lang="en-US" dirty="0"/>
        </a:p>
      </dgm:t>
    </dgm:pt>
    <dgm:pt modelId="{A6AD3D8E-29A4-4C53-A368-1FA3B507FA49}" type="parTrans" cxnId="{ED1354BC-CE5A-4EBB-A72A-420D422A2824}">
      <dgm:prSet/>
      <dgm:spPr/>
      <dgm:t>
        <a:bodyPr/>
        <a:lstStyle/>
        <a:p>
          <a:endParaRPr lang="en-US"/>
        </a:p>
      </dgm:t>
    </dgm:pt>
    <dgm:pt modelId="{2CA446C8-96E6-44A1-A6B1-7560E9A6AB8E}" type="sibTrans" cxnId="{ED1354BC-CE5A-4EBB-A72A-420D422A2824}">
      <dgm:prSet/>
      <dgm:spPr/>
      <dgm:t>
        <a:bodyPr/>
        <a:lstStyle/>
        <a:p>
          <a:endParaRPr lang="en-US"/>
        </a:p>
      </dgm:t>
    </dgm:pt>
    <dgm:pt modelId="{DD2E822A-45AB-409B-8B09-9BA124BDDBE8}">
      <dgm:prSet phldrT="[Text]"/>
      <dgm:spPr/>
      <dgm:t>
        <a:bodyPr/>
        <a:lstStyle/>
        <a:p>
          <a:r>
            <a:rPr lang="en-US" dirty="0"/>
            <a:t>No interest or fees</a:t>
          </a:r>
        </a:p>
      </dgm:t>
    </dgm:pt>
    <dgm:pt modelId="{BC3397CB-39D3-42B9-8DBE-9A22EF7C4505}" type="parTrans" cxnId="{7A7620F5-A314-4E74-8161-7C4E72516B63}">
      <dgm:prSet/>
      <dgm:spPr/>
      <dgm:t>
        <a:bodyPr/>
        <a:lstStyle/>
        <a:p>
          <a:endParaRPr lang="en-US"/>
        </a:p>
      </dgm:t>
    </dgm:pt>
    <dgm:pt modelId="{A5102FBD-C7EB-4D68-98A0-A3134B2994E7}" type="sibTrans" cxnId="{7A7620F5-A314-4E74-8161-7C4E72516B63}">
      <dgm:prSet/>
      <dgm:spPr/>
      <dgm:t>
        <a:bodyPr/>
        <a:lstStyle/>
        <a:p>
          <a:endParaRPr lang="en-US"/>
        </a:p>
      </dgm:t>
    </dgm:pt>
    <dgm:pt modelId="{A12F8059-C2DD-4CC4-AC79-7F99D4F0849C}">
      <dgm:prSet phldrT="[Text]"/>
      <dgm:spPr/>
      <dgm:t>
        <a:bodyPr/>
        <a:lstStyle/>
        <a:p>
          <a:r>
            <a:rPr lang="en-US"/>
            <a:t>You are not spending future income</a:t>
          </a:r>
          <a:endParaRPr lang="en-US" dirty="0"/>
        </a:p>
      </dgm:t>
    </dgm:pt>
    <dgm:pt modelId="{F31A51DC-A095-4005-8B89-67FFC241CD66}" type="parTrans" cxnId="{A60A648D-B94F-4561-AB21-4BBB312C7D59}">
      <dgm:prSet/>
      <dgm:spPr/>
      <dgm:t>
        <a:bodyPr/>
        <a:lstStyle/>
        <a:p>
          <a:endParaRPr lang="en-US"/>
        </a:p>
      </dgm:t>
    </dgm:pt>
    <dgm:pt modelId="{71DD47A9-D144-48D2-893E-89ADDB2BDDE6}" type="sibTrans" cxnId="{A60A648D-B94F-4561-AB21-4BBB312C7D59}">
      <dgm:prSet/>
      <dgm:spPr/>
      <dgm:t>
        <a:bodyPr/>
        <a:lstStyle/>
        <a:p>
          <a:endParaRPr lang="en-US"/>
        </a:p>
      </dgm:t>
    </dgm:pt>
    <dgm:pt modelId="{52286127-C45E-412D-AE58-36194DDA1C37}" type="pres">
      <dgm:prSet presAssocID="{AE607F4D-7DAC-46EC-9111-213251B6D91B}" presName="Name0" presStyleCnt="0">
        <dgm:presLayoutVars>
          <dgm:dir/>
          <dgm:resizeHandles val="exact"/>
        </dgm:presLayoutVars>
      </dgm:prSet>
      <dgm:spPr/>
    </dgm:pt>
    <dgm:pt modelId="{8C76E67A-21FA-422A-9EEF-310E0ECF8056}" type="pres">
      <dgm:prSet presAssocID="{8EF75178-0720-4692-AEC4-4A0D92A20653}" presName="node" presStyleLbl="node1" presStyleIdx="0" presStyleCnt="3">
        <dgm:presLayoutVars>
          <dgm:bulletEnabled val="1"/>
        </dgm:presLayoutVars>
      </dgm:prSet>
      <dgm:spPr/>
    </dgm:pt>
    <dgm:pt modelId="{2D4BCE42-2CE6-4872-B026-77B36353BC76}" type="pres">
      <dgm:prSet presAssocID="{2CA446C8-96E6-44A1-A6B1-7560E9A6AB8E}" presName="sibTrans" presStyleLbl="sibTrans2D1" presStyleIdx="0" presStyleCnt="2"/>
      <dgm:spPr/>
    </dgm:pt>
    <dgm:pt modelId="{CAFEDCEB-7098-458D-837D-93E0F60D9B6E}" type="pres">
      <dgm:prSet presAssocID="{2CA446C8-96E6-44A1-A6B1-7560E9A6AB8E}" presName="connectorText" presStyleLbl="sibTrans2D1" presStyleIdx="0" presStyleCnt="2"/>
      <dgm:spPr/>
    </dgm:pt>
    <dgm:pt modelId="{67434A8F-9BD8-487C-9B74-1E2A42045D46}" type="pres">
      <dgm:prSet presAssocID="{DD2E822A-45AB-409B-8B09-9BA124BDDBE8}" presName="node" presStyleLbl="node1" presStyleIdx="1" presStyleCnt="3">
        <dgm:presLayoutVars>
          <dgm:bulletEnabled val="1"/>
        </dgm:presLayoutVars>
      </dgm:prSet>
      <dgm:spPr/>
    </dgm:pt>
    <dgm:pt modelId="{5AB10897-51BB-4887-A42B-1042FA43094E}" type="pres">
      <dgm:prSet presAssocID="{A5102FBD-C7EB-4D68-98A0-A3134B2994E7}" presName="sibTrans" presStyleLbl="sibTrans2D1" presStyleIdx="1" presStyleCnt="2"/>
      <dgm:spPr/>
    </dgm:pt>
    <dgm:pt modelId="{A3B1F0ED-0482-4BAF-AA80-7EEF7CD7D20F}" type="pres">
      <dgm:prSet presAssocID="{A5102FBD-C7EB-4D68-98A0-A3134B2994E7}" presName="connectorText" presStyleLbl="sibTrans2D1" presStyleIdx="1" presStyleCnt="2"/>
      <dgm:spPr/>
    </dgm:pt>
    <dgm:pt modelId="{EBD3D75E-6A2F-4456-A7ED-01AF1C5C56AA}" type="pres">
      <dgm:prSet presAssocID="{A12F8059-C2DD-4CC4-AC79-7F99D4F0849C}" presName="node" presStyleLbl="node1" presStyleIdx="2" presStyleCnt="3">
        <dgm:presLayoutVars>
          <dgm:bulletEnabled val="1"/>
        </dgm:presLayoutVars>
      </dgm:prSet>
      <dgm:spPr/>
    </dgm:pt>
  </dgm:ptLst>
  <dgm:cxnLst>
    <dgm:cxn modelId="{CC8B7B11-E4E5-4417-BBF7-9B3CB08B542B}" type="presOf" srcId="{AE607F4D-7DAC-46EC-9111-213251B6D91B}" destId="{52286127-C45E-412D-AE58-36194DDA1C37}" srcOrd="0" destOrd="0" presId="urn:microsoft.com/office/officeart/2005/8/layout/process1"/>
    <dgm:cxn modelId="{03651668-6977-4B1E-B19A-950739A4A659}" type="presOf" srcId="{2CA446C8-96E6-44A1-A6B1-7560E9A6AB8E}" destId="{2D4BCE42-2CE6-4872-B026-77B36353BC76}" srcOrd="0" destOrd="0" presId="urn:microsoft.com/office/officeart/2005/8/layout/process1"/>
    <dgm:cxn modelId="{D7F0A37F-BD35-472C-B0E1-69CD9B8F6EB6}" type="presOf" srcId="{A12F8059-C2DD-4CC4-AC79-7F99D4F0849C}" destId="{EBD3D75E-6A2F-4456-A7ED-01AF1C5C56AA}" srcOrd="0" destOrd="0" presId="urn:microsoft.com/office/officeart/2005/8/layout/process1"/>
    <dgm:cxn modelId="{1E045F87-20FB-4EAC-9956-B126183A083D}" type="presOf" srcId="{A5102FBD-C7EB-4D68-98A0-A3134B2994E7}" destId="{5AB10897-51BB-4887-A42B-1042FA43094E}" srcOrd="0" destOrd="0" presId="urn:microsoft.com/office/officeart/2005/8/layout/process1"/>
    <dgm:cxn modelId="{A60A648D-B94F-4561-AB21-4BBB312C7D59}" srcId="{AE607F4D-7DAC-46EC-9111-213251B6D91B}" destId="{A12F8059-C2DD-4CC4-AC79-7F99D4F0849C}" srcOrd="2" destOrd="0" parTransId="{F31A51DC-A095-4005-8B89-67FFC241CD66}" sibTransId="{71DD47A9-D144-48D2-893E-89ADDB2BDDE6}"/>
    <dgm:cxn modelId="{ED1354BC-CE5A-4EBB-A72A-420D422A2824}" srcId="{AE607F4D-7DAC-46EC-9111-213251B6D91B}" destId="{8EF75178-0720-4692-AEC4-4A0D92A20653}" srcOrd="0" destOrd="0" parTransId="{A6AD3D8E-29A4-4C53-A368-1FA3B507FA49}" sibTransId="{2CA446C8-96E6-44A1-A6B1-7560E9A6AB8E}"/>
    <dgm:cxn modelId="{D8EFF7CB-3086-4457-8FC1-D42A94CBC290}" type="presOf" srcId="{DD2E822A-45AB-409B-8B09-9BA124BDDBE8}" destId="{67434A8F-9BD8-487C-9B74-1E2A42045D46}" srcOrd="0" destOrd="0" presId="urn:microsoft.com/office/officeart/2005/8/layout/process1"/>
    <dgm:cxn modelId="{F8DBF0D2-043B-4D2C-B441-045B744A049E}" type="presOf" srcId="{A5102FBD-C7EB-4D68-98A0-A3134B2994E7}" destId="{A3B1F0ED-0482-4BAF-AA80-7EEF7CD7D20F}" srcOrd="1" destOrd="0" presId="urn:microsoft.com/office/officeart/2005/8/layout/process1"/>
    <dgm:cxn modelId="{C9F350D9-2654-48FD-8155-18884CB20608}" type="presOf" srcId="{8EF75178-0720-4692-AEC4-4A0D92A20653}" destId="{8C76E67A-21FA-422A-9EEF-310E0ECF8056}" srcOrd="0" destOrd="0" presId="urn:microsoft.com/office/officeart/2005/8/layout/process1"/>
    <dgm:cxn modelId="{1DB27BEA-FBBF-4E00-AB10-C19434DB855C}" type="presOf" srcId="{2CA446C8-96E6-44A1-A6B1-7560E9A6AB8E}" destId="{CAFEDCEB-7098-458D-837D-93E0F60D9B6E}" srcOrd="1" destOrd="0" presId="urn:microsoft.com/office/officeart/2005/8/layout/process1"/>
    <dgm:cxn modelId="{7A7620F5-A314-4E74-8161-7C4E72516B63}" srcId="{AE607F4D-7DAC-46EC-9111-213251B6D91B}" destId="{DD2E822A-45AB-409B-8B09-9BA124BDDBE8}" srcOrd="1" destOrd="0" parTransId="{BC3397CB-39D3-42B9-8DBE-9A22EF7C4505}" sibTransId="{A5102FBD-C7EB-4D68-98A0-A3134B2994E7}"/>
    <dgm:cxn modelId="{63D9F264-3604-4370-998A-5870C51FAF41}" type="presParOf" srcId="{52286127-C45E-412D-AE58-36194DDA1C37}" destId="{8C76E67A-21FA-422A-9EEF-310E0ECF8056}" srcOrd="0" destOrd="0" presId="urn:microsoft.com/office/officeart/2005/8/layout/process1"/>
    <dgm:cxn modelId="{4A69A1D6-D0AC-4B9F-93EC-3FCE93FCD99F}" type="presParOf" srcId="{52286127-C45E-412D-AE58-36194DDA1C37}" destId="{2D4BCE42-2CE6-4872-B026-77B36353BC76}" srcOrd="1" destOrd="0" presId="urn:microsoft.com/office/officeart/2005/8/layout/process1"/>
    <dgm:cxn modelId="{F81E0BA7-5A94-434C-835F-45F3A9700C87}" type="presParOf" srcId="{2D4BCE42-2CE6-4872-B026-77B36353BC76}" destId="{CAFEDCEB-7098-458D-837D-93E0F60D9B6E}" srcOrd="0" destOrd="0" presId="urn:microsoft.com/office/officeart/2005/8/layout/process1"/>
    <dgm:cxn modelId="{345AC337-17A2-4F1C-942D-450B01D54E83}" type="presParOf" srcId="{52286127-C45E-412D-AE58-36194DDA1C37}" destId="{67434A8F-9BD8-487C-9B74-1E2A42045D46}" srcOrd="2" destOrd="0" presId="urn:microsoft.com/office/officeart/2005/8/layout/process1"/>
    <dgm:cxn modelId="{43B75BB4-F6EC-404C-B097-9BDD455E5F30}" type="presParOf" srcId="{52286127-C45E-412D-AE58-36194DDA1C37}" destId="{5AB10897-51BB-4887-A42B-1042FA43094E}" srcOrd="3" destOrd="0" presId="urn:microsoft.com/office/officeart/2005/8/layout/process1"/>
    <dgm:cxn modelId="{2C8F0F86-70FC-4F9C-8D70-26BDC357C192}" type="presParOf" srcId="{5AB10897-51BB-4887-A42B-1042FA43094E}" destId="{A3B1F0ED-0482-4BAF-AA80-7EEF7CD7D20F}" srcOrd="0" destOrd="0" presId="urn:microsoft.com/office/officeart/2005/8/layout/process1"/>
    <dgm:cxn modelId="{94854309-0D6F-4525-8674-9E0A3439074C}" type="presParOf" srcId="{52286127-C45E-412D-AE58-36194DDA1C37}" destId="{EBD3D75E-6A2F-4456-A7ED-01AF1C5C56A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63612B-27BB-4D98-A1B3-637596E070F5}"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D8BE775A-C573-4B9C-B006-4068EA202E42}">
      <dgm:prSet phldrT="[Text]"/>
      <dgm:spPr/>
      <dgm:t>
        <a:bodyPr/>
        <a:lstStyle/>
        <a:p>
          <a:r>
            <a:rPr lang="en-US" dirty="0"/>
            <a:t>Are the terms (such as interest rate) favorable?</a:t>
          </a:r>
        </a:p>
      </dgm:t>
    </dgm:pt>
    <dgm:pt modelId="{73A64BDE-BE0E-4D8E-B844-673D01E85B06}" type="parTrans" cxnId="{30155AA2-BCB0-4196-B435-5CD6B4B3B29E}">
      <dgm:prSet/>
      <dgm:spPr/>
      <dgm:t>
        <a:bodyPr/>
        <a:lstStyle/>
        <a:p>
          <a:endParaRPr lang="en-US"/>
        </a:p>
      </dgm:t>
    </dgm:pt>
    <dgm:pt modelId="{CA7D229C-D277-46C4-AEA6-2D56480B9102}" type="sibTrans" cxnId="{30155AA2-BCB0-4196-B435-5CD6B4B3B29E}">
      <dgm:prSet/>
      <dgm:spPr/>
      <dgm:t>
        <a:bodyPr/>
        <a:lstStyle/>
        <a:p>
          <a:endParaRPr lang="en-US"/>
        </a:p>
      </dgm:t>
    </dgm:pt>
    <dgm:pt modelId="{AA0EABE4-C203-49D9-8E9E-B5438635DD25}">
      <dgm:prSet phldrT="[Text]"/>
      <dgm:spPr/>
      <dgm:t>
        <a:bodyPr/>
        <a:lstStyle/>
        <a:p>
          <a:r>
            <a:rPr lang="en-US" dirty="0"/>
            <a:t>Is the loan feasible </a:t>
          </a:r>
          <a:r>
            <a:rPr lang="en-US" u="sng" dirty="0"/>
            <a:t>both</a:t>
          </a:r>
          <a:r>
            <a:rPr lang="en-US" dirty="0"/>
            <a:t> in the present and in the future?</a:t>
          </a:r>
        </a:p>
      </dgm:t>
    </dgm:pt>
    <dgm:pt modelId="{4D9AF51F-4F0B-4729-A087-E2E39F2F6839}" type="parTrans" cxnId="{C12B5B75-B6AC-44B7-B96D-FB771AED31B6}">
      <dgm:prSet/>
      <dgm:spPr/>
      <dgm:t>
        <a:bodyPr/>
        <a:lstStyle/>
        <a:p>
          <a:endParaRPr lang="en-US"/>
        </a:p>
      </dgm:t>
    </dgm:pt>
    <dgm:pt modelId="{065249CA-7B09-40FA-B172-A186097A89D5}" type="sibTrans" cxnId="{C12B5B75-B6AC-44B7-B96D-FB771AED31B6}">
      <dgm:prSet/>
      <dgm:spPr/>
      <dgm:t>
        <a:bodyPr/>
        <a:lstStyle/>
        <a:p>
          <a:endParaRPr lang="en-US"/>
        </a:p>
      </dgm:t>
    </dgm:pt>
    <dgm:pt modelId="{B2497EF4-E072-45E9-B0A8-F73B10347EA5}">
      <dgm:prSet phldrT="[Text]"/>
      <dgm:spPr/>
      <dgm:t>
        <a:bodyPr/>
        <a:lstStyle/>
        <a:p>
          <a:r>
            <a:rPr lang="en-US" dirty="0"/>
            <a:t>Are the terms consistent for the life of the loan?</a:t>
          </a:r>
        </a:p>
      </dgm:t>
    </dgm:pt>
    <dgm:pt modelId="{FF576AC1-798E-4600-B83C-6F7D29AD45F1}" type="parTrans" cxnId="{5F441DE5-1318-474B-BF1E-C0B76A0C5E8F}">
      <dgm:prSet/>
      <dgm:spPr/>
      <dgm:t>
        <a:bodyPr/>
        <a:lstStyle/>
        <a:p>
          <a:endParaRPr lang="en-US"/>
        </a:p>
      </dgm:t>
    </dgm:pt>
    <dgm:pt modelId="{E2A6303C-7AAF-4357-9E44-6DDF79B1ED64}" type="sibTrans" cxnId="{5F441DE5-1318-474B-BF1E-C0B76A0C5E8F}">
      <dgm:prSet/>
      <dgm:spPr/>
      <dgm:t>
        <a:bodyPr/>
        <a:lstStyle/>
        <a:p>
          <a:endParaRPr lang="en-US"/>
        </a:p>
      </dgm:t>
    </dgm:pt>
    <dgm:pt modelId="{4CA7D4E6-7668-4FA4-9EAF-BC64450686D4}" type="pres">
      <dgm:prSet presAssocID="{3463612B-27BB-4D98-A1B3-637596E070F5}" presName="Name0" presStyleCnt="0">
        <dgm:presLayoutVars>
          <dgm:chMax val="7"/>
          <dgm:chPref val="7"/>
          <dgm:dir/>
        </dgm:presLayoutVars>
      </dgm:prSet>
      <dgm:spPr/>
    </dgm:pt>
    <dgm:pt modelId="{86B8DBDE-E9FA-4D54-98A7-DA98D8503368}" type="pres">
      <dgm:prSet presAssocID="{3463612B-27BB-4D98-A1B3-637596E070F5}" presName="Name1" presStyleCnt="0"/>
      <dgm:spPr/>
    </dgm:pt>
    <dgm:pt modelId="{37C8CE66-055C-41CD-B7F8-242F57BAC963}" type="pres">
      <dgm:prSet presAssocID="{3463612B-27BB-4D98-A1B3-637596E070F5}" presName="cycle" presStyleCnt="0"/>
      <dgm:spPr/>
    </dgm:pt>
    <dgm:pt modelId="{09AD9C62-6608-45E5-927D-3DF794258C96}" type="pres">
      <dgm:prSet presAssocID="{3463612B-27BB-4D98-A1B3-637596E070F5}" presName="srcNode" presStyleLbl="node1" presStyleIdx="0" presStyleCnt="3"/>
      <dgm:spPr/>
    </dgm:pt>
    <dgm:pt modelId="{4A88848C-F2A4-4B25-827F-CF0558BD0864}" type="pres">
      <dgm:prSet presAssocID="{3463612B-27BB-4D98-A1B3-637596E070F5}" presName="conn" presStyleLbl="parChTrans1D2" presStyleIdx="0" presStyleCnt="1"/>
      <dgm:spPr/>
    </dgm:pt>
    <dgm:pt modelId="{5B859782-D537-4B0F-BC10-C7FE62C92394}" type="pres">
      <dgm:prSet presAssocID="{3463612B-27BB-4D98-A1B3-637596E070F5}" presName="extraNode" presStyleLbl="node1" presStyleIdx="0" presStyleCnt="3"/>
      <dgm:spPr/>
    </dgm:pt>
    <dgm:pt modelId="{684636BE-C8EE-4D45-A52A-1913B34F1C83}" type="pres">
      <dgm:prSet presAssocID="{3463612B-27BB-4D98-A1B3-637596E070F5}" presName="dstNode" presStyleLbl="node1" presStyleIdx="0" presStyleCnt="3"/>
      <dgm:spPr/>
    </dgm:pt>
    <dgm:pt modelId="{CC2DDEBF-CE92-4F7B-8CA0-F4DA43550355}" type="pres">
      <dgm:prSet presAssocID="{D8BE775A-C573-4B9C-B006-4068EA202E42}" presName="text_1" presStyleLbl="node1" presStyleIdx="0" presStyleCnt="3">
        <dgm:presLayoutVars>
          <dgm:bulletEnabled val="1"/>
        </dgm:presLayoutVars>
      </dgm:prSet>
      <dgm:spPr/>
    </dgm:pt>
    <dgm:pt modelId="{2C59ED5B-6A4A-479C-9615-15DD70C7CD1A}" type="pres">
      <dgm:prSet presAssocID="{D8BE775A-C573-4B9C-B006-4068EA202E42}" presName="accent_1" presStyleCnt="0"/>
      <dgm:spPr/>
    </dgm:pt>
    <dgm:pt modelId="{A9A2712A-D112-4D69-8948-FE8FDC07B71C}" type="pres">
      <dgm:prSet presAssocID="{D8BE775A-C573-4B9C-B006-4068EA202E42}" presName="accentRepeatNode" presStyleLbl="solidFgAcc1" presStyleIdx="0" presStyleCnt="3"/>
      <dgm:spPr/>
    </dgm:pt>
    <dgm:pt modelId="{311DD216-9680-48E0-B7AE-BD16857D32A1}" type="pres">
      <dgm:prSet presAssocID="{AA0EABE4-C203-49D9-8E9E-B5438635DD25}" presName="text_2" presStyleLbl="node1" presStyleIdx="1" presStyleCnt="3">
        <dgm:presLayoutVars>
          <dgm:bulletEnabled val="1"/>
        </dgm:presLayoutVars>
      </dgm:prSet>
      <dgm:spPr/>
    </dgm:pt>
    <dgm:pt modelId="{D252962D-D4B3-4414-BA1D-D0AD5DAAA529}" type="pres">
      <dgm:prSet presAssocID="{AA0EABE4-C203-49D9-8E9E-B5438635DD25}" presName="accent_2" presStyleCnt="0"/>
      <dgm:spPr/>
    </dgm:pt>
    <dgm:pt modelId="{D48871B5-B780-41F5-BACB-B4BBD9422AA5}" type="pres">
      <dgm:prSet presAssocID="{AA0EABE4-C203-49D9-8E9E-B5438635DD25}" presName="accentRepeatNode" presStyleLbl="solidFgAcc1" presStyleIdx="1" presStyleCnt="3"/>
      <dgm:spPr/>
    </dgm:pt>
    <dgm:pt modelId="{CA971DCE-4E03-438E-9C60-97719B056546}" type="pres">
      <dgm:prSet presAssocID="{B2497EF4-E072-45E9-B0A8-F73B10347EA5}" presName="text_3" presStyleLbl="node1" presStyleIdx="2" presStyleCnt="3">
        <dgm:presLayoutVars>
          <dgm:bulletEnabled val="1"/>
        </dgm:presLayoutVars>
      </dgm:prSet>
      <dgm:spPr/>
    </dgm:pt>
    <dgm:pt modelId="{55C720C6-F828-4E80-8C41-99BAB364D565}" type="pres">
      <dgm:prSet presAssocID="{B2497EF4-E072-45E9-B0A8-F73B10347EA5}" presName="accent_3" presStyleCnt="0"/>
      <dgm:spPr/>
    </dgm:pt>
    <dgm:pt modelId="{04FC93D2-AFD7-4471-9B66-0FCFC9BCAEF6}" type="pres">
      <dgm:prSet presAssocID="{B2497EF4-E072-45E9-B0A8-F73B10347EA5}" presName="accentRepeatNode" presStyleLbl="solidFgAcc1" presStyleIdx="2" presStyleCnt="3"/>
      <dgm:spPr/>
    </dgm:pt>
  </dgm:ptLst>
  <dgm:cxnLst>
    <dgm:cxn modelId="{AC59962E-00C9-40FD-B644-EBA8CD13194A}" type="presOf" srcId="{CA7D229C-D277-46C4-AEA6-2D56480B9102}" destId="{4A88848C-F2A4-4B25-827F-CF0558BD0864}" srcOrd="0" destOrd="0" presId="urn:microsoft.com/office/officeart/2008/layout/VerticalCurvedList"/>
    <dgm:cxn modelId="{80A7E060-4D8E-4730-AF83-78B692067A86}" type="presOf" srcId="{AA0EABE4-C203-49D9-8E9E-B5438635DD25}" destId="{311DD216-9680-48E0-B7AE-BD16857D32A1}" srcOrd="0" destOrd="0" presId="urn:microsoft.com/office/officeart/2008/layout/VerticalCurvedList"/>
    <dgm:cxn modelId="{C12B5B75-B6AC-44B7-B96D-FB771AED31B6}" srcId="{3463612B-27BB-4D98-A1B3-637596E070F5}" destId="{AA0EABE4-C203-49D9-8E9E-B5438635DD25}" srcOrd="1" destOrd="0" parTransId="{4D9AF51F-4F0B-4729-A087-E2E39F2F6839}" sibTransId="{065249CA-7B09-40FA-B172-A186097A89D5}"/>
    <dgm:cxn modelId="{31E62298-EFE6-45EE-B5D2-231C61456299}" type="presOf" srcId="{D8BE775A-C573-4B9C-B006-4068EA202E42}" destId="{CC2DDEBF-CE92-4F7B-8CA0-F4DA43550355}" srcOrd="0" destOrd="0" presId="urn:microsoft.com/office/officeart/2008/layout/VerticalCurvedList"/>
    <dgm:cxn modelId="{30155AA2-BCB0-4196-B435-5CD6B4B3B29E}" srcId="{3463612B-27BB-4D98-A1B3-637596E070F5}" destId="{D8BE775A-C573-4B9C-B006-4068EA202E42}" srcOrd="0" destOrd="0" parTransId="{73A64BDE-BE0E-4D8E-B844-673D01E85B06}" sibTransId="{CA7D229C-D277-46C4-AEA6-2D56480B9102}"/>
    <dgm:cxn modelId="{445455B5-29B2-4057-AA45-8387ABB3FBF9}" type="presOf" srcId="{3463612B-27BB-4D98-A1B3-637596E070F5}" destId="{4CA7D4E6-7668-4FA4-9EAF-BC64450686D4}" srcOrd="0" destOrd="0" presId="urn:microsoft.com/office/officeart/2008/layout/VerticalCurvedList"/>
    <dgm:cxn modelId="{5F441DE5-1318-474B-BF1E-C0B76A0C5E8F}" srcId="{3463612B-27BB-4D98-A1B3-637596E070F5}" destId="{B2497EF4-E072-45E9-B0A8-F73B10347EA5}" srcOrd="2" destOrd="0" parTransId="{FF576AC1-798E-4600-B83C-6F7D29AD45F1}" sibTransId="{E2A6303C-7AAF-4357-9E44-6DDF79B1ED64}"/>
    <dgm:cxn modelId="{DC4829F9-7FD7-4757-89BD-45C5D63B0A0E}" type="presOf" srcId="{B2497EF4-E072-45E9-B0A8-F73B10347EA5}" destId="{CA971DCE-4E03-438E-9C60-97719B056546}" srcOrd="0" destOrd="0" presId="urn:microsoft.com/office/officeart/2008/layout/VerticalCurvedList"/>
    <dgm:cxn modelId="{0838D631-923E-43EE-8A37-AD8E98A33679}" type="presParOf" srcId="{4CA7D4E6-7668-4FA4-9EAF-BC64450686D4}" destId="{86B8DBDE-E9FA-4D54-98A7-DA98D8503368}" srcOrd="0" destOrd="0" presId="urn:microsoft.com/office/officeart/2008/layout/VerticalCurvedList"/>
    <dgm:cxn modelId="{F03F5021-8C53-4067-BF65-6F2D4C7ACB7E}" type="presParOf" srcId="{86B8DBDE-E9FA-4D54-98A7-DA98D8503368}" destId="{37C8CE66-055C-41CD-B7F8-242F57BAC963}" srcOrd="0" destOrd="0" presId="urn:microsoft.com/office/officeart/2008/layout/VerticalCurvedList"/>
    <dgm:cxn modelId="{64511658-0A24-4EEC-9B9F-C1FEFC8DC107}" type="presParOf" srcId="{37C8CE66-055C-41CD-B7F8-242F57BAC963}" destId="{09AD9C62-6608-45E5-927D-3DF794258C96}" srcOrd="0" destOrd="0" presId="urn:microsoft.com/office/officeart/2008/layout/VerticalCurvedList"/>
    <dgm:cxn modelId="{8D1BA563-051B-4C6C-9EFC-6D7BEB983CBF}" type="presParOf" srcId="{37C8CE66-055C-41CD-B7F8-242F57BAC963}" destId="{4A88848C-F2A4-4B25-827F-CF0558BD0864}" srcOrd="1" destOrd="0" presId="urn:microsoft.com/office/officeart/2008/layout/VerticalCurvedList"/>
    <dgm:cxn modelId="{F8C6E486-A821-4E14-8FD0-153A28938653}" type="presParOf" srcId="{37C8CE66-055C-41CD-B7F8-242F57BAC963}" destId="{5B859782-D537-4B0F-BC10-C7FE62C92394}" srcOrd="2" destOrd="0" presId="urn:microsoft.com/office/officeart/2008/layout/VerticalCurvedList"/>
    <dgm:cxn modelId="{47F1341D-CF81-4E4C-A3E5-E7A49E6453AF}" type="presParOf" srcId="{37C8CE66-055C-41CD-B7F8-242F57BAC963}" destId="{684636BE-C8EE-4D45-A52A-1913B34F1C83}" srcOrd="3" destOrd="0" presId="urn:microsoft.com/office/officeart/2008/layout/VerticalCurvedList"/>
    <dgm:cxn modelId="{074FBE10-9DCA-4CC0-A33E-55CC3304E6BC}" type="presParOf" srcId="{86B8DBDE-E9FA-4D54-98A7-DA98D8503368}" destId="{CC2DDEBF-CE92-4F7B-8CA0-F4DA43550355}" srcOrd="1" destOrd="0" presId="urn:microsoft.com/office/officeart/2008/layout/VerticalCurvedList"/>
    <dgm:cxn modelId="{E554B5DC-63E8-4DC8-9A4A-7B2E983F131D}" type="presParOf" srcId="{86B8DBDE-E9FA-4D54-98A7-DA98D8503368}" destId="{2C59ED5B-6A4A-479C-9615-15DD70C7CD1A}" srcOrd="2" destOrd="0" presId="urn:microsoft.com/office/officeart/2008/layout/VerticalCurvedList"/>
    <dgm:cxn modelId="{F9784D52-973B-4F5F-A30C-DEBF8FEDD0B3}" type="presParOf" srcId="{2C59ED5B-6A4A-479C-9615-15DD70C7CD1A}" destId="{A9A2712A-D112-4D69-8948-FE8FDC07B71C}" srcOrd="0" destOrd="0" presId="urn:microsoft.com/office/officeart/2008/layout/VerticalCurvedList"/>
    <dgm:cxn modelId="{A68F6FD5-2629-4FDD-8794-F4927A0626F0}" type="presParOf" srcId="{86B8DBDE-E9FA-4D54-98A7-DA98D8503368}" destId="{311DD216-9680-48E0-B7AE-BD16857D32A1}" srcOrd="3" destOrd="0" presId="urn:microsoft.com/office/officeart/2008/layout/VerticalCurvedList"/>
    <dgm:cxn modelId="{A697E145-0A4B-4055-8CD8-3DD2C71B89DD}" type="presParOf" srcId="{86B8DBDE-E9FA-4D54-98A7-DA98D8503368}" destId="{D252962D-D4B3-4414-BA1D-D0AD5DAAA529}" srcOrd="4" destOrd="0" presId="urn:microsoft.com/office/officeart/2008/layout/VerticalCurvedList"/>
    <dgm:cxn modelId="{2F6D84E5-65EF-4E9B-8A7E-073FA2A0BFF0}" type="presParOf" srcId="{D252962D-D4B3-4414-BA1D-D0AD5DAAA529}" destId="{D48871B5-B780-41F5-BACB-B4BBD9422AA5}" srcOrd="0" destOrd="0" presId="urn:microsoft.com/office/officeart/2008/layout/VerticalCurvedList"/>
    <dgm:cxn modelId="{8FC6F6BC-E620-4E0B-AC5D-76AF6E697733}" type="presParOf" srcId="{86B8DBDE-E9FA-4D54-98A7-DA98D8503368}" destId="{CA971DCE-4E03-438E-9C60-97719B056546}" srcOrd="5" destOrd="0" presId="urn:microsoft.com/office/officeart/2008/layout/VerticalCurvedList"/>
    <dgm:cxn modelId="{16E300AF-9DF6-4007-B88F-D3DC85FF1C69}" type="presParOf" srcId="{86B8DBDE-E9FA-4D54-98A7-DA98D8503368}" destId="{55C720C6-F828-4E80-8C41-99BAB364D565}" srcOrd="6" destOrd="0" presId="urn:microsoft.com/office/officeart/2008/layout/VerticalCurvedList"/>
    <dgm:cxn modelId="{7AA7505E-229C-4FD3-A571-A5A20EEEB558}" type="presParOf" srcId="{55C720C6-F828-4E80-8C41-99BAB364D565}" destId="{04FC93D2-AFD7-4471-9B66-0FCFC9BCAE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6ADC1E-5C0A-4149-B7B9-6A588E78EAF5}"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E1755AE8-871D-43B2-B370-51D486AEF8B5}">
      <dgm:prSet phldrT="[Text]"/>
      <dgm:spPr/>
      <dgm:t>
        <a:bodyPr/>
        <a:lstStyle/>
        <a:p>
          <a:r>
            <a:rPr lang="en-US" dirty="0"/>
            <a:t>Monthly payment should be less than 10% of monthly net income</a:t>
          </a:r>
        </a:p>
      </dgm:t>
    </dgm:pt>
    <dgm:pt modelId="{3E56FAE9-BAEB-4C9B-9FAA-D42EB7BAEDA7}">
      <dgm:prSet phldrT="[Text]"/>
      <dgm:spPr/>
      <dgm:t>
        <a:bodyPr/>
        <a:lstStyle/>
        <a:p>
          <a:r>
            <a:rPr lang="en-US" dirty="0"/>
            <a:t>Total amount should be less than 20% of annual net income</a:t>
          </a:r>
        </a:p>
      </dgm:t>
    </dgm:pt>
    <dgm:pt modelId="{7BBF708B-AE47-4675-9FA1-EC9E1A24E163}">
      <dgm:prSet phldrT="[Text]"/>
      <dgm:spPr/>
      <dgm:t>
        <a:bodyPr/>
        <a:lstStyle/>
        <a:p>
          <a:r>
            <a:rPr lang="en-US" u="none" dirty="0"/>
            <a:t>A</a:t>
          </a:r>
          <a:r>
            <a:rPr lang="en-US" dirty="0"/>
            <a:t>mount you borrow</a:t>
          </a:r>
        </a:p>
      </dgm:t>
    </dgm:pt>
    <dgm:pt modelId="{98425C78-6ECA-48B0-AB2D-9D6012328E26}" type="sibTrans" cxnId="{ADE2414C-5A57-4334-9C27-9889EABD3F79}">
      <dgm:prSet/>
      <dgm:spPr/>
      <dgm:t>
        <a:bodyPr/>
        <a:lstStyle/>
        <a:p>
          <a:endParaRPr lang="en-US"/>
        </a:p>
      </dgm:t>
    </dgm:pt>
    <dgm:pt modelId="{79146D48-4543-4712-ABD5-6546797D462E}" type="parTrans" cxnId="{ADE2414C-5A57-4334-9C27-9889EABD3F79}">
      <dgm:prSet/>
      <dgm:spPr/>
      <dgm:t>
        <a:bodyPr/>
        <a:lstStyle/>
        <a:p>
          <a:endParaRPr lang="en-US"/>
        </a:p>
      </dgm:t>
    </dgm:pt>
    <dgm:pt modelId="{253B7770-29D0-4579-9111-D91DA77DFC66}" type="sibTrans" cxnId="{DE850715-6936-4E2E-89BF-5F8AEEB2D589}">
      <dgm:prSet/>
      <dgm:spPr/>
      <dgm:t>
        <a:bodyPr/>
        <a:lstStyle/>
        <a:p>
          <a:endParaRPr lang="en-US"/>
        </a:p>
      </dgm:t>
    </dgm:pt>
    <dgm:pt modelId="{A7202E8C-0A52-4ECD-AAA7-593D43528AD3}" type="parTrans" cxnId="{DE850715-6936-4E2E-89BF-5F8AEEB2D589}">
      <dgm:prSet/>
      <dgm:spPr/>
      <dgm:t>
        <a:bodyPr/>
        <a:lstStyle/>
        <a:p>
          <a:endParaRPr lang="en-US"/>
        </a:p>
      </dgm:t>
    </dgm:pt>
    <dgm:pt modelId="{0D3D409C-352B-464A-8C22-467847945AFF}" type="sibTrans" cxnId="{EA24D737-2912-48CB-B9B0-3AA5A5559FBD}">
      <dgm:prSet/>
      <dgm:spPr/>
      <dgm:t>
        <a:bodyPr/>
        <a:lstStyle/>
        <a:p>
          <a:endParaRPr lang="en-US"/>
        </a:p>
      </dgm:t>
    </dgm:pt>
    <dgm:pt modelId="{5F13B9CC-604F-42F2-8C51-7AD2160E3AFA}" type="parTrans" cxnId="{EA24D737-2912-48CB-B9B0-3AA5A5559FBD}">
      <dgm:prSet/>
      <dgm:spPr/>
      <dgm:t>
        <a:bodyPr/>
        <a:lstStyle/>
        <a:p>
          <a:endParaRPr lang="en-US"/>
        </a:p>
      </dgm:t>
    </dgm:pt>
    <dgm:pt modelId="{99BC3D68-B274-4C8D-AAC2-17B9EC6DE102}" type="pres">
      <dgm:prSet presAssocID="{5C6ADC1E-5C0A-4149-B7B9-6A588E78EAF5}" presName="hierChild1" presStyleCnt="0">
        <dgm:presLayoutVars>
          <dgm:orgChart val="1"/>
          <dgm:chPref val="1"/>
          <dgm:dir/>
          <dgm:animOne val="branch"/>
          <dgm:animLvl val="lvl"/>
          <dgm:resizeHandles/>
        </dgm:presLayoutVars>
      </dgm:prSet>
      <dgm:spPr/>
    </dgm:pt>
    <dgm:pt modelId="{E21A32E0-9CA8-40A6-8E17-FCE81F73EB05}" type="pres">
      <dgm:prSet presAssocID="{7BBF708B-AE47-4675-9FA1-EC9E1A24E163}" presName="hierRoot1" presStyleCnt="0">
        <dgm:presLayoutVars>
          <dgm:hierBranch val="init"/>
        </dgm:presLayoutVars>
      </dgm:prSet>
      <dgm:spPr/>
    </dgm:pt>
    <dgm:pt modelId="{D6525D28-89C4-4395-9E7D-8A2DD19D4F82}" type="pres">
      <dgm:prSet presAssocID="{7BBF708B-AE47-4675-9FA1-EC9E1A24E163}" presName="rootComposite1" presStyleCnt="0"/>
      <dgm:spPr/>
    </dgm:pt>
    <dgm:pt modelId="{0A04BF4A-3CB5-47CC-BE4E-FEF869FD9098}" type="pres">
      <dgm:prSet presAssocID="{7BBF708B-AE47-4675-9FA1-EC9E1A24E163}" presName="rootText1" presStyleLbl="node0" presStyleIdx="0" presStyleCnt="1" custScaleX="140955" custScaleY="65773">
        <dgm:presLayoutVars>
          <dgm:chPref val="3"/>
        </dgm:presLayoutVars>
      </dgm:prSet>
      <dgm:spPr/>
    </dgm:pt>
    <dgm:pt modelId="{51E1535F-62E6-40EF-BE56-DE52FAD0A2D9}" type="pres">
      <dgm:prSet presAssocID="{7BBF708B-AE47-4675-9FA1-EC9E1A24E163}" presName="rootConnector1" presStyleLbl="node1" presStyleIdx="0" presStyleCnt="0"/>
      <dgm:spPr/>
    </dgm:pt>
    <dgm:pt modelId="{243DE070-4D57-4185-B35F-95E96924D0F9}" type="pres">
      <dgm:prSet presAssocID="{7BBF708B-AE47-4675-9FA1-EC9E1A24E163}" presName="hierChild2" presStyleCnt="0"/>
      <dgm:spPr/>
    </dgm:pt>
    <dgm:pt modelId="{55E57C11-206C-459F-AB01-8C6EA5A94A94}" type="pres">
      <dgm:prSet presAssocID="{5F13B9CC-604F-42F2-8C51-7AD2160E3AFA}" presName="Name37" presStyleLbl="parChTrans1D2" presStyleIdx="0" presStyleCnt="2"/>
      <dgm:spPr/>
    </dgm:pt>
    <dgm:pt modelId="{AC3621D4-9103-4CE9-B742-0E486DB80966}" type="pres">
      <dgm:prSet presAssocID="{3E56FAE9-BAEB-4C9B-9FAA-D42EB7BAEDA7}" presName="hierRoot2" presStyleCnt="0">
        <dgm:presLayoutVars>
          <dgm:hierBranch val="init"/>
        </dgm:presLayoutVars>
      </dgm:prSet>
      <dgm:spPr/>
    </dgm:pt>
    <dgm:pt modelId="{0288842D-0F95-43D1-9208-49288BB5EF04}" type="pres">
      <dgm:prSet presAssocID="{3E56FAE9-BAEB-4C9B-9FAA-D42EB7BAEDA7}" presName="rootComposite" presStyleCnt="0"/>
      <dgm:spPr/>
    </dgm:pt>
    <dgm:pt modelId="{BDCBDBEF-9E63-40AC-8852-D0C4DB45F9A0}" type="pres">
      <dgm:prSet presAssocID="{3E56FAE9-BAEB-4C9B-9FAA-D42EB7BAEDA7}" presName="rootText" presStyleLbl="node2" presStyleIdx="0" presStyleCnt="2" custScaleY="141785">
        <dgm:presLayoutVars>
          <dgm:chPref val="3"/>
        </dgm:presLayoutVars>
      </dgm:prSet>
      <dgm:spPr/>
    </dgm:pt>
    <dgm:pt modelId="{458FAB73-F7B3-41FE-B1DC-8F7986F9A9E6}" type="pres">
      <dgm:prSet presAssocID="{3E56FAE9-BAEB-4C9B-9FAA-D42EB7BAEDA7}" presName="rootConnector" presStyleLbl="node2" presStyleIdx="0" presStyleCnt="2"/>
      <dgm:spPr/>
    </dgm:pt>
    <dgm:pt modelId="{A7484E3C-9C1F-4A95-9AF6-352ACFBD7335}" type="pres">
      <dgm:prSet presAssocID="{3E56FAE9-BAEB-4C9B-9FAA-D42EB7BAEDA7}" presName="hierChild4" presStyleCnt="0"/>
      <dgm:spPr/>
    </dgm:pt>
    <dgm:pt modelId="{D185234A-07B2-435F-8206-B31B49264C19}" type="pres">
      <dgm:prSet presAssocID="{3E56FAE9-BAEB-4C9B-9FAA-D42EB7BAEDA7}" presName="hierChild5" presStyleCnt="0"/>
      <dgm:spPr/>
    </dgm:pt>
    <dgm:pt modelId="{0BB88F34-5290-4950-90E7-A5496A76F841}" type="pres">
      <dgm:prSet presAssocID="{A7202E8C-0A52-4ECD-AAA7-593D43528AD3}" presName="Name37" presStyleLbl="parChTrans1D2" presStyleIdx="1" presStyleCnt="2"/>
      <dgm:spPr/>
    </dgm:pt>
    <dgm:pt modelId="{E226488C-58C6-46E6-86A5-4C0051C73039}" type="pres">
      <dgm:prSet presAssocID="{E1755AE8-871D-43B2-B370-51D486AEF8B5}" presName="hierRoot2" presStyleCnt="0">
        <dgm:presLayoutVars>
          <dgm:hierBranch val="init"/>
        </dgm:presLayoutVars>
      </dgm:prSet>
      <dgm:spPr/>
    </dgm:pt>
    <dgm:pt modelId="{81AF710A-1574-469C-B07C-EB89BBE5F015}" type="pres">
      <dgm:prSet presAssocID="{E1755AE8-871D-43B2-B370-51D486AEF8B5}" presName="rootComposite" presStyleCnt="0"/>
      <dgm:spPr/>
    </dgm:pt>
    <dgm:pt modelId="{0C78326C-FAAA-4F0E-A39F-B99CC5C21F9C}" type="pres">
      <dgm:prSet presAssocID="{E1755AE8-871D-43B2-B370-51D486AEF8B5}" presName="rootText" presStyleLbl="node2" presStyleIdx="1" presStyleCnt="2" custScaleY="141785">
        <dgm:presLayoutVars>
          <dgm:chPref val="3"/>
        </dgm:presLayoutVars>
      </dgm:prSet>
      <dgm:spPr/>
    </dgm:pt>
    <dgm:pt modelId="{072BD4D7-B61F-41DD-AE88-E4BD9802C070}" type="pres">
      <dgm:prSet presAssocID="{E1755AE8-871D-43B2-B370-51D486AEF8B5}" presName="rootConnector" presStyleLbl="node2" presStyleIdx="1" presStyleCnt="2"/>
      <dgm:spPr/>
    </dgm:pt>
    <dgm:pt modelId="{222637B4-423E-499E-8758-5235FC7D28CF}" type="pres">
      <dgm:prSet presAssocID="{E1755AE8-871D-43B2-B370-51D486AEF8B5}" presName="hierChild4" presStyleCnt="0"/>
      <dgm:spPr/>
    </dgm:pt>
    <dgm:pt modelId="{D864A36A-2271-4873-99D4-FC56565F5392}" type="pres">
      <dgm:prSet presAssocID="{E1755AE8-871D-43B2-B370-51D486AEF8B5}" presName="hierChild5" presStyleCnt="0"/>
      <dgm:spPr/>
    </dgm:pt>
    <dgm:pt modelId="{0FF098CB-7E1D-4C2D-AF76-1C06C17C8E56}" type="pres">
      <dgm:prSet presAssocID="{7BBF708B-AE47-4675-9FA1-EC9E1A24E163}" presName="hierChild3" presStyleCnt="0"/>
      <dgm:spPr/>
    </dgm:pt>
  </dgm:ptLst>
  <dgm:cxnLst>
    <dgm:cxn modelId="{B658E80E-CF25-4535-A303-B92C3EF205D2}" type="presOf" srcId="{E1755AE8-871D-43B2-B370-51D486AEF8B5}" destId="{0C78326C-FAAA-4F0E-A39F-B99CC5C21F9C}" srcOrd="0" destOrd="0" presId="urn:microsoft.com/office/officeart/2005/8/layout/orgChart1"/>
    <dgm:cxn modelId="{DE850715-6936-4E2E-89BF-5F8AEEB2D589}" srcId="{7BBF708B-AE47-4675-9FA1-EC9E1A24E163}" destId="{E1755AE8-871D-43B2-B370-51D486AEF8B5}" srcOrd="1" destOrd="0" parTransId="{A7202E8C-0A52-4ECD-AAA7-593D43528AD3}" sibTransId="{253B7770-29D0-4579-9111-D91DA77DFC66}"/>
    <dgm:cxn modelId="{CA117230-6BEE-489A-A063-87CF0D7DFC42}" type="presOf" srcId="{7BBF708B-AE47-4675-9FA1-EC9E1A24E163}" destId="{51E1535F-62E6-40EF-BE56-DE52FAD0A2D9}" srcOrd="1" destOrd="0" presId="urn:microsoft.com/office/officeart/2005/8/layout/orgChart1"/>
    <dgm:cxn modelId="{8A5BD235-9B0A-47B4-B3DB-F73F36218E76}" type="presOf" srcId="{5F13B9CC-604F-42F2-8C51-7AD2160E3AFA}" destId="{55E57C11-206C-459F-AB01-8C6EA5A94A94}" srcOrd="0" destOrd="0" presId="urn:microsoft.com/office/officeart/2005/8/layout/orgChart1"/>
    <dgm:cxn modelId="{EA24D737-2912-48CB-B9B0-3AA5A5559FBD}" srcId="{7BBF708B-AE47-4675-9FA1-EC9E1A24E163}" destId="{3E56FAE9-BAEB-4C9B-9FAA-D42EB7BAEDA7}" srcOrd="0" destOrd="0" parTransId="{5F13B9CC-604F-42F2-8C51-7AD2160E3AFA}" sibTransId="{0D3D409C-352B-464A-8C22-467847945AFF}"/>
    <dgm:cxn modelId="{05007B4B-CE36-41A4-8EA4-2EED0F8F6DF3}" type="presOf" srcId="{3E56FAE9-BAEB-4C9B-9FAA-D42EB7BAEDA7}" destId="{BDCBDBEF-9E63-40AC-8852-D0C4DB45F9A0}" srcOrd="0" destOrd="0" presId="urn:microsoft.com/office/officeart/2005/8/layout/orgChart1"/>
    <dgm:cxn modelId="{ADE2414C-5A57-4334-9C27-9889EABD3F79}" srcId="{5C6ADC1E-5C0A-4149-B7B9-6A588E78EAF5}" destId="{7BBF708B-AE47-4675-9FA1-EC9E1A24E163}" srcOrd="0" destOrd="0" parTransId="{79146D48-4543-4712-ABD5-6546797D462E}" sibTransId="{98425C78-6ECA-48B0-AB2D-9D6012328E26}"/>
    <dgm:cxn modelId="{0299CE6F-352E-4B0D-83CF-A77606521302}" type="presOf" srcId="{E1755AE8-871D-43B2-B370-51D486AEF8B5}" destId="{072BD4D7-B61F-41DD-AE88-E4BD9802C070}" srcOrd="1" destOrd="0" presId="urn:microsoft.com/office/officeart/2005/8/layout/orgChart1"/>
    <dgm:cxn modelId="{62E71E88-6792-4475-91FA-ADDE8F9A1759}" type="presOf" srcId="{3E56FAE9-BAEB-4C9B-9FAA-D42EB7BAEDA7}" destId="{458FAB73-F7B3-41FE-B1DC-8F7986F9A9E6}" srcOrd="1" destOrd="0" presId="urn:microsoft.com/office/officeart/2005/8/layout/orgChart1"/>
    <dgm:cxn modelId="{DFA71796-3958-4120-BCA0-5481848FEA3A}" type="presOf" srcId="{A7202E8C-0A52-4ECD-AAA7-593D43528AD3}" destId="{0BB88F34-5290-4950-90E7-A5496A76F841}" srcOrd="0" destOrd="0" presId="urn:microsoft.com/office/officeart/2005/8/layout/orgChart1"/>
    <dgm:cxn modelId="{AA2698AB-A147-4DC9-82FA-3B5EED1A9DE8}" type="presOf" srcId="{7BBF708B-AE47-4675-9FA1-EC9E1A24E163}" destId="{0A04BF4A-3CB5-47CC-BE4E-FEF869FD9098}" srcOrd="0" destOrd="0" presId="urn:microsoft.com/office/officeart/2005/8/layout/orgChart1"/>
    <dgm:cxn modelId="{163B3AF4-1924-4FC4-9A9E-AB51B8E035AF}" type="presOf" srcId="{5C6ADC1E-5C0A-4149-B7B9-6A588E78EAF5}" destId="{99BC3D68-B274-4C8D-AAC2-17B9EC6DE102}" srcOrd="0" destOrd="0" presId="urn:microsoft.com/office/officeart/2005/8/layout/orgChart1"/>
    <dgm:cxn modelId="{8079FC5C-97A2-45F1-BA49-5CB6363B0E80}" type="presParOf" srcId="{99BC3D68-B274-4C8D-AAC2-17B9EC6DE102}" destId="{E21A32E0-9CA8-40A6-8E17-FCE81F73EB05}" srcOrd="0" destOrd="0" presId="urn:microsoft.com/office/officeart/2005/8/layout/orgChart1"/>
    <dgm:cxn modelId="{2DD4EDC6-5DAF-486D-95D8-5690728B81FE}" type="presParOf" srcId="{E21A32E0-9CA8-40A6-8E17-FCE81F73EB05}" destId="{D6525D28-89C4-4395-9E7D-8A2DD19D4F82}" srcOrd="0" destOrd="0" presId="urn:microsoft.com/office/officeart/2005/8/layout/orgChart1"/>
    <dgm:cxn modelId="{76439978-4F79-45DB-A722-435B9B51E197}" type="presParOf" srcId="{D6525D28-89C4-4395-9E7D-8A2DD19D4F82}" destId="{0A04BF4A-3CB5-47CC-BE4E-FEF869FD9098}" srcOrd="0" destOrd="0" presId="urn:microsoft.com/office/officeart/2005/8/layout/orgChart1"/>
    <dgm:cxn modelId="{EF4F2248-B261-46F6-B25B-BBBDA13317B6}" type="presParOf" srcId="{D6525D28-89C4-4395-9E7D-8A2DD19D4F82}" destId="{51E1535F-62E6-40EF-BE56-DE52FAD0A2D9}" srcOrd="1" destOrd="0" presId="urn:microsoft.com/office/officeart/2005/8/layout/orgChart1"/>
    <dgm:cxn modelId="{7B69D640-B6F6-4DAE-A778-CBBBAB3131F0}" type="presParOf" srcId="{E21A32E0-9CA8-40A6-8E17-FCE81F73EB05}" destId="{243DE070-4D57-4185-B35F-95E96924D0F9}" srcOrd="1" destOrd="0" presId="urn:microsoft.com/office/officeart/2005/8/layout/orgChart1"/>
    <dgm:cxn modelId="{E21DE66E-CFEA-4071-A4AA-F99082237025}" type="presParOf" srcId="{243DE070-4D57-4185-B35F-95E96924D0F9}" destId="{55E57C11-206C-459F-AB01-8C6EA5A94A94}" srcOrd="0" destOrd="0" presId="urn:microsoft.com/office/officeart/2005/8/layout/orgChart1"/>
    <dgm:cxn modelId="{2453ABE7-5262-46C7-8B73-05B17E2A7B14}" type="presParOf" srcId="{243DE070-4D57-4185-B35F-95E96924D0F9}" destId="{AC3621D4-9103-4CE9-B742-0E486DB80966}" srcOrd="1" destOrd="0" presId="urn:microsoft.com/office/officeart/2005/8/layout/orgChart1"/>
    <dgm:cxn modelId="{4D043BDD-1644-4B83-843E-C401CA379C23}" type="presParOf" srcId="{AC3621D4-9103-4CE9-B742-0E486DB80966}" destId="{0288842D-0F95-43D1-9208-49288BB5EF04}" srcOrd="0" destOrd="0" presId="urn:microsoft.com/office/officeart/2005/8/layout/orgChart1"/>
    <dgm:cxn modelId="{2260514D-AC1C-413B-A93C-092F7F5D9275}" type="presParOf" srcId="{0288842D-0F95-43D1-9208-49288BB5EF04}" destId="{BDCBDBEF-9E63-40AC-8852-D0C4DB45F9A0}" srcOrd="0" destOrd="0" presId="urn:microsoft.com/office/officeart/2005/8/layout/orgChart1"/>
    <dgm:cxn modelId="{C6C1819C-7CEF-4BAD-BC22-3400CFDDF18F}" type="presParOf" srcId="{0288842D-0F95-43D1-9208-49288BB5EF04}" destId="{458FAB73-F7B3-41FE-B1DC-8F7986F9A9E6}" srcOrd="1" destOrd="0" presId="urn:microsoft.com/office/officeart/2005/8/layout/orgChart1"/>
    <dgm:cxn modelId="{5E280844-E75C-4DFD-9415-DD89FE9FC443}" type="presParOf" srcId="{AC3621D4-9103-4CE9-B742-0E486DB80966}" destId="{A7484E3C-9C1F-4A95-9AF6-352ACFBD7335}" srcOrd="1" destOrd="0" presId="urn:microsoft.com/office/officeart/2005/8/layout/orgChart1"/>
    <dgm:cxn modelId="{4EE8EF55-3539-4E9E-824B-BFFCE75004E9}" type="presParOf" srcId="{AC3621D4-9103-4CE9-B742-0E486DB80966}" destId="{D185234A-07B2-435F-8206-B31B49264C19}" srcOrd="2" destOrd="0" presId="urn:microsoft.com/office/officeart/2005/8/layout/orgChart1"/>
    <dgm:cxn modelId="{44CDA687-C22A-4E04-95DB-EAB889AFBD2F}" type="presParOf" srcId="{243DE070-4D57-4185-B35F-95E96924D0F9}" destId="{0BB88F34-5290-4950-90E7-A5496A76F841}" srcOrd="2" destOrd="0" presId="urn:microsoft.com/office/officeart/2005/8/layout/orgChart1"/>
    <dgm:cxn modelId="{9C942655-DA3B-4531-863D-66428871334D}" type="presParOf" srcId="{243DE070-4D57-4185-B35F-95E96924D0F9}" destId="{E226488C-58C6-46E6-86A5-4C0051C73039}" srcOrd="3" destOrd="0" presId="urn:microsoft.com/office/officeart/2005/8/layout/orgChart1"/>
    <dgm:cxn modelId="{F060763F-3922-4C7F-98E5-9C270489462D}" type="presParOf" srcId="{E226488C-58C6-46E6-86A5-4C0051C73039}" destId="{81AF710A-1574-469C-B07C-EB89BBE5F015}" srcOrd="0" destOrd="0" presId="urn:microsoft.com/office/officeart/2005/8/layout/orgChart1"/>
    <dgm:cxn modelId="{F7E7F332-4EAD-4597-95C0-4F8EE155CDB2}" type="presParOf" srcId="{81AF710A-1574-469C-B07C-EB89BBE5F015}" destId="{0C78326C-FAAA-4F0E-A39F-B99CC5C21F9C}" srcOrd="0" destOrd="0" presId="urn:microsoft.com/office/officeart/2005/8/layout/orgChart1"/>
    <dgm:cxn modelId="{8C1456B5-1F42-4DD3-9E9F-547EC5CF07E1}" type="presParOf" srcId="{81AF710A-1574-469C-B07C-EB89BBE5F015}" destId="{072BD4D7-B61F-41DD-AE88-E4BD9802C070}" srcOrd="1" destOrd="0" presId="urn:microsoft.com/office/officeart/2005/8/layout/orgChart1"/>
    <dgm:cxn modelId="{2AE8834C-2891-4065-A121-30447A3C73D6}" type="presParOf" srcId="{E226488C-58C6-46E6-86A5-4C0051C73039}" destId="{222637B4-423E-499E-8758-5235FC7D28CF}" srcOrd="1" destOrd="0" presId="urn:microsoft.com/office/officeart/2005/8/layout/orgChart1"/>
    <dgm:cxn modelId="{29D1A089-F337-4041-B9BD-08F656261D65}" type="presParOf" srcId="{E226488C-58C6-46E6-86A5-4C0051C73039}" destId="{D864A36A-2271-4873-99D4-FC56565F5392}" srcOrd="2" destOrd="0" presId="urn:microsoft.com/office/officeart/2005/8/layout/orgChart1"/>
    <dgm:cxn modelId="{341FF321-D9CE-46C1-9829-2C3F1DE5CF10}" type="presParOf" srcId="{E21A32E0-9CA8-40A6-8E17-FCE81F73EB05}" destId="{0FF098CB-7E1D-4C2D-AF76-1C06C17C8E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FDEC4-A2C8-4886-8E84-B5DEE3AF37AD}">
      <dsp:nvSpPr>
        <dsp:cNvPr id="0" name=""/>
        <dsp:cNvSpPr/>
      </dsp:nvSpPr>
      <dsp:spPr>
        <a:xfrm>
          <a:off x="0" y="1084421"/>
          <a:ext cx="8407400" cy="144589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2E6CC-2E5F-4785-BD7B-A1F3D96DF30E}">
      <dsp:nvSpPr>
        <dsp:cNvPr id="0" name=""/>
        <dsp:cNvSpPr/>
      </dsp:nvSpPr>
      <dsp:spPr>
        <a:xfrm>
          <a:off x="169" y="0"/>
          <a:ext cx="2985283" cy="144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You receive goods or services </a:t>
          </a:r>
          <a:r>
            <a:rPr lang="en-US" sz="2800" u="sng" kern="1200" dirty="0"/>
            <a:t>today</a:t>
          </a:r>
        </a:p>
      </dsp:txBody>
      <dsp:txXfrm>
        <a:off x="169" y="0"/>
        <a:ext cx="2985283" cy="1445894"/>
      </dsp:txXfrm>
    </dsp:sp>
    <dsp:sp modelId="{0AED6AF0-6189-41A7-BA42-0B39F381BAA7}">
      <dsp:nvSpPr>
        <dsp:cNvPr id="0" name=""/>
        <dsp:cNvSpPr/>
      </dsp:nvSpPr>
      <dsp:spPr>
        <a:xfrm>
          <a:off x="1312074" y="1626631"/>
          <a:ext cx="361473" cy="3614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6360D-87BF-4890-A7D8-7F61A2649A5D}">
      <dsp:nvSpPr>
        <dsp:cNvPr id="0" name=""/>
        <dsp:cNvSpPr/>
      </dsp:nvSpPr>
      <dsp:spPr>
        <a:xfrm>
          <a:off x="3134717" y="2168842"/>
          <a:ext cx="4431773" cy="144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With the promise to pay back the determined amount of money (usually in small increments plus interest) in the </a:t>
          </a:r>
          <a:r>
            <a:rPr lang="en-US" sz="2400" u="sng" kern="1200" dirty="0"/>
            <a:t>future</a:t>
          </a:r>
        </a:p>
      </dsp:txBody>
      <dsp:txXfrm>
        <a:off x="3134717" y="2168842"/>
        <a:ext cx="4431773" cy="1445894"/>
      </dsp:txXfrm>
    </dsp:sp>
    <dsp:sp modelId="{A17BB745-8EAF-4CC3-A27C-B786FA233BBA}">
      <dsp:nvSpPr>
        <dsp:cNvPr id="0" name=""/>
        <dsp:cNvSpPr/>
      </dsp:nvSpPr>
      <dsp:spPr>
        <a:xfrm>
          <a:off x="5169867" y="1626631"/>
          <a:ext cx="361473" cy="3614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5809D-B37F-4AB6-B8FD-20A40D750610}">
      <dsp:nvSpPr>
        <dsp:cNvPr id="0" name=""/>
        <dsp:cNvSpPr/>
      </dsp:nvSpPr>
      <dsp:spPr>
        <a:xfrm>
          <a:off x="0" y="161095"/>
          <a:ext cx="8407400" cy="1224437"/>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379" numCol="1" spcCol="1270" anchor="ctr" anchorCtr="0">
          <a:noAutofit/>
        </a:bodyPr>
        <a:lstStyle/>
        <a:p>
          <a:pPr marL="0" lvl="0" indent="0" algn="l" defTabSz="1022350">
            <a:lnSpc>
              <a:spcPct val="90000"/>
            </a:lnSpc>
            <a:spcBef>
              <a:spcPct val="0"/>
            </a:spcBef>
            <a:spcAft>
              <a:spcPct val="35000"/>
            </a:spcAft>
            <a:buNone/>
          </a:pPr>
          <a:r>
            <a:rPr lang="en-US" sz="2300" kern="1200" dirty="0"/>
            <a:t>What it is…</a:t>
          </a:r>
        </a:p>
      </dsp:txBody>
      <dsp:txXfrm>
        <a:off x="0" y="467204"/>
        <a:ext cx="8101291" cy="612219"/>
      </dsp:txXfrm>
    </dsp:sp>
    <dsp:sp modelId="{987E0B73-93CF-4370-B61C-A86D3A710BC4}">
      <dsp:nvSpPr>
        <dsp:cNvPr id="0" name=""/>
        <dsp:cNvSpPr/>
      </dsp:nvSpPr>
      <dsp:spPr>
        <a:xfrm>
          <a:off x="0" y="1105314"/>
          <a:ext cx="2589479" cy="2358717"/>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Loan which the borrower must repay the amount in a specified number of equal payments</a:t>
          </a:r>
        </a:p>
      </dsp:txBody>
      <dsp:txXfrm>
        <a:off x="0" y="1105314"/>
        <a:ext cx="2589479" cy="2358717"/>
      </dsp:txXfrm>
    </dsp:sp>
    <dsp:sp modelId="{366F815E-8812-4B05-B39D-31C6F18D7D13}">
      <dsp:nvSpPr>
        <dsp:cNvPr id="0" name=""/>
        <dsp:cNvSpPr/>
      </dsp:nvSpPr>
      <dsp:spPr>
        <a:xfrm>
          <a:off x="2589479" y="569241"/>
          <a:ext cx="5817920" cy="1224437"/>
        </a:xfrm>
        <a:prstGeom prst="rightArrow">
          <a:avLst>
            <a:gd name="adj1" fmla="val 50000"/>
            <a:gd name="adj2" fmla="val 50000"/>
          </a:avLst>
        </a:prstGeom>
        <a:solidFill>
          <a:schemeClr val="accent2">
            <a:hueOff val="-10081593"/>
            <a:satOff val="4384"/>
            <a:lumOff val="1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379" numCol="1" spcCol="1270" anchor="ctr" anchorCtr="0">
          <a:noAutofit/>
        </a:bodyPr>
        <a:lstStyle/>
        <a:p>
          <a:pPr marL="0" lvl="0" indent="0" algn="l" defTabSz="1022350">
            <a:lnSpc>
              <a:spcPct val="90000"/>
            </a:lnSpc>
            <a:spcBef>
              <a:spcPct val="0"/>
            </a:spcBef>
            <a:spcAft>
              <a:spcPct val="35000"/>
            </a:spcAft>
            <a:buNone/>
          </a:pPr>
          <a:r>
            <a:rPr lang="en-US" sz="2300" kern="1200" dirty="0"/>
            <a:t>Features…</a:t>
          </a:r>
        </a:p>
      </dsp:txBody>
      <dsp:txXfrm>
        <a:off x="2589479" y="875350"/>
        <a:ext cx="5511811" cy="612219"/>
      </dsp:txXfrm>
    </dsp:sp>
    <dsp:sp modelId="{B46FF52E-75EB-4869-8F52-15CA16CED684}">
      <dsp:nvSpPr>
        <dsp:cNvPr id="0" name=""/>
        <dsp:cNvSpPr/>
      </dsp:nvSpPr>
      <dsp:spPr>
        <a:xfrm>
          <a:off x="2589479" y="1513460"/>
          <a:ext cx="2589479" cy="2358717"/>
        </a:xfrm>
        <a:prstGeom prst="rect">
          <a:avLst/>
        </a:prstGeom>
        <a:solidFill>
          <a:schemeClr val="lt1">
            <a:hueOff val="0"/>
            <a:satOff val="0"/>
            <a:lumOff val="0"/>
            <a:alphaOff val="0"/>
          </a:schemeClr>
        </a:solidFill>
        <a:ln w="19050" cap="flat" cmpd="sng" algn="ctr">
          <a:solidFill>
            <a:schemeClr val="accent2">
              <a:hueOff val="-10081593"/>
              <a:satOff val="4384"/>
              <a:lumOff val="1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Contract outlining repayment terms</a:t>
          </a:r>
        </a:p>
      </dsp:txBody>
      <dsp:txXfrm>
        <a:off x="2589479" y="1513460"/>
        <a:ext cx="2589479" cy="2358717"/>
      </dsp:txXfrm>
    </dsp:sp>
    <dsp:sp modelId="{82336369-73E3-4ACB-9C79-46EEA678ECE4}">
      <dsp:nvSpPr>
        <dsp:cNvPr id="0" name=""/>
        <dsp:cNvSpPr/>
      </dsp:nvSpPr>
      <dsp:spPr>
        <a:xfrm>
          <a:off x="5178958" y="977387"/>
          <a:ext cx="3228441" cy="1224437"/>
        </a:xfrm>
        <a:prstGeom prst="rightArrow">
          <a:avLst>
            <a:gd name="adj1" fmla="val 50000"/>
            <a:gd name="adj2" fmla="val 50000"/>
          </a:avLst>
        </a:prstGeom>
        <a:solidFill>
          <a:schemeClr val="accent2">
            <a:hueOff val="-20163186"/>
            <a:satOff val="8769"/>
            <a:lumOff val="25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379" numCol="1" spcCol="1270" anchor="ctr" anchorCtr="0">
          <a:noAutofit/>
        </a:bodyPr>
        <a:lstStyle/>
        <a:p>
          <a:pPr marL="0" lvl="0" indent="0" algn="l" defTabSz="1022350">
            <a:lnSpc>
              <a:spcPct val="90000"/>
            </a:lnSpc>
            <a:spcBef>
              <a:spcPct val="0"/>
            </a:spcBef>
            <a:spcAft>
              <a:spcPct val="35000"/>
            </a:spcAft>
            <a:buNone/>
          </a:pPr>
          <a:r>
            <a:rPr lang="en-US" sz="2300" kern="1200" dirty="0"/>
            <a:t>Examples…</a:t>
          </a:r>
        </a:p>
      </dsp:txBody>
      <dsp:txXfrm>
        <a:off x="5178958" y="1283496"/>
        <a:ext cx="2922332" cy="612219"/>
      </dsp:txXfrm>
    </dsp:sp>
    <dsp:sp modelId="{6735F55C-A403-4CB8-B2DF-722A8D6BEB92}">
      <dsp:nvSpPr>
        <dsp:cNvPr id="0" name=""/>
        <dsp:cNvSpPr/>
      </dsp:nvSpPr>
      <dsp:spPr>
        <a:xfrm>
          <a:off x="5178958" y="1921605"/>
          <a:ext cx="2589479" cy="2324198"/>
        </a:xfrm>
        <a:prstGeom prst="rect">
          <a:avLst/>
        </a:prstGeom>
        <a:solidFill>
          <a:schemeClr val="lt1">
            <a:hueOff val="0"/>
            <a:satOff val="0"/>
            <a:lumOff val="0"/>
            <a:alphaOff val="0"/>
          </a:schemeClr>
        </a:solidFill>
        <a:ln w="19050" cap="flat" cmpd="sng" algn="ctr">
          <a:solidFill>
            <a:schemeClr val="accent2">
              <a:hueOff val="-20163186"/>
              <a:satOff val="8769"/>
              <a:lumOff val="2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Mortgage</a:t>
          </a:r>
        </a:p>
        <a:p>
          <a:pPr marL="0" lvl="0" indent="0" algn="l" defTabSz="1066800">
            <a:lnSpc>
              <a:spcPct val="90000"/>
            </a:lnSpc>
            <a:spcBef>
              <a:spcPct val="0"/>
            </a:spcBef>
            <a:spcAft>
              <a:spcPct val="35000"/>
            </a:spcAft>
            <a:buNone/>
          </a:pPr>
          <a:r>
            <a:rPr lang="en-US" sz="2400" kern="1200" dirty="0"/>
            <a:t>Automobile loan</a:t>
          </a:r>
        </a:p>
        <a:p>
          <a:pPr marL="0" lvl="0" indent="0" algn="l" defTabSz="1066800">
            <a:lnSpc>
              <a:spcPct val="90000"/>
            </a:lnSpc>
            <a:spcBef>
              <a:spcPct val="0"/>
            </a:spcBef>
            <a:spcAft>
              <a:spcPct val="35000"/>
            </a:spcAft>
            <a:buNone/>
          </a:pPr>
          <a:r>
            <a:rPr lang="en-US" sz="2400" kern="1200" dirty="0"/>
            <a:t>Personal loan</a:t>
          </a:r>
        </a:p>
        <a:p>
          <a:pPr marL="0" lvl="0" indent="0" algn="l" defTabSz="1066800">
            <a:lnSpc>
              <a:spcPct val="90000"/>
            </a:lnSpc>
            <a:spcBef>
              <a:spcPct val="0"/>
            </a:spcBef>
            <a:spcAft>
              <a:spcPct val="35000"/>
            </a:spcAft>
            <a:buNone/>
          </a:pPr>
          <a:r>
            <a:rPr lang="en-US" sz="2400" kern="1200" dirty="0"/>
            <a:t>Student loan</a:t>
          </a:r>
        </a:p>
      </dsp:txBody>
      <dsp:txXfrm>
        <a:off x="5178958" y="1921605"/>
        <a:ext cx="2589479" cy="23241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7A6B-5F40-41AF-B48C-025B2829EDFB}">
      <dsp:nvSpPr>
        <dsp:cNvPr id="0" name=""/>
        <dsp:cNvSpPr/>
      </dsp:nvSpPr>
      <dsp:spPr>
        <a:xfrm>
          <a:off x="0" y="924401"/>
          <a:ext cx="8407400" cy="1232534"/>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2D958-AACC-471F-928F-789BB941EF1A}">
      <dsp:nvSpPr>
        <dsp:cNvPr id="0" name=""/>
        <dsp:cNvSpPr/>
      </dsp:nvSpPr>
      <dsp:spPr>
        <a:xfrm>
          <a:off x="2078" y="0"/>
          <a:ext cx="1210000" cy="123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dirty="0"/>
            <a:t>$313.36</a:t>
          </a:r>
        </a:p>
      </dsp:txBody>
      <dsp:txXfrm>
        <a:off x="2078" y="0"/>
        <a:ext cx="1210000" cy="1232534"/>
      </dsp:txXfrm>
    </dsp:sp>
    <dsp:sp modelId="{9FE24FC8-AF59-401D-82FB-45D853731CF0}">
      <dsp:nvSpPr>
        <dsp:cNvPr id="0" name=""/>
        <dsp:cNvSpPr/>
      </dsp:nvSpPr>
      <dsp:spPr>
        <a:xfrm>
          <a:off x="453011" y="1386601"/>
          <a:ext cx="308133" cy="308133"/>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E87DA-34C9-43F2-BB8A-1C6B1A45CD0E}">
      <dsp:nvSpPr>
        <dsp:cNvPr id="0" name=""/>
        <dsp:cNvSpPr/>
      </dsp:nvSpPr>
      <dsp:spPr>
        <a:xfrm>
          <a:off x="1272578" y="1848802"/>
          <a:ext cx="1210000" cy="123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$313.36</a:t>
          </a:r>
        </a:p>
      </dsp:txBody>
      <dsp:txXfrm>
        <a:off x="1272578" y="1848802"/>
        <a:ext cx="1210000" cy="1232534"/>
      </dsp:txXfrm>
    </dsp:sp>
    <dsp:sp modelId="{4A4920D8-346D-456D-BFB0-E146EA121043}">
      <dsp:nvSpPr>
        <dsp:cNvPr id="0" name=""/>
        <dsp:cNvSpPr/>
      </dsp:nvSpPr>
      <dsp:spPr>
        <a:xfrm>
          <a:off x="1723512" y="1386601"/>
          <a:ext cx="308133" cy="308133"/>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22EC5-9172-43AA-9048-83972ADE5794}">
      <dsp:nvSpPr>
        <dsp:cNvPr id="0" name=""/>
        <dsp:cNvSpPr/>
      </dsp:nvSpPr>
      <dsp:spPr>
        <a:xfrm>
          <a:off x="2543079" y="0"/>
          <a:ext cx="1210000" cy="123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dirty="0"/>
            <a:t>$313.36</a:t>
          </a:r>
        </a:p>
      </dsp:txBody>
      <dsp:txXfrm>
        <a:off x="2543079" y="0"/>
        <a:ext cx="1210000" cy="1232534"/>
      </dsp:txXfrm>
    </dsp:sp>
    <dsp:sp modelId="{E21E237E-0D3B-4146-B0E4-C10D080470BB}">
      <dsp:nvSpPr>
        <dsp:cNvPr id="0" name=""/>
        <dsp:cNvSpPr/>
      </dsp:nvSpPr>
      <dsp:spPr>
        <a:xfrm>
          <a:off x="2994012" y="1386601"/>
          <a:ext cx="308133" cy="308133"/>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9A784-21C3-4BF6-8E4D-16DB53BAEEBA}">
      <dsp:nvSpPr>
        <dsp:cNvPr id="0" name=""/>
        <dsp:cNvSpPr/>
      </dsp:nvSpPr>
      <dsp:spPr>
        <a:xfrm>
          <a:off x="3813580" y="1848802"/>
          <a:ext cx="1210000" cy="123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$313.36</a:t>
          </a:r>
        </a:p>
      </dsp:txBody>
      <dsp:txXfrm>
        <a:off x="3813580" y="1848802"/>
        <a:ext cx="1210000" cy="1232534"/>
      </dsp:txXfrm>
    </dsp:sp>
    <dsp:sp modelId="{4AF7C89A-C1B6-4A7C-AB17-D811187D7B3D}">
      <dsp:nvSpPr>
        <dsp:cNvPr id="0" name=""/>
        <dsp:cNvSpPr/>
      </dsp:nvSpPr>
      <dsp:spPr>
        <a:xfrm>
          <a:off x="4264513" y="1386601"/>
          <a:ext cx="308133" cy="308133"/>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E1820-AFAB-4AB8-A938-20117600A37B}">
      <dsp:nvSpPr>
        <dsp:cNvPr id="0" name=""/>
        <dsp:cNvSpPr/>
      </dsp:nvSpPr>
      <dsp:spPr>
        <a:xfrm>
          <a:off x="5084080" y="0"/>
          <a:ext cx="1210000" cy="123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dirty="0"/>
            <a:t>$313.36</a:t>
          </a:r>
        </a:p>
      </dsp:txBody>
      <dsp:txXfrm>
        <a:off x="5084080" y="0"/>
        <a:ext cx="1210000" cy="1232534"/>
      </dsp:txXfrm>
    </dsp:sp>
    <dsp:sp modelId="{DA146BAD-9CCE-4AEA-8A36-2718FDAD0758}">
      <dsp:nvSpPr>
        <dsp:cNvPr id="0" name=""/>
        <dsp:cNvSpPr/>
      </dsp:nvSpPr>
      <dsp:spPr>
        <a:xfrm>
          <a:off x="5535014" y="1386601"/>
          <a:ext cx="308133" cy="308133"/>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1268E-0A32-4F63-9C0D-A4E95EDF1E2A}">
      <dsp:nvSpPr>
        <dsp:cNvPr id="0" name=""/>
        <dsp:cNvSpPr/>
      </dsp:nvSpPr>
      <dsp:spPr>
        <a:xfrm>
          <a:off x="6354581" y="1848802"/>
          <a:ext cx="1210000" cy="123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$313.36</a:t>
          </a:r>
        </a:p>
      </dsp:txBody>
      <dsp:txXfrm>
        <a:off x="6354581" y="1848802"/>
        <a:ext cx="1210000" cy="1232534"/>
      </dsp:txXfrm>
    </dsp:sp>
    <dsp:sp modelId="{CD5F3E10-CCFB-403B-8A02-E2B436019B9D}">
      <dsp:nvSpPr>
        <dsp:cNvPr id="0" name=""/>
        <dsp:cNvSpPr/>
      </dsp:nvSpPr>
      <dsp:spPr>
        <a:xfrm>
          <a:off x="6805514" y="1386601"/>
          <a:ext cx="308133" cy="308133"/>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22ABA-5B3E-4C20-9D78-00CD5D3C3D22}">
      <dsp:nvSpPr>
        <dsp:cNvPr id="0" name=""/>
        <dsp:cNvSpPr/>
      </dsp:nvSpPr>
      <dsp:spPr>
        <a:xfrm>
          <a:off x="0" y="374614"/>
          <a:ext cx="8407400" cy="1224437"/>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379" numCol="1" spcCol="1270" anchor="ctr" anchorCtr="0">
          <a:noAutofit/>
        </a:bodyPr>
        <a:lstStyle/>
        <a:p>
          <a:pPr marL="0" lvl="0" indent="0" algn="l" defTabSz="1022350">
            <a:lnSpc>
              <a:spcPct val="90000"/>
            </a:lnSpc>
            <a:spcBef>
              <a:spcPct val="0"/>
            </a:spcBef>
            <a:spcAft>
              <a:spcPct val="35000"/>
            </a:spcAft>
            <a:buNone/>
          </a:pPr>
          <a:r>
            <a:rPr lang="en-US" sz="2300" kern="1200" dirty="0"/>
            <a:t>What it is…</a:t>
          </a:r>
        </a:p>
      </dsp:txBody>
      <dsp:txXfrm>
        <a:off x="0" y="680723"/>
        <a:ext cx="8101291" cy="612219"/>
      </dsp:txXfrm>
    </dsp:sp>
    <dsp:sp modelId="{A7BA4D91-16B3-4147-9040-0B239E900C0E}">
      <dsp:nvSpPr>
        <dsp:cNvPr id="0" name=""/>
        <dsp:cNvSpPr/>
      </dsp:nvSpPr>
      <dsp:spPr>
        <a:xfrm>
          <a:off x="0" y="1318832"/>
          <a:ext cx="2589479" cy="2358717"/>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Extended line of credit established </a:t>
          </a:r>
          <a:r>
            <a:rPr lang="en-US" sz="2400" u="sng" kern="1200" dirty="0"/>
            <a:t>in advance</a:t>
          </a:r>
        </a:p>
      </dsp:txBody>
      <dsp:txXfrm>
        <a:off x="0" y="1318832"/>
        <a:ext cx="2589479" cy="2358717"/>
      </dsp:txXfrm>
    </dsp:sp>
    <dsp:sp modelId="{25E6333C-BDF9-4C8D-B0E9-5CDFC5C65F56}">
      <dsp:nvSpPr>
        <dsp:cNvPr id="0" name=""/>
        <dsp:cNvSpPr/>
      </dsp:nvSpPr>
      <dsp:spPr>
        <a:xfrm>
          <a:off x="2589479" y="782760"/>
          <a:ext cx="5817920" cy="1224437"/>
        </a:xfrm>
        <a:prstGeom prst="rightArrow">
          <a:avLst>
            <a:gd name="adj1" fmla="val 50000"/>
            <a:gd name="adj2" fmla="val 50000"/>
          </a:avLst>
        </a:prstGeom>
        <a:solidFill>
          <a:schemeClr val="accent2">
            <a:hueOff val="-10081593"/>
            <a:satOff val="4384"/>
            <a:lumOff val="1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379" numCol="1" spcCol="1270" anchor="ctr" anchorCtr="0">
          <a:noAutofit/>
        </a:bodyPr>
        <a:lstStyle/>
        <a:p>
          <a:pPr marL="0" lvl="0" indent="0" algn="l" defTabSz="1022350">
            <a:lnSpc>
              <a:spcPct val="90000"/>
            </a:lnSpc>
            <a:spcBef>
              <a:spcPct val="0"/>
            </a:spcBef>
            <a:spcAft>
              <a:spcPct val="35000"/>
            </a:spcAft>
            <a:buNone/>
          </a:pPr>
          <a:r>
            <a:rPr lang="en-US" sz="2300" kern="1200" dirty="0"/>
            <a:t>Features…</a:t>
          </a:r>
        </a:p>
      </dsp:txBody>
      <dsp:txXfrm>
        <a:off x="2589479" y="1088869"/>
        <a:ext cx="5511811" cy="612219"/>
      </dsp:txXfrm>
    </dsp:sp>
    <dsp:sp modelId="{34B1C9B5-2D95-4B56-A127-C4BF0075B260}">
      <dsp:nvSpPr>
        <dsp:cNvPr id="0" name=""/>
        <dsp:cNvSpPr/>
      </dsp:nvSpPr>
      <dsp:spPr>
        <a:xfrm>
          <a:off x="2589479" y="1726978"/>
          <a:ext cx="2589479" cy="2358717"/>
        </a:xfrm>
        <a:prstGeom prst="rect">
          <a:avLst/>
        </a:prstGeom>
        <a:solidFill>
          <a:schemeClr val="lt1">
            <a:hueOff val="0"/>
            <a:satOff val="0"/>
            <a:lumOff val="0"/>
            <a:alphaOff val="0"/>
          </a:schemeClr>
        </a:solidFill>
        <a:ln w="19050" cap="flat" cmpd="sng" algn="ctr">
          <a:solidFill>
            <a:schemeClr val="accent2">
              <a:hueOff val="-10081593"/>
              <a:satOff val="4384"/>
              <a:lumOff val="1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Loan may be paid (usually monthly) in a single payment or series of unequal payments</a:t>
          </a:r>
        </a:p>
      </dsp:txBody>
      <dsp:txXfrm>
        <a:off x="2589479" y="1726978"/>
        <a:ext cx="2589479" cy="2358717"/>
      </dsp:txXfrm>
    </dsp:sp>
    <dsp:sp modelId="{CABDCABE-6DCA-45C3-8BD9-DBC6350E194F}">
      <dsp:nvSpPr>
        <dsp:cNvPr id="0" name=""/>
        <dsp:cNvSpPr/>
      </dsp:nvSpPr>
      <dsp:spPr>
        <a:xfrm>
          <a:off x="5178958" y="1190906"/>
          <a:ext cx="3228441" cy="1224437"/>
        </a:xfrm>
        <a:prstGeom prst="rightArrow">
          <a:avLst>
            <a:gd name="adj1" fmla="val 50000"/>
            <a:gd name="adj2" fmla="val 50000"/>
          </a:avLst>
        </a:prstGeom>
        <a:solidFill>
          <a:schemeClr val="accent2">
            <a:hueOff val="-20163186"/>
            <a:satOff val="8769"/>
            <a:lumOff val="25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379" numCol="1" spcCol="1270" anchor="ctr" anchorCtr="0">
          <a:noAutofit/>
        </a:bodyPr>
        <a:lstStyle/>
        <a:p>
          <a:pPr marL="0" lvl="0" indent="0" algn="l" defTabSz="1022350">
            <a:lnSpc>
              <a:spcPct val="90000"/>
            </a:lnSpc>
            <a:spcBef>
              <a:spcPct val="0"/>
            </a:spcBef>
            <a:spcAft>
              <a:spcPct val="35000"/>
            </a:spcAft>
            <a:buNone/>
          </a:pPr>
          <a:r>
            <a:rPr lang="en-US" sz="2300" kern="1200" dirty="0"/>
            <a:t>Example…</a:t>
          </a:r>
        </a:p>
      </dsp:txBody>
      <dsp:txXfrm>
        <a:off x="5178958" y="1497015"/>
        <a:ext cx="2922332" cy="612219"/>
      </dsp:txXfrm>
    </dsp:sp>
    <dsp:sp modelId="{3EB8EF3D-CC56-4E19-9908-8F90B92317C8}">
      <dsp:nvSpPr>
        <dsp:cNvPr id="0" name=""/>
        <dsp:cNvSpPr/>
      </dsp:nvSpPr>
      <dsp:spPr>
        <a:xfrm>
          <a:off x="5178958" y="2135124"/>
          <a:ext cx="2589479" cy="2324198"/>
        </a:xfrm>
        <a:prstGeom prst="rect">
          <a:avLst/>
        </a:prstGeom>
        <a:solidFill>
          <a:schemeClr val="lt1">
            <a:hueOff val="0"/>
            <a:satOff val="0"/>
            <a:lumOff val="0"/>
            <a:alphaOff val="0"/>
          </a:schemeClr>
        </a:solidFill>
        <a:ln w="19050" cap="flat" cmpd="sng" algn="ctr">
          <a:solidFill>
            <a:schemeClr val="accent2">
              <a:hueOff val="-20163186"/>
              <a:satOff val="8769"/>
              <a:lumOff val="2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Credit card</a:t>
          </a:r>
        </a:p>
      </dsp:txBody>
      <dsp:txXfrm>
        <a:off x="5178958" y="2135124"/>
        <a:ext cx="2589479" cy="23241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7A6B-5F40-41AF-B48C-025B2829EDFB}">
      <dsp:nvSpPr>
        <dsp:cNvPr id="0" name=""/>
        <dsp:cNvSpPr/>
      </dsp:nvSpPr>
      <dsp:spPr>
        <a:xfrm>
          <a:off x="0" y="480059"/>
          <a:ext cx="4269658" cy="640079"/>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2D958-AACC-471F-928F-789BB941EF1A}">
      <dsp:nvSpPr>
        <dsp:cNvPr id="0" name=""/>
        <dsp:cNvSpPr/>
      </dsp:nvSpPr>
      <dsp:spPr>
        <a:xfrm>
          <a:off x="1055" y="0"/>
          <a:ext cx="614493"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a:t>$20</a:t>
          </a:r>
          <a:endParaRPr lang="en-US" sz="1800" kern="1200" dirty="0"/>
        </a:p>
      </dsp:txBody>
      <dsp:txXfrm>
        <a:off x="1055" y="0"/>
        <a:ext cx="614493" cy="640079"/>
      </dsp:txXfrm>
    </dsp:sp>
    <dsp:sp modelId="{9FE24FC8-AF59-401D-82FB-45D853731CF0}">
      <dsp:nvSpPr>
        <dsp:cNvPr id="0" name=""/>
        <dsp:cNvSpPr/>
      </dsp:nvSpPr>
      <dsp:spPr>
        <a:xfrm>
          <a:off x="228291" y="720089"/>
          <a:ext cx="160019" cy="160019"/>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E87DA-34C9-43F2-BB8A-1C6B1A45CD0E}">
      <dsp:nvSpPr>
        <dsp:cNvPr id="0" name=""/>
        <dsp:cNvSpPr/>
      </dsp:nvSpPr>
      <dsp:spPr>
        <a:xfrm>
          <a:off x="646273" y="960119"/>
          <a:ext cx="614493"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$30</a:t>
          </a:r>
        </a:p>
      </dsp:txBody>
      <dsp:txXfrm>
        <a:off x="646273" y="960119"/>
        <a:ext cx="614493" cy="640079"/>
      </dsp:txXfrm>
    </dsp:sp>
    <dsp:sp modelId="{4A4920D8-346D-456D-BFB0-E146EA121043}">
      <dsp:nvSpPr>
        <dsp:cNvPr id="0" name=""/>
        <dsp:cNvSpPr/>
      </dsp:nvSpPr>
      <dsp:spPr>
        <a:xfrm>
          <a:off x="873509" y="720089"/>
          <a:ext cx="160019" cy="160019"/>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22EC5-9172-43AA-9048-83972ADE5794}">
      <dsp:nvSpPr>
        <dsp:cNvPr id="0" name=""/>
        <dsp:cNvSpPr/>
      </dsp:nvSpPr>
      <dsp:spPr>
        <a:xfrm>
          <a:off x="1291490" y="0"/>
          <a:ext cx="614493"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$20</a:t>
          </a:r>
        </a:p>
      </dsp:txBody>
      <dsp:txXfrm>
        <a:off x="1291490" y="0"/>
        <a:ext cx="614493" cy="640079"/>
      </dsp:txXfrm>
    </dsp:sp>
    <dsp:sp modelId="{E21E237E-0D3B-4146-B0E4-C10D080470BB}">
      <dsp:nvSpPr>
        <dsp:cNvPr id="0" name=""/>
        <dsp:cNvSpPr/>
      </dsp:nvSpPr>
      <dsp:spPr>
        <a:xfrm>
          <a:off x="1518727" y="720089"/>
          <a:ext cx="160019" cy="160019"/>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9A784-21C3-4BF6-8E4D-16DB53BAEEBA}">
      <dsp:nvSpPr>
        <dsp:cNvPr id="0" name=""/>
        <dsp:cNvSpPr/>
      </dsp:nvSpPr>
      <dsp:spPr>
        <a:xfrm>
          <a:off x="1936708" y="960119"/>
          <a:ext cx="614493"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$40</a:t>
          </a:r>
        </a:p>
      </dsp:txBody>
      <dsp:txXfrm>
        <a:off x="1936708" y="960119"/>
        <a:ext cx="614493" cy="640079"/>
      </dsp:txXfrm>
    </dsp:sp>
    <dsp:sp modelId="{4AF7C89A-C1B6-4A7C-AB17-D811187D7B3D}">
      <dsp:nvSpPr>
        <dsp:cNvPr id="0" name=""/>
        <dsp:cNvSpPr/>
      </dsp:nvSpPr>
      <dsp:spPr>
        <a:xfrm>
          <a:off x="2163944" y="720089"/>
          <a:ext cx="160019" cy="160019"/>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E1820-AFAB-4AB8-A938-20117600A37B}">
      <dsp:nvSpPr>
        <dsp:cNvPr id="0" name=""/>
        <dsp:cNvSpPr/>
      </dsp:nvSpPr>
      <dsp:spPr>
        <a:xfrm>
          <a:off x="2581926" y="0"/>
          <a:ext cx="614493"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$50</a:t>
          </a:r>
        </a:p>
      </dsp:txBody>
      <dsp:txXfrm>
        <a:off x="2581926" y="0"/>
        <a:ext cx="614493" cy="640079"/>
      </dsp:txXfrm>
    </dsp:sp>
    <dsp:sp modelId="{DA146BAD-9CCE-4AEA-8A36-2718FDAD0758}">
      <dsp:nvSpPr>
        <dsp:cNvPr id="0" name=""/>
        <dsp:cNvSpPr/>
      </dsp:nvSpPr>
      <dsp:spPr>
        <a:xfrm>
          <a:off x="2809162" y="720089"/>
          <a:ext cx="160019" cy="160019"/>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1268E-0A32-4F63-9C0D-A4E95EDF1E2A}">
      <dsp:nvSpPr>
        <dsp:cNvPr id="0" name=""/>
        <dsp:cNvSpPr/>
      </dsp:nvSpPr>
      <dsp:spPr>
        <a:xfrm>
          <a:off x="3227143" y="960119"/>
          <a:ext cx="614493"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$30</a:t>
          </a:r>
        </a:p>
      </dsp:txBody>
      <dsp:txXfrm>
        <a:off x="3227143" y="960119"/>
        <a:ext cx="614493" cy="640079"/>
      </dsp:txXfrm>
    </dsp:sp>
    <dsp:sp modelId="{CD5F3E10-CCFB-403B-8A02-E2B436019B9D}">
      <dsp:nvSpPr>
        <dsp:cNvPr id="0" name=""/>
        <dsp:cNvSpPr/>
      </dsp:nvSpPr>
      <dsp:spPr>
        <a:xfrm>
          <a:off x="3454380" y="720089"/>
          <a:ext cx="160019" cy="160019"/>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7A6B-5F40-41AF-B48C-025B2829EDFB}">
      <dsp:nvSpPr>
        <dsp:cNvPr id="0" name=""/>
        <dsp:cNvSpPr/>
      </dsp:nvSpPr>
      <dsp:spPr>
        <a:xfrm>
          <a:off x="0" y="502919"/>
          <a:ext cx="4291781" cy="67055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2D958-AACC-471F-928F-789BB941EF1A}">
      <dsp:nvSpPr>
        <dsp:cNvPr id="0" name=""/>
        <dsp:cNvSpPr/>
      </dsp:nvSpPr>
      <dsp:spPr>
        <a:xfrm>
          <a:off x="1060" y="0"/>
          <a:ext cx="617676" cy="670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$200</a:t>
          </a:r>
        </a:p>
      </dsp:txBody>
      <dsp:txXfrm>
        <a:off x="1060" y="0"/>
        <a:ext cx="617676" cy="670559"/>
      </dsp:txXfrm>
    </dsp:sp>
    <dsp:sp modelId="{9FE24FC8-AF59-401D-82FB-45D853731CF0}">
      <dsp:nvSpPr>
        <dsp:cNvPr id="0" name=""/>
        <dsp:cNvSpPr/>
      </dsp:nvSpPr>
      <dsp:spPr>
        <a:xfrm>
          <a:off x="226079" y="754379"/>
          <a:ext cx="167639" cy="167639"/>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E87DA-34C9-43F2-BB8A-1C6B1A45CD0E}">
      <dsp:nvSpPr>
        <dsp:cNvPr id="0" name=""/>
        <dsp:cNvSpPr/>
      </dsp:nvSpPr>
      <dsp:spPr>
        <a:xfrm>
          <a:off x="649621" y="1005839"/>
          <a:ext cx="617676" cy="670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$0</a:t>
          </a:r>
        </a:p>
      </dsp:txBody>
      <dsp:txXfrm>
        <a:off x="649621" y="1005839"/>
        <a:ext cx="617676" cy="670559"/>
      </dsp:txXfrm>
    </dsp:sp>
    <dsp:sp modelId="{4A4920D8-346D-456D-BFB0-E146EA121043}">
      <dsp:nvSpPr>
        <dsp:cNvPr id="0" name=""/>
        <dsp:cNvSpPr/>
      </dsp:nvSpPr>
      <dsp:spPr>
        <a:xfrm>
          <a:off x="874640" y="754379"/>
          <a:ext cx="167639" cy="167639"/>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22EC5-9172-43AA-9048-83972ADE5794}">
      <dsp:nvSpPr>
        <dsp:cNvPr id="0" name=""/>
        <dsp:cNvSpPr/>
      </dsp:nvSpPr>
      <dsp:spPr>
        <a:xfrm>
          <a:off x="1298182" y="0"/>
          <a:ext cx="617676" cy="670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$0</a:t>
          </a:r>
        </a:p>
      </dsp:txBody>
      <dsp:txXfrm>
        <a:off x="1298182" y="0"/>
        <a:ext cx="617676" cy="670559"/>
      </dsp:txXfrm>
    </dsp:sp>
    <dsp:sp modelId="{E21E237E-0D3B-4146-B0E4-C10D080470BB}">
      <dsp:nvSpPr>
        <dsp:cNvPr id="0" name=""/>
        <dsp:cNvSpPr/>
      </dsp:nvSpPr>
      <dsp:spPr>
        <a:xfrm>
          <a:off x="1523201" y="754379"/>
          <a:ext cx="167639" cy="167639"/>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9A784-21C3-4BF6-8E4D-16DB53BAEEBA}">
      <dsp:nvSpPr>
        <dsp:cNvPr id="0" name=""/>
        <dsp:cNvSpPr/>
      </dsp:nvSpPr>
      <dsp:spPr>
        <a:xfrm>
          <a:off x="1946743" y="1005839"/>
          <a:ext cx="617676" cy="670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$0</a:t>
          </a:r>
        </a:p>
      </dsp:txBody>
      <dsp:txXfrm>
        <a:off x="1946743" y="1005839"/>
        <a:ext cx="617676" cy="670559"/>
      </dsp:txXfrm>
    </dsp:sp>
    <dsp:sp modelId="{4AF7C89A-C1B6-4A7C-AB17-D811187D7B3D}">
      <dsp:nvSpPr>
        <dsp:cNvPr id="0" name=""/>
        <dsp:cNvSpPr/>
      </dsp:nvSpPr>
      <dsp:spPr>
        <a:xfrm>
          <a:off x="2171761" y="754379"/>
          <a:ext cx="167639" cy="167639"/>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E1820-AFAB-4AB8-A938-20117600A37B}">
      <dsp:nvSpPr>
        <dsp:cNvPr id="0" name=""/>
        <dsp:cNvSpPr/>
      </dsp:nvSpPr>
      <dsp:spPr>
        <a:xfrm>
          <a:off x="2595304" y="0"/>
          <a:ext cx="617676" cy="670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$0</a:t>
          </a:r>
        </a:p>
      </dsp:txBody>
      <dsp:txXfrm>
        <a:off x="2595304" y="0"/>
        <a:ext cx="617676" cy="670559"/>
      </dsp:txXfrm>
    </dsp:sp>
    <dsp:sp modelId="{DA146BAD-9CCE-4AEA-8A36-2718FDAD0758}">
      <dsp:nvSpPr>
        <dsp:cNvPr id="0" name=""/>
        <dsp:cNvSpPr/>
      </dsp:nvSpPr>
      <dsp:spPr>
        <a:xfrm>
          <a:off x="2820322" y="754379"/>
          <a:ext cx="167639" cy="167639"/>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1268E-0A32-4F63-9C0D-A4E95EDF1E2A}">
      <dsp:nvSpPr>
        <dsp:cNvPr id="0" name=""/>
        <dsp:cNvSpPr/>
      </dsp:nvSpPr>
      <dsp:spPr>
        <a:xfrm>
          <a:off x="3243865" y="1005839"/>
          <a:ext cx="617676" cy="670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$0</a:t>
          </a:r>
        </a:p>
      </dsp:txBody>
      <dsp:txXfrm>
        <a:off x="3243865" y="1005839"/>
        <a:ext cx="617676" cy="670559"/>
      </dsp:txXfrm>
    </dsp:sp>
    <dsp:sp modelId="{CD5F3E10-CCFB-403B-8A02-E2B436019B9D}">
      <dsp:nvSpPr>
        <dsp:cNvPr id="0" name=""/>
        <dsp:cNvSpPr/>
      </dsp:nvSpPr>
      <dsp:spPr>
        <a:xfrm>
          <a:off x="3468883" y="754379"/>
          <a:ext cx="167639" cy="167639"/>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7A6B-5F40-41AF-B48C-025B2829EDFB}">
      <dsp:nvSpPr>
        <dsp:cNvPr id="0" name=""/>
        <dsp:cNvSpPr/>
      </dsp:nvSpPr>
      <dsp:spPr>
        <a:xfrm>
          <a:off x="0" y="640080"/>
          <a:ext cx="4064000" cy="853440"/>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2D958-AACC-471F-928F-789BB941EF1A}">
      <dsp:nvSpPr>
        <dsp:cNvPr id="0" name=""/>
        <dsp:cNvSpPr/>
      </dsp:nvSpPr>
      <dsp:spPr>
        <a:xfrm>
          <a:off x="1004" y="0"/>
          <a:ext cx="584894"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t>$34.61</a:t>
          </a:r>
        </a:p>
      </dsp:txBody>
      <dsp:txXfrm>
        <a:off x="1004" y="0"/>
        <a:ext cx="584894" cy="853440"/>
      </dsp:txXfrm>
    </dsp:sp>
    <dsp:sp modelId="{9FE24FC8-AF59-401D-82FB-45D853731CF0}">
      <dsp:nvSpPr>
        <dsp:cNvPr id="0" name=""/>
        <dsp:cNvSpPr/>
      </dsp:nvSpPr>
      <dsp:spPr>
        <a:xfrm>
          <a:off x="186771" y="960120"/>
          <a:ext cx="213360" cy="213360"/>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E87DA-34C9-43F2-BB8A-1C6B1A45CD0E}">
      <dsp:nvSpPr>
        <dsp:cNvPr id="0" name=""/>
        <dsp:cNvSpPr/>
      </dsp:nvSpPr>
      <dsp:spPr>
        <a:xfrm>
          <a:off x="615143" y="1280160"/>
          <a:ext cx="584894"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$34.61</a:t>
          </a:r>
        </a:p>
      </dsp:txBody>
      <dsp:txXfrm>
        <a:off x="615143" y="1280160"/>
        <a:ext cx="584894" cy="853440"/>
      </dsp:txXfrm>
    </dsp:sp>
    <dsp:sp modelId="{4A4920D8-346D-456D-BFB0-E146EA121043}">
      <dsp:nvSpPr>
        <dsp:cNvPr id="0" name=""/>
        <dsp:cNvSpPr/>
      </dsp:nvSpPr>
      <dsp:spPr>
        <a:xfrm>
          <a:off x="800911" y="960120"/>
          <a:ext cx="213360" cy="213360"/>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22EC5-9172-43AA-9048-83972ADE5794}">
      <dsp:nvSpPr>
        <dsp:cNvPr id="0" name=""/>
        <dsp:cNvSpPr/>
      </dsp:nvSpPr>
      <dsp:spPr>
        <a:xfrm>
          <a:off x="1229283" y="0"/>
          <a:ext cx="584894"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t>$34.61</a:t>
          </a:r>
        </a:p>
      </dsp:txBody>
      <dsp:txXfrm>
        <a:off x="1229283" y="0"/>
        <a:ext cx="584894" cy="853440"/>
      </dsp:txXfrm>
    </dsp:sp>
    <dsp:sp modelId="{E21E237E-0D3B-4146-B0E4-C10D080470BB}">
      <dsp:nvSpPr>
        <dsp:cNvPr id="0" name=""/>
        <dsp:cNvSpPr/>
      </dsp:nvSpPr>
      <dsp:spPr>
        <a:xfrm>
          <a:off x="1415050" y="960120"/>
          <a:ext cx="213360" cy="213360"/>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9A784-21C3-4BF6-8E4D-16DB53BAEEBA}">
      <dsp:nvSpPr>
        <dsp:cNvPr id="0" name=""/>
        <dsp:cNvSpPr/>
      </dsp:nvSpPr>
      <dsp:spPr>
        <a:xfrm>
          <a:off x="1843422" y="1280160"/>
          <a:ext cx="584894"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$34.61</a:t>
          </a:r>
        </a:p>
      </dsp:txBody>
      <dsp:txXfrm>
        <a:off x="1843422" y="1280160"/>
        <a:ext cx="584894" cy="853440"/>
      </dsp:txXfrm>
    </dsp:sp>
    <dsp:sp modelId="{4AF7C89A-C1B6-4A7C-AB17-D811187D7B3D}">
      <dsp:nvSpPr>
        <dsp:cNvPr id="0" name=""/>
        <dsp:cNvSpPr/>
      </dsp:nvSpPr>
      <dsp:spPr>
        <a:xfrm>
          <a:off x="2029189" y="960120"/>
          <a:ext cx="213360" cy="213360"/>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E1820-AFAB-4AB8-A938-20117600A37B}">
      <dsp:nvSpPr>
        <dsp:cNvPr id="0" name=""/>
        <dsp:cNvSpPr/>
      </dsp:nvSpPr>
      <dsp:spPr>
        <a:xfrm>
          <a:off x="2457561" y="0"/>
          <a:ext cx="584894"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t>$34.61</a:t>
          </a:r>
        </a:p>
      </dsp:txBody>
      <dsp:txXfrm>
        <a:off x="2457561" y="0"/>
        <a:ext cx="584894" cy="853440"/>
      </dsp:txXfrm>
    </dsp:sp>
    <dsp:sp modelId="{DA146BAD-9CCE-4AEA-8A36-2718FDAD0758}">
      <dsp:nvSpPr>
        <dsp:cNvPr id="0" name=""/>
        <dsp:cNvSpPr/>
      </dsp:nvSpPr>
      <dsp:spPr>
        <a:xfrm>
          <a:off x="2643328" y="960120"/>
          <a:ext cx="213360" cy="213360"/>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1268E-0A32-4F63-9C0D-A4E95EDF1E2A}">
      <dsp:nvSpPr>
        <dsp:cNvPr id="0" name=""/>
        <dsp:cNvSpPr/>
      </dsp:nvSpPr>
      <dsp:spPr>
        <a:xfrm>
          <a:off x="3071700" y="1280160"/>
          <a:ext cx="584894"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$34.61</a:t>
          </a:r>
        </a:p>
      </dsp:txBody>
      <dsp:txXfrm>
        <a:off x="3071700" y="1280160"/>
        <a:ext cx="584894" cy="853440"/>
      </dsp:txXfrm>
    </dsp:sp>
    <dsp:sp modelId="{CD5F3E10-CCFB-403B-8A02-E2B436019B9D}">
      <dsp:nvSpPr>
        <dsp:cNvPr id="0" name=""/>
        <dsp:cNvSpPr/>
      </dsp:nvSpPr>
      <dsp:spPr>
        <a:xfrm>
          <a:off x="3257468" y="960120"/>
          <a:ext cx="213360" cy="213360"/>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84A60-A58E-4836-ADE3-EA4B41DBACF1}">
      <dsp:nvSpPr>
        <dsp:cNvPr id="0" name=""/>
        <dsp:cNvSpPr/>
      </dsp:nvSpPr>
      <dsp:spPr>
        <a:xfrm>
          <a:off x="647591" y="2049"/>
          <a:ext cx="3386770" cy="203206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May combine elements of closed and open-end credit</a:t>
          </a:r>
        </a:p>
      </dsp:txBody>
      <dsp:txXfrm>
        <a:off x="647591" y="2049"/>
        <a:ext cx="3386770" cy="2032062"/>
      </dsp:txXfrm>
    </dsp:sp>
    <dsp:sp modelId="{8826E818-CB80-4E0C-BCE4-03FEF2E98411}">
      <dsp:nvSpPr>
        <dsp:cNvPr id="0" name=""/>
        <dsp:cNvSpPr/>
      </dsp:nvSpPr>
      <dsp:spPr>
        <a:xfrm>
          <a:off x="4373038" y="2049"/>
          <a:ext cx="3386770" cy="203206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Usually has higher interest rates</a:t>
          </a:r>
        </a:p>
      </dsp:txBody>
      <dsp:txXfrm>
        <a:off x="4373038" y="2049"/>
        <a:ext cx="3386770" cy="2032062"/>
      </dsp:txXfrm>
    </dsp:sp>
    <dsp:sp modelId="{DC6B1C0D-0373-4B04-BB62-FDBA1CF4C12D}">
      <dsp:nvSpPr>
        <dsp:cNvPr id="0" name=""/>
        <dsp:cNvSpPr/>
      </dsp:nvSpPr>
      <dsp:spPr>
        <a:xfrm>
          <a:off x="2510314" y="2372788"/>
          <a:ext cx="3386770" cy="203206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Usually has higher fees</a:t>
          </a:r>
        </a:p>
      </dsp:txBody>
      <dsp:txXfrm>
        <a:off x="2510314" y="2372788"/>
        <a:ext cx="3386770" cy="20320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72A60-19DB-4EDC-8645-0187392208FF}">
      <dsp:nvSpPr>
        <dsp:cNvPr id="0" name=""/>
        <dsp:cNvSpPr/>
      </dsp:nvSpPr>
      <dsp:spPr>
        <a:xfrm>
          <a:off x="2377891" y="1897380"/>
          <a:ext cx="669345" cy="91440"/>
        </a:xfrm>
        <a:custGeom>
          <a:avLst/>
          <a:gdLst/>
          <a:ahLst/>
          <a:cxnLst/>
          <a:rect l="0" t="0" r="0" b="0"/>
          <a:pathLst>
            <a:path>
              <a:moveTo>
                <a:pt x="0" y="45720"/>
              </a:moveTo>
              <a:lnTo>
                <a:pt x="669345"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5065" y="1939596"/>
        <a:ext cx="34997" cy="7006"/>
      </dsp:txXfrm>
    </dsp:sp>
    <dsp:sp modelId="{F9B015AE-13AF-4766-A372-0D87B2828062}">
      <dsp:nvSpPr>
        <dsp:cNvPr id="0" name=""/>
        <dsp:cNvSpPr/>
      </dsp:nvSpPr>
      <dsp:spPr>
        <a:xfrm>
          <a:off x="4565" y="342897"/>
          <a:ext cx="2375126" cy="32004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dirty="0"/>
            <a:t>The loan…</a:t>
          </a:r>
        </a:p>
        <a:p>
          <a:pPr marL="228600" lvl="1" indent="-228600" algn="l" defTabSz="889000">
            <a:lnSpc>
              <a:spcPct val="90000"/>
            </a:lnSpc>
            <a:spcBef>
              <a:spcPct val="0"/>
            </a:spcBef>
            <a:spcAft>
              <a:spcPct val="15000"/>
            </a:spcAft>
            <a:buChar char="•"/>
          </a:pPr>
          <a:r>
            <a:rPr lang="en-US" sz="2000" kern="1200" dirty="0"/>
            <a:t>Total loan: $350</a:t>
          </a:r>
        </a:p>
        <a:p>
          <a:pPr marL="228600" lvl="1" indent="-228600" algn="l" defTabSz="889000">
            <a:lnSpc>
              <a:spcPct val="90000"/>
            </a:lnSpc>
            <a:spcBef>
              <a:spcPct val="0"/>
            </a:spcBef>
            <a:spcAft>
              <a:spcPct val="15000"/>
            </a:spcAft>
            <a:buChar char="•"/>
          </a:pPr>
          <a:r>
            <a:rPr lang="en-US" sz="2000" kern="1200" dirty="0"/>
            <a:t>Lender fees: $60</a:t>
          </a:r>
        </a:p>
        <a:p>
          <a:pPr marL="228600" lvl="1" indent="-228600" algn="l" defTabSz="889000">
            <a:lnSpc>
              <a:spcPct val="90000"/>
            </a:lnSpc>
            <a:spcBef>
              <a:spcPct val="0"/>
            </a:spcBef>
            <a:spcAft>
              <a:spcPct val="15000"/>
            </a:spcAft>
            <a:buChar char="•"/>
          </a:pPr>
          <a:r>
            <a:rPr lang="en-US" sz="2000" kern="1200" dirty="0"/>
            <a:t>Amount the borrower receives: $290 </a:t>
          </a:r>
        </a:p>
      </dsp:txBody>
      <dsp:txXfrm>
        <a:off x="4565" y="342897"/>
        <a:ext cx="2375126" cy="3200404"/>
      </dsp:txXfrm>
    </dsp:sp>
    <dsp:sp modelId="{4B739D53-CE05-4DFA-ADBF-7093EB7DAEE1}">
      <dsp:nvSpPr>
        <dsp:cNvPr id="0" name=""/>
        <dsp:cNvSpPr/>
      </dsp:nvSpPr>
      <dsp:spPr>
        <a:xfrm>
          <a:off x="5452963" y="1897380"/>
          <a:ext cx="669345" cy="91440"/>
        </a:xfrm>
        <a:custGeom>
          <a:avLst/>
          <a:gdLst/>
          <a:ahLst/>
          <a:cxnLst/>
          <a:rect l="0" t="0" r="0" b="0"/>
          <a:pathLst>
            <a:path>
              <a:moveTo>
                <a:pt x="0" y="45720"/>
              </a:moveTo>
              <a:lnTo>
                <a:pt x="669345"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70137" y="1939596"/>
        <a:ext cx="34997" cy="7006"/>
      </dsp:txXfrm>
    </dsp:sp>
    <dsp:sp modelId="{305398AA-144C-41DA-A98A-00F851D0E4C5}">
      <dsp:nvSpPr>
        <dsp:cNvPr id="0" name=""/>
        <dsp:cNvSpPr/>
      </dsp:nvSpPr>
      <dsp:spPr>
        <a:xfrm>
          <a:off x="3079636" y="342897"/>
          <a:ext cx="2375126" cy="32004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kern="1200" dirty="0"/>
            <a:t>On the agreed upon date (usually payday)… </a:t>
          </a:r>
        </a:p>
        <a:p>
          <a:pPr marL="171450" lvl="1" indent="-171450" algn="l" defTabSz="800100">
            <a:lnSpc>
              <a:spcPct val="90000"/>
            </a:lnSpc>
            <a:spcBef>
              <a:spcPct val="0"/>
            </a:spcBef>
            <a:spcAft>
              <a:spcPct val="15000"/>
            </a:spcAft>
            <a:buChar char="•"/>
          </a:pPr>
          <a:r>
            <a:rPr lang="en-US" sz="1800" kern="1200" dirty="0"/>
            <a:t>Lender seeks their fees</a:t>
          </a:r>
        </a:p>
        <a:p>
          <a:pPr marL="171450" lvl="1" indent="-171450" algn="l" defTabSz="800100">
            <a:lnSpc>
              <a:spcPct val="90000"/>
            </a:lnSpc>
            <a:spcBef>
              <a:spcPct val="0"/>
            </a:spcBef>
            <a:spcAft>
              <a:spcPct val="15000"/>
            </a:spcAft>
            <a:buChar char="•"/>
          </a:pPr>
          <a:r>
            <a:rPr lang="en-US" sz="1800" kern="1200" dirty="0"/>
            <a:t>By depositing the check or withdrawing the money</a:t>
          </a:r>
        </a:p>
      </dsp:txBody>
      <dsp:txXfrm>
        <a:off x="3079636" y="342897"/>
        <a:ext cx="2375126" cy="3200404"/>
      </dsp:txXfrm>
    </dsp:sp>
    <dsp:sp modelId="{1D5E41A2-55A2-4CED-B899-A60058A193E9}">
      <dsp:nvSpPr>
        <dsp:cNvPr id="0" name=""/>
        <dsp:cNvSpPr/>
      </dsp:nvSpPr>
      <dsp:spPr>
        <a:xfrm>
          <a:off x="6154708" y="342897"/>
          <a:ext cx="2375126" cy="32004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dirty="0"/>
            <a:t>If the borrower does </a:t>
          </a:r>
          <a:r>
            <a:rPr lang="en-US" sz="2000" u="sng" kern="1200" dirty="0"/>
            <a:t>not</a:t>
          </a:r>
          <a:r>
            <a:rPr lang="en-US" sz="2000" kern="1200" dirty="0"/>
            <a:t> have money in their account…</a:t>
          </a:r>
        </a:p>
        <a:p>
          <a:pPr marL="0" marR="0" lvl="1" indent="0" algn="l" defTabSz="914400" eaLnBrk="1" fontAlgn="auto" latinLnBrk="0" hangingPunct="1">
            <a:lnSpc>
              <a:spcPct val="100000"/>
            </a:lnSpc>
            <a:spcBef>
              <a:spcPct val="0"/>
            </a:spcBef>
            <a:spcAft>
              <a:spcPts val="0"/>
            </a:spcAft>
            <a:buClrTx/>
            <a:buSzTx/>
            <a:buFontTx/>
            <a:buNone/>
            <a:tabLst/>
            <a:defRPr/>
          </a:pPr>
          <a:r>
            <a:rPr lang="en-US" sz="1600" kern="1200" dirty="0"/>
            <a:t>Accumulate fees and possible legal action</a:t>
          </a:r>
        </a:p>
        <a:p>
          <a:pPr marL="0" marR="0" lvl="1" indent="0" algn="l" defTabSz="914400" eaLnBrk="1" fontAlgn="auto" latinLnBrk="0" hangingPunct="1">
            <a:lnSpc>
              <a:spcPct val="100000"/>
            </a:lnSpc>
            <a:spcBef>
              <a:spcPct val="0"/>
            </a:spcBef>
            <a:spcAft>
              <a:spcPts val="0"/>
            </a:spcAft>
            <a:buClrTx/>
            <a:buSzTx/>
            <a:buFontTx/>
            <a:buNone/>
            <a:tabLst/>
            <a:defRPr/>
          </a:pPr>
          <a:r>
            <a:rPr lang="en-US" sz="1600" kern="1200" dirty="0"/>
            <a:t>Or, pay $60 fee again to keep the existing loan outstanding or take out a new loan</a:t>
          </a:r>
        </a:p>
      </dsp:txBody>
      <dsp:txXfrm>
        <a:off x="6154708" y="342897"/>
        <a:ext cx="2375126" cy="32004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F77E9-EBA2-4639-A42C-43861BA99E64}">
      <dsp:nvSpPr>
        <dsp:cNvPr id="0" name=""/>
        <dsp:cNvSpPr/>
      </dsp:nvSpPr>
      <dsp:spPr>
        <a:xfrm>
          <a:off x="6448787" y="787781"/>
          <a:ext cx="1923921" cy="192402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A3CCB-CE3C-470F-A36C-550BCCB71931}">
      <dsp:nvSpPr>
        <dsp:cNvPr id="0" name=""/>
        <dsp:cNvSpPr/>
      </dsp:nvSpPr>
      <dsp:spPr>
        <a:xfrm>
          <a:off x="6513138" y="851926"/>
          <a:ext cx="1796045" cy="1795729"/>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Interest rate paid: 92%</a:t>
          </a:r>
        </a:p>
      </dsp:txBody>
      <dsp:txXfrm>
        <a:off x="6769716" y="1108507"/>
        <a:ext cx="1282889" cy="1282567"/>
      </dsp:txXfrm>
    </dsp:sp>
    <dsp:sp modelId="{6773E9D5-0AAB-4FEC-8EBD-A97A7F9C44FF}">
      <dsp:nvSpPr>
        <dsp:cNvPr id="0" name=""/>
        <dsp:cNvSpPr/>
      </dsp:nvSpPr>
      <dsp:spPr>
        <a:xfrm rot="2700000">
          <a:off x="4452249" y="787645"/>
          <a:ext cx="1923953" cy="1923953"/>
        </a:xfrm>
        <a:prstGeom prst="teardrop">
          <a:avLst>
            <a:gd name="adj" fmla="val 1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D9CB7-33CA-4584-8361-A25A7641DE88}">
      <dsp:nvSpPr>
        <dsp:cNvPr id="0" name=""/>
        <dsp:cNvSpPr/>
      </dsp:nvSpPr>
      <dsp:spPr>
        <a:xfrm>
          <a:off x="4524865" y="851926"/>
          <a:ext cx="1796045" cy="1795729"/>
        </a:xfrm>
        <a:prstGeom prst="ellipse">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Total paid:</a:t>
          </a:r>
        </a:p>
        <a:p>
          <a:pPr marL="0" lvl="0" indent="0" algn="ctr" defTabSz="933450">
            <a:lnSpc>
              <a:spcPct val="90000"/>
            </a:lnSpc>
            <a:spcBef>
              <a:spcPct val="0"/>
            </a:spcBef>
            <a:spcAft>
              <a:spcPct val="35000"/>
            </a:spcAft>
            <a:buNone/>
          </a:pPr>
          <a:r>
            <a:rPr lang="en-US" sz="2100" kern="1200" dirty="0"/>
            <a:t>$4,158.96</a:t>
          </a:r>
        </a:p>
      </dsp:txBody>
      <dsp:txXfrm>
        <a:off x="4781443" y="1108507"/>
        <a:ext cx="1282889" cy="1282567"/>
      </dsp:txXfrm>
    </dsp:sp>
    <dsp:sp modelId="{0442C34E-DC47-473C-9BC4-37313788084E}">
      <dsp:nvSpPr>
        <dsp:cNvPr id="0" name=""/>
        <dsp:cNvSpPr/>
      </dsp:nvSpPr>
      <dsp:spPr>
        <a:xfrm rot="2700000">
          <a:off x="2472226" y="787645"/>
          <a:ext cx="1923953" cy="1923953"/>
        </a:xfrm>
        <a:prstGeom prst="teardrop">
          <a:avLst>
            <a:gd name="adj" fmla="val 1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CE89F-9A05-469B-81C5-69E3A40C04C8}">
      <dsp:nvSpPr>
        <dsp:cNvPr id="0" name=""/>
        <dsp:cNvSpPr/>
      </dsp:nvSpPr>
      <dsp:spPr>
        <a:xfrm>
          <a:off x="2536593" y="851926"/>
          <a:ext cx="1796045" cy="1795729"/>
        </a:xfrm>
        <a:prstGeom prst="ellips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Pay$39.99 per week for 104 weeks</a:t>
          </a:r>
        </a:p>
      </dsp:txBody>
      <dsp:txXfrm>
        <a:off x="2793171" y="1108507"/>
        <a:ext cx="1282889" cy="1282567"/>
      </dsp:txXfrm>
    </dsp:sp>
    <dsp:sp modelId="{83727744-0B6B-459C-95E5-8C6C799BA06E}">
      <dsp:nvSpPr>
        <dsp:cNvPr id="0" name=""/>
        <dsp:cNvSpPr/>
      </dsp:nvSpPr>
      <dsp:spPr>
        <a:xfrm rot="2700000">
          <a:off x="483954" y="787645"/>
          <a:ext cx="1923953" cy="1923953"/>
        </a:xfrm>
        <a:prstGeom prst="teardrop">
          <a:avLst>
            <a:gd name="adj" fmla="val 1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3FF4A-09B7-46A9-A32D-9DE7B5625AD5}">
      <dsp:nvSpPr>
        <dsp:cNvPr id="0" name=""/>
        <dsp:cNvSpPr/>
      </dsp:nvSpPr>
      <dsp:spPr>
        <a:xfrm>
          <a:off x="548320" y="851926"/>
          <a:ext cx="1796045" cy="1795729"/>
        </a:xfrm>
        <a:prstGeom prst="ellips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Purchase a 50” LCD TV valued at $1,890</a:t>
          </a:r>
        </a:p>
      </dsp:txBody>
      <dsp:txXfrm>
        <a:off x="804898" y="1108507"/>
        <a:ext cx="1282889" cy="1282567"/>
      </dsp:txXfrm>
    </dsp:sp>
    <dsp:sp modelId="{EC9A8FA9-7140-410C-BC28-12117E801AF5}">
      <dsp:nvSpPr>
        <dsp:cNvPr id="0" name=""/>
        <dsp:cNvSpPr/>
      </dsp:nvSpPr>
      <dsp:spPr>
        <a:xfrm>
          <a:off x="548320" y="2747250"/>
          <a:ext cx="1796045" cy="105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548320" y="2747250"/>
        <a:ext cx="1796045" cy="10546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7ABDC-1B42-46F4-A134-DC095BF690B3}">
      <dsp:nvSpPr>
        <dsp:cNvPr id="0" name=""/>
        <dsp:cNvSpPr/>
      </dsp:nvSpPr>
      <dsp:spPr>
        <a:xfrm>
          <a:off x="24240" y="386391"/>
          <a:ext cx="8358918" cy="1217376"/>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3259" numCol="1" spcCol="1270" anchor="ctr" anchorCtr="0">
          <a:noAutofit/>
        </a:bodyPr>
        <a:lstStyle/>
        <a:p>
          <a:pPr marL="0" lvl="0" indent="0" algn="l" defTabSz="1066800">
            <a:lnSpc>
              <a:spcPct val="90000"/>
            </a:lnSpc>
            <a:spcBef>
              <a:spcPct val="0"/>
            </a:spcBef>
            <a:spcAft>
              <a:spcPct val="35000"/>
            </a:spcAft>
            <a:buNone/>
          </a:pPr>
          <a:r>
            <a:rPr lang="en-US" sz="2400" kern="1200" dirty="0"/>
            <a:t>The loan…</a:t>
          </a:r>
        </a:p>
      </dsp:txBody>
      <dsp:txXfrm>
        <a:off x="24240" y="690735"/>
        <a:ext cx="8054574" cy="608688"/>
      </dsp:txXfrm>
    </dsp:sp>
    <dsp:sp modelId="{DC922806-14AB-47B9-A2A2-F074684E8482}">
      <dsp:nvSpPr>
        <dsp:cNvPr id="0" name=""/>
        <dsp:cNvSpPr/>
      </dsp:nvSpPr>
      <dsp:spPr>
        <a:xfrm>
          <a:off x="24240" y="1325165"/>
          <a:ext cx="2574546" cy="2345116"/>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Borrower gives the lender their automobile title or personal property in exchange for cash (based on value of item)</a:t>
          </a:r>
        </a:p>
      </dsp:txBody>
      <dsp:txXfrm>
        <a:off x="24240" y="1325165"/>
        <a:ext cx="2574546" cy="2345116"/>
      </dsp:txXfrm>
    </dsp:sp>
    <dsp:sp modelId="{0987E0DA-A96A-40AF-98FF-271E7370DB1C}">
      <dsp:nvSpPr>
        <dsp:cNvPr id="0" name=""/>
        <dsp:cNvSpPr/>
      </dsp:nvSpPr>
      <dsp:spPr>
        <a:xfrm>
          <a:off x="2598787" y="792184"/>
          <a:ext cx="5784371" cy="1217376"/>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93259" numCol="1" spcCol="1270" anchor="ctr" anchorCtr="0">
          <a:noAutofit/>
        </a:bodyPr>
        <a:lstStyle/>
        <a:p>
          <a:pPr marL="0" lvl="0" indent="0" algn="l" defTabSz="889000">
            <a:lnSpc>
              <a:spcPct val="90000"/>
            </a:lnSpc>
            <a:spcBef>
              <a:spcPct val="0"/>
            </a:spcBef>
            <a:spcAft>
              <a:spcPct val="35000"/>
            </a:spcAft>
            <a:buNone/>
          </a:pPr>
          <a:r>
            <a:rPr lang="en-US" sz="2000" kern="1200" dirty="0"/>
            <a:t>To get their item back, the borrower must…</a:t>
          </a:r>
        </a:p>
      </dsp:txBody>
      <dsp:txXfrm>
        <a:off x="2598787" y="1096528"/>
        <a:ext cx="5480027" cy="608688"/>
      </dsp:txXfrm>
    </dsp:sp>
    <dsp:sp modelId="{7AC0834B-7D7F-4CB8-AD07-0BEA782B9DDC}">
      <dsp:nvSpPr>
        <dsp:cNvPr id="0" name=""/>
        <dsp:cNvSpPr/>
      </dsp:nvSpPr>
      <dsp:spPr>
        <a:xfrm>
          <a:off x="2598787" y="1730957"/>
          <a:ext cx="2574546" cy="2345116"/>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Pay the lender back cash and fees/interest within a specified time period</a:t>
          </a:r>
        </a:p>
      </dsp:txBody>
      <dsp:txXfrm>
        <a:off x="2598787" y="1730957"/>
        <a:ext cx="2574546" cy="2345116"/>
      </dsp:txXfrm>
    </dsp:sp>
    <dsp:sp modelId="{51269EF1-7589-45B4-A5A4-0FD0AEBD5FCC}">
      <dsp:nvSpPr>
        <dsp:cNvPr id="0" name=""/>
        <dsp:cNvSpPr/>
      </dsp:nvSpPr>
      <dsp:spPr>
        <a:xfrm>
          <a:off x="5173334" y="1254365"/>
          <a:ext cx="3209824" cy="1217376"/>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93259" numCol="1" spcCol="1270" anchor="ctr" anchorCtr="0">
          <a:noAutofit/>
        </a:bodyPr>
        <a:lstStyle/>
        <a:p>
          <a:pPr marL="0" lvl="0" indent="0" algn="l" defTabSz="800100">
            <a:lnSpc>
              <a:spcPct val="90000"/>
            </a:lnSpc>
            <a:spcBef>
              <a:spcPct val="0"/>
            </a:spcBef>
            <a:spcAft>
              <a:spcPct val="35000"/>
            </a:spcAft>
            <a:buNone/>
          </a:pPr>
          <a:r>
            <a:rPr lang="en-US" sz="1800" kern="1200" dirty="0"/>
            <a:t>If credit terms are not met…</a:t>
          </a:r>
        </a:p>
      </dsp:txBody>
      <dsp:txXfrm>
        <a:off x="5173334" y="1558709"/>
        <a:ext cx="2905480" cy="608688"/>
      </dsp:txXfrm>
    </dsp:sp>
    <dsp:sp modelId="{E6D090C4-9B0F-4E01-81DE-6AD24948AE97}">
      <dsp:nvSpPr>
        <dsp:cNvPr id="0" name=""/>
        <dsp:cNvSpPr/>
      </dsp:nvSpPr>
      <dsp:spPr>
        <a:xfrm>
          <a:off x="5173334" y="2136749"/>
          <a:ext cx="2574546" cy="2310795"/>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lender keeps the item</a:t>
          </a:r>
        </a:p>
      </dsp:txBody>
      <dsp:txXfrm>
        <a:off x="5173334" y="2136749"/>
        <a:ext cx="2574546" cy="2310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3F407-E249-4076-B7A5-250DD785644D}">
      <dsp:nvSpPr>
        <dsp:cNvPr id="0" name=""/>
        <dsp:cNvSpPr/>
      </dsp:nvSpPr>
      <dsp:spPr>
        <a:xfrm>
          <a:off x="1791769" y="365844"/>
          <a:ext cx="3688618" cy="368860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There are </a:t>
          </a:r>
          <a:r>
            <a:rPr lang="en-US" sz="3200" u="sng" kern="1200" dirty="0"/>
            <a:t>many</a:t>
          </a:r>
          <a:r>
            <a:rPr lang="en-US" sz="3200" u="none" kern="1200" dirty="0"/>
            <a:t> </a:t>
          </a:r>
          <a:r>
            <a:rPr lang="en-US" sz="3200" kern="1200" dirty="0"/>
            <a:t>sources of credit including…</a:t>
          </a:r>
        </a:p>
      </dsp:txBody>
      <dsp:txXfrm>
        <a:off x="2331955" y="906028"/>
        <a:ext cx="2608246" cy="2608240"/>
      </dsp:txXfrm>
    </dsp:sp>
    <dsp:sp modelId="{6D42E21A-D7FD-4321-9B1C-1F0FCEE84695}">
      <dsp:nvSpPr>
        <dsp:cNvPr id="0" name=""/>
        <dsp:cNvSpPr/>
      </dsp:nvSpPr>
      <dsp:spPr>
        <a:xfrm>
          <a:off x="3139927" y="3307366"/>
          <a:ext cx="207764" cy="20774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F9735-DC26-4096-9E50-32E27EAF9822}">
      <dsp:nvSpPr>
        <dsp:cNvPr id="0" name=""/>
        <dsp:cNvSpPr/>
      </dsp:nvSpPr>
      <dsp:spPr>
        <a:xfrm>
          <a:off x="5090697" y="1967397"/>
          <a:ext cx="207764" cy="207743"/>
        </a:xfrm>
        <a:prstGeom prst="ellipse">
          <a:avLst/>
        </a:prstGeom>
        <a:solidFill>
          <a:schemeClr val="accent3">
            <a:hueOff val="645812"/>
            <a:satOff val="-2064"/>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7ACE27-3033-4F8E-A1B5-70846C24A085}">
      <dsp:nvSpPr>
        <dsp:cNvPr id="0" name=""/>
        <dsp:cNvSpPr/>
      </dsp:nvSpPr>
      <dsp:spPr>
        <a:xfrm>
          <a:off x="4097866" y="3528468"/>
          <a:ext cx="286535" cy="286971"/>
        </a:xfrm>
        <a:prstGeom prst="ellipse">
          <a:avLst/>
        </a:prstGeom>
        <a:solidFill>
          <a:schemeClr val="accent3">
            <a:hueOff val="1291623"/>
            <a:satOff val="-4127"/>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16469-B8EA-44C9-AD12-C50678477F43}">
      <dsp:nvSpPr>
        <dsp:cNvPr id="0" name=""/>
        <dsp:cNvSpPr/>
      </dsp:nvSpPr>
      <dsp:spPr>
        <a:xfrm>
          <a:off x="3198080" y="1211044"/>
          <a:ext cx="207764" cy="207743"/>
        </a:xfrm>
        <a:prstGeom prst="ellipse">
          <a:avLst/>
        </a:prstGeom>
        <a:solidFill>
          <a:schemeClr val="accent3">
            <a:hueOff val="1937435"/>
            <a:satOff val="-619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2AFF0-5E30-4028-A06E-BF445E0ED6F9}">
      <dsp:nvSpPr>
        <dsp:cNvPr id="0" name=""/>
        <dsp:cNvSpPr/>
      </dsp:nvSpPr>
      <dsp:spPr>
        <a:xfrm>
          <a:off x="2544123" y="2399927"/>
          <a:ext cx="207764" cy="207743"/>
        </a:xfrm>
        <a:prstGeom prst="ellipse">
          <a:avLst/>
        </a:prstGeom>
        <a:solidFill>
          <a:schemeClr val="accent3">
            <a:hueOff val="2583246"/>
            <a:satOff val="-8254"/>
            <a:lumOff val="-20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C0D31E-C587-45F4-825E-3D385D9F4E33}">
      <dsp:nvSpPr>
        <dsp:cNvPr id="0" name=""/>
        <dsp:cNvSpPr/>
      </dsp:nvSpPr>
      <dsp:spPr>
        <a:xfrm>
          <a:off x="776150" y="889085"/>
          <a:ext cx="1458281" cy="1458290"/>
        </a:xfrm>
        <a:prstGeom prst="ellipse">
          <a:avLst/>
        </a:prstGeom>
        <a:solidFill>
          <a:schemeClr val="accent3">
            <a:hueOff val="3229058"/>
            <a:satOff val="-10318"/>
            <a:lumOff val="-26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Private mortgage companies</a:t>
          </a:r>
        </a:p>
      </dsp:txBody>
      <dsp:txXfrm>
        <a:off x="989710" y="1102647"/>
        <a:ext cx="1031161" cy="1031166"/>
      </dsp:txXfrm>
    </dsp:sp>
    <dsp:sp modelId="{6CB2C064-7C2B-4547-BE35-990FE0AC023A}">
      <dsp:nvSpPr>
        <dsp:cNvPr id="0" name=""/>
        <dsp:cNvSpPr/>
      </dsp:nvSpPr>
      <dsp:spPr>
        <a:xfrm>
          <a:off x="2706240" y="388698"/>
          <a:ext cx="286535" cy="286971"/>
        </a:xfrm>
        <a:prstGeom prst="ellipse">
          <a:avLst/>
        </a:prstGeom>
        <a:solidFill>
          <a:schemeClr val="accent3">
            <a:hueOff val="3874869"/>
            <a:satOff val="-12382"/>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FE6CB-49A3-4EA0-B48A-35F45E2EF879}">
      <dsp:nvSpPr>
        <dsp:cNvPr id="0" name=""/>
        <dsp:cNvSpPr/>
      </dsp:nvSpPr>
      <dsp:spPr>
        <a:xfrm>
          <a:off x="1640636" y="2741253"/>
          <a:ext cx="518090" cy="518207"/>
        </a:xfrm>
        <a:prstGeom prst="ellipse">
          <a:avLst/>
        </a:prstGeom>
        <a:solidFill>
          <a:schemeClr val="accent3">
            <a:hueOff val="4520681"/>
            <a:satOff val="-14445"/>
            <a:lumOff val="-36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17D65-B46A-4C30-ACBB-94485CFF60A9}">
      <dsp:nvSpPr>
        <dsp:cNvPr id="0" name=""/>
        <dsp:cNvSpPr/>
      </dsp:nvSpPr>
      <dsp:spPr>
        <a:xfrm>
          <a:off x="5279684" y="102755"/>
          <a:ext cx="1715634" cy="1715630"/>
        </a:xfrm>
        <a:prstGeom prst="ellipse">
          <a:avLst/>
        </a:prstGeom>
        <a:solidFill>
          <a:schemeClr val="accent3">
            <a:hueOff val="5166492"/>
            <a:satOff val="-16509"/>
            <a:lumOff val="-41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Depository institutions</a:t>
          </a:r>
        </a:p>
      </dsp:txBody>
      <dsp:txXfrm>
        <a:off x="5530933" y="354003"/>
        <a:ext cx="1213136" cy="1213134"/>
      </dsp:txXfrm>
    </dsp:sp>
    <dsp:sp modelId="{F7AFFCAF-1685-4260-AA14-8CA68467B5A1}">
      <dsp:nvSpPr>
        <dsp:cNvPr id="0" name=""/>
        <dsp:cNvSpPr/>
      </dsp:nvSpPr>
      <dsp:spPr>
        <a:xfrm>
          <a:off x="4850776" y="1532451"/>
          <a:ext cx="286535" cy="286971"/>
        </a:xfrm>
        <a:prstGeom prst="ellipse">
          <a:avLst/>
        </a:prstGeom>
        <a:solidFill>
          <a:schemeClr val="accent3">
            <a:hueOff val="5812304"/>
            <a:satOff val="-18573"/>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B43CE-38EA-4BCE-88A9-7B457B76530F}">
      <dsp:nvSpPr>
        <dsp:cNvPr id="0" name=""/>
        <dsp:cNvSpPr/>
      </dsp:nvSpPr>
      <dsp:spPr>
        <a:xfrm>
          <a:off x="1443444" y="3358036"/>
          <a:ext cx="207764" cy="207743"/>
        </a:xfrm>
        <a:prstGeom prst="ellipse">
          <a:avLst/>
        </a:prstGeom>
        <a:solidFill>
          <a:schemeClr val="accent3">
            <a:hueOff val="6458115"/>
            <a:satOff val="-20636"/>
            <a:lumOff val="-52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49B55-662C-4D82-A887-EB341ACF2D24}">
      <dsp:nvSpPr>
        <dsp:cNvPr id="0" name=""/>
        <dsp:cNvSpPr/>
      </dsp:nvSpPr>
      <dsp:spPr>
        <a:xfrm>
          <a:off x="3513692" y="3062312"/>
          <a:ext cx="207764" cy="207743"/>
        </a:xfrm>
        <a:prstGeom prst="ellipse">
          <a:avLst/>
        </a:prstGeom>
        <a:solidFill>
          <a:schemeClr val="accent3">
            <a:hueOff val="7103926"/>
            <a:satOff val="-22700"/>
            <a:lumOff val="-57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8D3A7-165F-42F4-BF90-C348CC07975A}">
      <dsp:nvSpPr>
        <dsp:cNvPr id="0" name=""/>
        <dsp:cNvSpPr/>
      </dsp:nvSpPr>
      <dsp:spPr>
        <a:xfrm>
          <a:off x="5231597" y="2568651"/>
          <a:ext cx="1983361" cy="2037638"/>
        </a:xfrm>
        <a:prstGeom prst="ellipse">
          <a:avLst/>
        </a:prstGeom>
        <a:solidFill>
          <a:schemeClr val="accent3">
            <a:hueOff val="7749738"/>
            <a:satOff val="-24763"/>
            <a:lumOff val="-6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Automobile dealerships</a:t>
          </a:r>
        </a:p>
      </dsp:txBody>
      <dsp:txXfrm>
        <a:off x="5522053" y="2867056"/>
        <a:ext cx="1402449" cy="1440828"/>
      </dsp:txXfrm>
    </dsp:sp>
    <dsp:sp modelId="{FBEC853F-DC91-4C45-916F-44635EAE631E}">
      <dsp:nvSpPr>
        <dsp:cNvPr id="0" name=""/>
        <dsp:cNvSpPr/>
      </dsp:nvSpPr>
      <dsp:spPr>
        <a:xfrm>
          <a:off x="5351169" y="3105586"/>
          <a:ext cx="207764" cy="207743"/>
        </a:xfrm>
        <a:prstGeom prst="ellipse">
          <a:avLst/>
        </a:prstGeom>
        <a:solidFill>
          <a:schemeClr val="accent3">
            <a:hueOff val="8395550"/>
            <a:satOff val="-26827"/>
            <a:lumOff val="-67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46782-C2A7-4998-8AC6-A68360A4A3E5}">
      <dsp:nvSpPr>
        <dsp:cNvPr id="0" name=""/>
        <dsp:cNvSpPr/>
      </dsp:nvSpPr>
      <dsp:spPr>
        <a:xfrm>
          <a:off x="2109560" y="3396068"/>
          <a:ext cx="1614793" cy="1458290"/>
        </a:xfrm>
        <a:prstGeom prst="ellipse">
          <a:avLst/>
        </a:prstGeom>
        <a:solidFill>
          <a:schemeClr val="accent3">
            <a:hueOff val="9041362"/>
            <a:satOff val="-28891"/>
            <a:lumOff val="-73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Government</a:t>
          </a:r>
        </a:p>
      </dsp:txBody>
      <dsp:txXfrm>
        <a:off x="2346041" y="3609630"/>
        <a:ext cx="1141831" cy="1031166"/>
      </dsp:txXfrm>
    </dsp:sp>
    <dsp:sp modelId="{797AA6AF-54DD-4280-9024-6895F2952DA1}">
      <dsp:nvSpPr>
        <dsp:cNvPr id="0" name=""/>
        <dsp:cNvSpPr/>
      </dsp:nvSpPr>
      <dsp:spPr>
        <a:xfrm>
          <a:off x="3610438" y="3565779"/>
          <a:ext cx="207764" cy="207743"/>
        </a:xfrm>
        <a:prstGeom prst="ellipse">
          <a:avLst/>
        </a:prstGeom>
        <a:solidFill>
          <a:schemeClr val="accent3">
            <a:hueOff val="9687173"/>
            <a:satOff val="-30954"/>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37E8E-DD07-45F5-B398-B612AFFE7168}">
      <dsp:nvSpPr>
        <dsp:cNvPr id="0" name=""/>
        <dsp:cNvSpPr/>
      </dsp:nvSpPr>
      <dsp:spPr>
        <a:xfrm>
          <a:off x="3421082" y="-248068"/>
          <a:ext cx="1629850" cy="1629847"/>
        </a:xfrm>
        <a:prstGeom prst="ellipse">
          <a:avLst/>
        </a:prstGeom>
        <a:solidFill>
          <a:schemeClr val="accent3">
            <a:hueOff val="10332984"/>
            <a:satOff val="-33018"/>
            <a:lumOff val="-83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Credit card companies</a:t>
          </a:r>
        </a:p>
      </dsp:txBody>
      <dsp:txXfrm>
        <a:off x="3659768" y="-9382"/>
        <a:ext cx="1152478" cy="1152475"/>
      </dsp:txXfrm>
    </dsp:sp>
    <dsp:sp modelId="{0DEC49B4-8DFC-40A1-BC06-DB4159A8BA56}">
      <dsp:nvSpPr>
        <dsp:cNvPr id="0" name=""/>
        <dsp:cNvSpPr/>
      </dsp:nvSpPr>
      <dsp:spPr>
        <a:xfrm>
          <a:off x="2381823" y="1178800"/>
          <a:ext cx="207764" cy="207743"/>
        </a:xfrm>
        <a:prstGeom prst="ellipse">
          <a:avLst/>
        </a:prstGeom>
        <a:solidFill>
          <a:schemeClr val="accent3">
            <a:hueOff val="10978795"/>
            <a:satOff val="-35081"/>
            <a:lumOff val="-88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909B9-BA9C-4EF3-9B79-E579FC366E1F}">
      <dsp:nvSpPr>
        <dsp:cNvPr id="0" name=""/>
        <dsp:cNvSpPr/>
      </dsp:nvSpPr>
      <dsp:spPr>
        <a:xfrm>
          <a:off x="4800989" y="300841"/>
          <a:ext cx="207764" cy="207743"/>
        </a:xfrm>
        <a:prstGeom prst="ellipse">
          <a:avLst/>
        </a:prstGeom>
        <a:solidFill>
          <a:schemeClr val="accent3">
            <a:hueOff val="11624607"/>
            <a:satOff val="-3714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211BA-FBFF-463D-8A2C-CED5E253DF13}">
      <dsp:nvSpPr>
        <dsp:cNvPr id="0" name=""/>
        <dsp:cNvSpPr/>
      </dsp:nvSpPr>
      <dsp:spPr>
        <a:xfrm>
          <a:off x="3694" y="546615"/>
          <a:ext cx="1615386" cy="389310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Lender gives borrower a loan based upon their anticipated tax refund</a:t>
          </a:r>
        </a:p>
      </dsp:txBody>
      <dsp:txXfrm>
        <a:off x="51007" y="593928"/>
        <a:ext cx="1520760" cy="3798480"/>
      </dsp:txXfrm>
    </dsp:sp>
    <dsp:sp modelId="{DA65F784-6BE4-47D9-85F8-E9D43A3BFC7B}">
      <dsp:nvSpPr>
        <dsp:cNvPr id="0" name=""/>
        <dsp:cNvSpPr/>
      </dsp:nvSpPr>
      <dsp:spPr>
        <a:xfrm>
          <a:off x="1780619" y="2292860"/>
          <a:ext cx="342461" cy="40061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780619" y="2372983"/>
        <a:ext cx="239723" cy="240369"/>
      </dsp:txXfrm>
    </dsp:sp>
    <dsp:sp modelId="{CF5A592D-EF9E-4D10-802D-D64ADF85C7E4}">
      <dsp:nvSpPr>
        <dsp:cNvPr id="0" name=""/>
        <dsp:cNvSpPr/>
      </dsp:nvSpPr>
      <dsp:spPr>
        <a:xfrm>
          <a:off x="2265235" y="546615"/>
          <a:ext cx="1615386" cy="389310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Lender charges the borrower a fee for this service</a:t>
          </a:r>
        </a:p>
      </dsp:txBody>
      <dsp:txXfrm>
        <a:off x="2312548" y="593928"/>
        <a:ext cx="1520760" cy="3798480"/>
      </dsp:txXfrm>
    </dsp:sp>
    <dsp:sp modelId="{C0455287-35A6-4C78-A0CE-EF71A416D01D}">
      <dsp:nvSpPr>
        <dsp:cNvPr id="0" name=""/>
        <dsp:cNvSpPr/>
      </dsp:nvSpPr>
      <dsp:spPr>
        <a:xfrm>
          <a:off x="4042161" y="2292860"/>
          <a:ext cx="342461" cy="40061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042161" y="2372983"/>
        <a:ext cx="239723" cy="240369"/>
      </dsp:txXfrm>
    </dsp:sp>
    <dsp:sp modelId="{D4F5AA1E-6AD9-40CB-8440-DF3CB83D0EA5}">
      <dsp:nvSpPr>
        <dsp:cNvPr id="0" name=""/>
        <dsp:cNvSpPr/>
      </dsp:nvSpPr>
      <dsp:spPr>
        <a:xfrm>
          <a:off x="4526777" y="546615"/>
          <a:ext cx="1615386" cy="389310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Borrower authorizes the Internal Revenue Service to deposit money directly into the lenders account</a:t>
          </a:r>
        </a:p>
      </dsp:txBody>
      <dsp:txXfrm>
        <a:off x="4574090" y="593928"/>
        <a:ext cx="1520760" cy="3798480"/>
      </dsp:txXfrm>
    </dsp:sp>
    <dsp:sp modelId="{BCB0FEFB-9BF5-4D89-BF19-BE39A32D9394}">
      <dsp:nvSpPr>
        <dsp:cNvPr id="0" name=""/>
        <dsp:cNvSpPr/>
      </dsp:nvSpPr>
      <dsp:spPr>
        <a:xfrm>
          <a:off x="6303702" y="2292860"/>
          <a:ext cx="342461" cy="40061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303702" y="2372983"/>
        <a:ext cx="239723" cy="240369"/>
      </dsp:txXfrm>
    </dsp:sp>
    <dsp:sp modelId="{172A6335-8EC6-4392-952A-EA03AD1AABF1}">
      <dsp:nvSpPr>
        <dsp:cNvPr id="0" name=""/>
        <dsp:cNvSpPr/>
      </dsp:nvSpPr>
      <dsp:spPr>
        <a:xfrm>
          <a:off x="6788318" y="546615"/>
          <a:ext cx="1615386" cy="389310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If the borrowers refund was less than the loan amount, they owe the lender the difference</a:t>
          </a:r>
        </a:p>
      </dsp:txBody>
      <dsp:txXfrm>
        <a:off x="6835631" y="593928"/>
        <a:ext cx="1520760" cy="37984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CECA5-6160-4022-8FD5-71F039595933}">
      <dsp:nvSpPr>
        <dsp:cNvPr id="0" name=""/>
        <dsp:cNvSpPr/>
      </dsp:nvSpPr>
      <dsp:spPr>
        <a:xfrm>
          <a:off x="3978041" y="883630"/>
          <a:ext cx="1920249" cy="4145568"/>
        </a:xfrm>
        <a:prstGeom prst="wedgeRectCallout">
          <a:avLst>
            <a:gd name="adj1" fmla="val 0"/>
            <a:gd name="adj2" fmla="val 0"/>
          </a:avLst>
        </a:prstGeom>
        <a:solidFill>
          <a:schemeClr val="accent3">
            <a:lumMod val="20000"/>
            <a:lumOff val="80000"/>
          </a:schemeClr>
        </a:solidFill>
        <a:ln w="1905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marL="0" lvl="0" indent="0" algn="r" defTabSz="977900">
            <a:lnSpc>
              <a:spcPct val="90000"/>
            </a:lnSpc>
            <a:spcBef>
              <a:spcPct val="0"/>
            </a:spcBef>
            <a:spcAft>
              <a:spcPct val="35000"/>
            </a:spcAft>
            <a:buNone/>
          </a:pPr>
          <a:r>
            <a:rPr lang="en-US" sz="2200" kern="1200" dirty="0"/>
            <a:t>Evaluate your credit report and score</a:t>
          </a:r>
        </a:p>
        <a:p>
          <a:pPr marL="0" lvl="0" indent="0" algn="r" defTabSz="977900">
            <a:lnSpc>
              <a:spcPct val="90000"/>
            </a:lnSpc>
            <a:spcBef>
              <a:spcPct val="0"/>
            </a:spcBef>
            <a:spcAft>
              <a:spcPct val="35000"/>
            </a:spcAft>
            <a:buNone/>
          </a:pPr>
          <a:endParaRPr lang="en-US" sz="1050" kern="1200" dirty="0"/>
        </a:p>
        <a:p>
          <a:pPr marL="0" lvl="0" indent="0" algn="r" defTabSz="977900">
            <a:lnSpc>
              <a:spcPct val="90000"/>
            </a:lnSpc>
            <a:spcBef>
              <a:spcPct val="0"/>
            </a:spcBef>
            <a:spcAft>
              <a:spcPct val="35000"/>
            </a:spcAft>
            <a:buNone/>
          </a:pPr>
          <a:r>
            <a:rPr lang="en-US" sz="2200" kern="1200" dirty="0"/>
            <a:t>The trade-off to no credit history check is often higher interest rates and fees</a:t>
          </a:r>
        </a:p>
        <a:p>
          <a:pPr marL="0" lvl="0" indent="0" algn="r" defTabSz="977900">
            <a:lnSpc>
              <a:spcPct val="90000"/>
            </a:lnSpc>
            <a:spcBef>
              <a:spcPct val="0"/>
            </a:spcBef>
            <a:spcAft>
              <a:spcPct val="35000"/>
            </a:spcAft>
            <a:buNone/>
          </a:pPr>
          <a:endParaRPr lang="en-US" sz="2000" kern="1200" dirty="0"/>
        </a:p>
      </dsp:txBody>
      <dsp:txXfrm>
        <a:off x="4221745" y="883630"/>
        <a:ext cx="1676545" cy="4145568"/>
      </dsp:txXfrm>
    </dsp:sp>
    <dsp:sp modelId="{DD0AF0F6-69BE-48EF-9F26-13374D65AA93}">
      <dsp:nvSpPr>
        <dsp:cNvPr id="0" name=""/>
        <dsp:cNvSpPr/>
      </dsp:nvSpPr>
      <dsp:spPr>
        <a:xfrm>
          <a:off x="3978041" y="0"/>
          <a:ext cx="1920249" cy="885139"/>
        </a:xfrm>
        <a:prstGeom prst="rect">
          <a:avLst/>
        </a:prstGeom>
        <a:solidFill>
          <a:schemeClr val="lt1">
            <a:hueOff val="0"/>
            <a:satOff val="0"/>
            <a:lumOff val="0"/>
            <a:alphaOff val="0"/>
          </a:schemeClr>
        </a:solidFill>
        <a:ln w="1905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dirty="0"/>
            <a:t>Credit history check</a:t>
          </a:r>
        </a:p>
      </dsp:txBody>
      <dsp:txXfrm>
        <a:off x="3978041" y="0"/>
        <a:ext cx="1920249" cy="885139"/>
      </dsp:txXfrm>
    </dsp:sp>
    <dsp:sp modelId="{F8FD4F04-3DDD-4E77-8D3B-D5DFE0E04554}">
      <dsp:nvSpPr>
        <dsp:cNvPr id="0" name=""/>
        <dsp:cNvSpPr/>
      </dsp:nvSpPr>
      <dsp:spPr>
        <a:xfrm>
          <a:off x="2112002" y="883630"/>
          <a:ext cx="1920249" cy="3849851"/>
        </a:xfrm>
        <a:prstGeom prst="wedgeRectCallout">
          <a:avLst>
            <a:gd name="adj1" fmla="val 62500"/>
            <a:gd name="adj2" fmla="val 20830"/>
          </a:avLst>
        </a:prstGeom>
        <a:solidFill>
          <a:schemeClr val="accent2">
            <a:lumMod val="20000"/>
            <a:lumOff val="8000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1066800">
            <a:lnSpc>
              <a:spcPct val="90000"/>
            </a:lnSpc>
            <a:spcBef>
              <a:spcPct val="0"/>
            </a:spcBef>
            <a:spcAft>
              <a:spcPct val="35000"/>
            </a:spcAft>
            <a:buNone/>
          </a:pPr>
          <a:r>
            <a:rPr lang="en-US" sz="2400" kern="1200" dirty="0"/>
            <a:t>Personal information</a:t>
          </a:r>
        </a:p>
        <a:p>
          <a:pPr marL="0" lvl="0" indent="0" algn="r" defTabSz="1066800">
            <a:lnSpc>
              <a:spcPct val="90000"/>
            </a:lnSpc>
            <a:spcBef>
              <a:spcPct val="0"/>
            </a:spcBef>
            <a:spcAft>
              <a:spcPct val="35000"/>
            </a:spcAft>
            <a:buNone/>
          </a:pPr>
          <a:endParaRPr lang="en-US" sz="1000" kern="1200" dirty="0"/>
        </a:p>
        <a:p>
          <a:pPr marL="0" lvl="0" indent="0" algn="r" defTabSz="1066800">
            <a:lnSpc>
              <a:spcPct val="90000"/>
            </a:lnSpc>
            <a:spcBef>
              <a:spcPct val="0"/>
            </a:spcBef>
            <a:spcAft>
              <a:spcPct val="35000"/>
            </a:spcAft>
            <a:buNone/>
          </a:pPr>
          <a:r>
            <a:rPr lang="en-US" sz="2400" kern="1200" dirty="0"/>
            <a:t>Credit requested</a:t>
          </a:r>
        </a:p>
        <a:p>
          <a:pPr marL="0" lvl="0" indent="0" algn="r" defTabSz="1066800">
            <a:lnSpc>
              <a:spcPct val="90000"/>
            </a:lnSpc>
            <a:spcBef>
              <a:spcPct val="0"/>
            </a:spcBef>
            <a:spcAft>
              <a:spcPct val="35000"/>
            </a:spcAft>
            <a:buNone/>
          </a:pPr>
          <a:endParaRPr lang="en-US" sz="1000" kern="1200" dirty="0"/>
        </a:p>
        <a:p>
          <a:pPr marL="0" lvl="0" indent="0" algn="r" defTabSz="1066800">
            <a:lnSpc>
              <a:spcPct val="90000"/>
            </a:lnSpc>
            <a:spcBef>
              <a:spcPct val="0"/>
            </a:spcBef>
            <a:spcAft>
              <a:spcPct val="35000"/>
            </a:spcAft>
            <a:buNone/>
          </a:pPr>
          <a:r>
            <a:rPr lang="en-US" sz="2400" kern="1200" dirty="0"/>
            <a:t>Information about your ability to repay the credit</a:t>
          </a:r>
        </a:p>
      </dsp:txBody>
      <dsp:txXfrm>
        <a:off x="2355706" y="883630"/>
        <a:ext cx="1676545" cy="3849851"/>
      </dsp:txXfrm>
    </dsp:sp>
    <dsp:sp modelId="{283A2770-3913-44C7-A24A-36B163F7E89C}">
      <dsp:nvSpPr>
        <dsp:cNvPr id="0" name=""/>
        <dsp:cNvSpPr/>
      </dsp:nvSpPr>
      <dsp:spPr>
        <a:xfrm>
          <a:off x="2112002" y="143332"/>
          <a:ext cx="1920249" cy="740298"/>
        </a:xfrm>
        <a:prstGeom prst="rect">
          <a:avLst/>
        </a:prstGeom>
        <a:solidFill>
          <a:schemeClr val="lt1">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dirty="0"/>
            <a:t>Typical questions</a:t>
          </a:r>
        </a:p>
      </dsp:txBody>
      <dsp:txXfrm>
        <a:off x="2112002" y="143332"/>
        <a:ext cx="1920249" cy="740298"/>
      </dsp:txXfrm>
    </dsp:sp>
    <dsp:sp modelId="{D5F65569-6E4E-4823-AEC1-4DEA143C8785}">
      <dsp:nvSpPr>
        <dsp:cNvPr id="0" name=""/>
        <dsp:cNvSpPr/>
      </dsp:nvSpPr>
      <dsp:spPr>
        <a:xfrm>
          <a:off x="273909" y="883630"/>
          <a:ext cx="1865478" cy="3553632"/>
        </a:xfrm>
        <a:prstGeom prst="wedgeRectCallout">
          <a:avLst>
            <a:gd name="adj1" fmla="val 62500"/>
            <a:gd name="adj2" fmla="val 20830"/>
          </a:avLst>
        </a:prstGeom>
        <a:solidFill>
          <a:schemeClr val="accent1">
            <a:tint val="4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1066800">
            <a:lnSpc>
              <a:spcPct val="90000"/>
            </a:lnSpc>
            <a:spcBef>
              <a:spcPct val="0"/>
            </a:spcBef>
            <a:spcAft>
              <a:spcPct val="35000"/>
            </a:spcAft>
            <a:buNone/>
          </a:pPr>
          <a:r>
            <a:rPr lang="en-US" sz="2400" kern="1200" dirty="0"/>
            <a:t>A form requesting information about a credit applicant</a:t>
          </a:r>
        </a:p>
      </dsp:txBody>
      <dsp:txXfrm>
        <a:off x="510662" y="883630"/>
        <a:ext cx="1628725" cy="3553632"/>
      </dsp:txXfrm>
    </dsp:sp>
    <dsp:sp modelId="{160FE20E-3E48-4EEE-9E35-54296D2DCB0B}">
      <dsp:nvSpPr>
        <dsp:cNvPr id="0" name=""/>
        <dsp:cNvSpPr/>
      </dsp:nvSpPr>
      <dsp:spPr>
        <a:xfrm>
          <a:off x="273909" y="291190"/>
          <a:ext cx="1865478" cy="59243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dirty="0"/>
            <a:t>Credit application</a:t>
          </a:r>
        </a:p>
      </dsp:txBody>
      <dsp:txXfrm>
        <a:off x="273909" y="291190"/>
        <a:ext cx="1865478" cy="5924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9ED47-3652-4D1D-856B-14BB5D07C29D}">
      <dsp:nvSpPr>
        <dsp:cNvPr id="0" name=""/>
        <dsp:cNvSpPr/>
      </dsp:nvSpPr>
      <dsp:spPr>
        <a:xfrm>
          <a:off x="3683" y="370693"/>
          <a:ext cx="3221012" cy="3221012"/>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263" tIns="39370" rIns="177263"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bg1"/>
              </a:solidFill>
            </a:rPr>
            <a:t>Terms of credit are outlined in the contract</a:t>
          </a:r>
        </a:p>
      </dsp:txBody>
      <dsp:txXfrm>
        <a:off x="475389" y="842399"/>
        <a:ext cx="2277600" cy="2277600"/>
      </dsp:txXfrm>
    </dsp:sp>
    <dsp:sp modelId="{812067B3-753A-4511-9F27-DA828413F308}">
      <dsp:nvSpPr>
        <dsp:cNvPr id="0" name=""/>
        <dsp:cNvSpPr/>
      </dsp:nvSpPr>
      <dsp:spPr>
        <a:xfrm>
          <a:off x="2580493" y="370693"/>
          <a:ext cx="3221012" cy="322101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263" tIns="39370" rIns="177263"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bg1"/>
              </a:solidFill>
            </a:rPr>
            <a:t>Read the contract carefully!</a:t>
          </a:r>
        </a:p>
      </dsp:txBody>
      <dsp:txXfrm>
        <a:off x="3052199" y="842399"/>
        <a:ext cx="2277600" cy="2277600"/>
      </dsp:txXfrm>
    </dsp:sp>
    <dsp:sp modelId="{717B7096-3189-43D8-AF54-6813DD4141DB}">
      <dsp:nvSpPr>
        <dsp:cNvPr id="0" name=""/>
        <dsp:cNvSpPr/>
      </dsp:nvSpPr>
      <dsp:spPr>
        <a:xfrm>
          <a:off x="5157303" y="370693"/>
          <a:ext cx="3221012" cy="3221012"/>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263" tIns="39370" rIns="177263"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bg1"/>
              </a:solidFill>
            </a:rPr>
            <a:t>Ask questions!</a:t>
          </a:r>
        </a:p>
      </dsp:txBody>
      <dsp:txXfrm>
        <a:off x="5629009" y="842399"/>
        <a:ext cx="2277600" cy="22776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2AA28-B39D-40DF-B646-D442E1417DD0}">
      <dsp:nvSpPr>
        <dsp:cNvPr id="0" name=""/>
        <dsp:cNvSpPr/>
      </dsp:nvSpPr>
      <dsp:spPr>
        <a:xfrm>
          <a:off x="289" y="283348"/>
          <a:ext cx="2651750" cy="17373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What is the </a:t>
          </a:r>
          <a:r>
            <a:rPr lang="en-US" sz="2800" u="sng" kern="1200" dirty="0"/>
            <a:t>annual</a:t>
          </a:r>
          <a:r>
            <a:rPr lang="en-US" sz="2800" kern="1200" dirty="0"/>
            <a:t> interest rate?</a:t>
          </a:r>
        </a:p>
      </dsp:txBody>
      <dsp:txXfrm>
        <a:off x="289" y="283348"/>
        <a:ext cx="2651750" cy="1737358"/>
      </dsp:txXfrm>
    </dsp:sp>
    <dsp:sp modelId="{BAA7C9E0-2FCD-40C2-B7A9-3B337615043E}">
      <dsp:nvSpPr>
        <dsp:cNvPr id="0" name=""/>
        <dsp:cNvSpPr/>
      </dsp:nvSpPr>
      <dsp:spPr>
        <a:xfrm>
          <a:off x="2877824" y="283348"/>
          <a:ext cx="2651750" cy="17373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Are there fees?</a:t>
          </a:r>
        </a:p>
      </dsp:txBody>
      <dsp:txXfrm>
        <a:off x="2877824" y="283348"/>
        <a:ext cx="2651750" cy="1737358"/>
      </dsp:txXfrm>
    </dsp:sp>
    <dsp:sp modelId="{3AA2AE26-9377-48B4-9AFE-927D69DDA830}">
      <dsp:nvSpPr>
        <dsp:cNvPr id="0" name=""/>
        <dsp:cNvSpPr/>
      </dsp:nvSpPr>
      <dsp:spPr>
        <a:xfrm>
          <a:off x="5755359" y="283348"/>
          <a:ext cx="2651750" cy="17373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What are the consequences of a missed or late payment?</a:t>
          </a:r>
        </a:p>
      </dsp:txBody>
      <dsp:txXfrm>
        <a:off x="5755359" y="283348"/>
        <a:ext cx="2651750" cy="1737358"/>
      </dsp:txXfrm>
    </dsp:sp>
    <dsp:sp modelId="{AAA878AC-FC31-4D01-9845-AE418FBCAB8F}">
      <dsp:nvSpPr>
        <dsp:cNvPr id="0" name=""/>
        <dsp:cNvSpPr/>
      </dsp:nvSpPr>
      <dsp:spPr>
        <a:xfrm>
          <a:off x="1439057" y="2246492"/>
          <a:ext cx="2651750" cy="17373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What happens if the loan is not paid back in full?</a:t>
          </a:r>
        </a:p>
      </dsp:txBody>
      <dsp:txXfrm>
        <a:off x="1439057" y="2246492"/>
        <a:ext cx="2651750" cy="1737358"/>
      </dsp:txXfrm>
    </dsp:sp>
    <dsp:sp modelId="{E83F9030-025C-4895-8C50-23567061CDD8}">
      <dsp:nvSpPr>
        <dsp:cNvPr id="0" name=""/>
        <dsp:cNvSpPr/>
      </dsp:nvSpPr>
      <dsp:spPr>
        <a:xfrm>
          <a:off x="4316592" y="2246492"/>
          <a:ext cx="2651750" cy="17373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Do you trust and feel comfortable with the lender?</a:t>
          </a:r>
        </a:p>
      </dsp:txBody>
      <dsp:txXfrm>
        <a:off x="4316592" y="2246492"/>
        <a:ext cx="2651750" cy="17373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764F3-734B-4501-8F45-2A330AC5EB6D}">
      <dsp:nvSpPr>
        <dsp:cNvPr id="0" name=""/>
        <dsp:cNvSpPr/>
      </dsp:nvSpPr>
      <dsp:spPr>
        <a:xfrm>
          <a:off x="3727" y="338513"/>
          <a:ext cx="3259147" cy="3259147"/>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9362" tIns="31750" rIns="179362" bIns="31750" numCol="1" spcCol="1270" anchor="ctr" anchorCtr="0">
          <a:noAutofit/>
        </a:bodyPr>
        <a:lstStyle/>
        <a:p>
          <a:pPr marL="0" lvl="0" indent="0" algn="ctr" defTabSz="1111250">
            <a:lnSpc>
              <a:spcPct val="90000"/>
            </a:lnSpc>
            <a:spcBef>
              <a:spcPct val="0"/>
            </a:spcBef>
            <a:spcAft>
              <a:spcPct val="35000"/>
            </a:spcAft>
            <a:buNone/>
          </a:pPr>
          <a:r>
            <a:rPr lang="en-US" sz="2500" kern="1200" dirty="0"/>
            <a:t>Understand your responsibilities as a borrower</a:t>
          </a:r>
        </a:p>
      </dsp:txBody>
      <dsp:txXfrm>
        <a:off x="481018" y="815804"/>
        <a:ext cx="2304565" cy="2304565"/>
      </dsp:txXfrm>
    </dsp:sp>
    <dsp:sp modelId="{75375F43-2F66-466F-8468-32749558ABCE}">
      <dsp:nvSpPr>
        <dsp:cNvPr id="0" name=""/>
        <dsp:cNvSpPr/>
      </dsp:nvSpPr>
      <dsp:spPr>
        <a:xfrm>
          <a:off x="2611044" y="338513"/>
          <a:ext cx="3259147" cy="3259147"/>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9362" tIns="31750" rIns="179362"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Consider future implications to paying back the amount borrowed</a:t>
          </a:r>
        </a:p>
      </dsp:txBody>
      <dsp:txXfrm>
        <a:off x="3088335" y="815804"/>
        <a:ext cx="2304565" cy="2304565"/>
      </dsp:txXfrm>
    </dsp:sp>
    <dsp:sp modelId="{AB7E1F94-4CD4-4E4B-9D4E-095CCA602661}">
      <dsp:nvSpPr>
        <dsp:cNvPr id="0" name=""/>
        <dsp:cNvSpPr/>
      </dsp:nvSpPr>
      <dsp:spPr>
        <a:xfrm>
          <a:off x="5218362" y="338513"/>
          <a:ext cx="3259147" cy="3259147"/>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9362" tIns="31750" rIns="179362"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Shop around for the best terms</a:t>
          </a:r>
        </a:p>
      </dsp:txBody>
      <dsp:txXfrm>
        <a:off x="5695653" y="815804"/>
        <a:ext cx="2304565" cy="230456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E6CC7-00A8-4916-93E3-2954B5F5B1AD}">
      <dsp:nvSpPr>
        <dsp:cNvPr id="0" name=""/>
        <dsp:cNvSpPr/>
      </dsp:nvSpPr>
      <dsp:spPr>
        <a:xfrm>
          <a:off x="657" y="0"/>
          <a:ext cx="2829148" cy="3276600"/>
        </a:xfrm>
        <a:prstGeom prst="roundRect">
          <a:avLst>
            <a:gd name="adj" fmla="val 5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1059833" y="1060491"/>
        <a:ext cx="2686812" cy="565829"/>
      </dsp:txXfrm>
    </dsp:sp>
    <dsp:sp modelId="{7755A090-A7DB-4302-A389-E74A69AD42AF}">
      <dsp:nvSpPr>
        <dsp:cNvPr id="0" name=""/>
        <dsp:cNvSpPr/>
      </dsp:nvSpPr>
      <dsp:spPr>
        <a:xfrm>
          <a:off x="2928825" y="0"/>
          <a:ext cx="2829148" cy="3276600"/>
        </a:xfrm>
        <a:prstGeom prst="roundRect">
          <a:avLst>
            <a:gd name="adj" fmla="val 5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1868334" y="1060491"/>
        <a:ext cx="2686812" cy="565829"/>
      </dsp:txXfrm>
    </dsp:sp>
    <dsp:sp modelId="{E7AFA818-444B-4364-8D82-329A67B36B9F}">
      <dsp:nvSpPr>
        <dsp:cNvPr id="0" name=""/>
        <dsp:cNvSpPr/>
      </dsp:nvSpPr>
      <dsp:spPr>
        <a:xfrm rot="5400000">
          <a:off x="2702154" y="2597344"/>
          <a:ext cx="481633" cy="424372"/>
        </a:xfrm>
        <a:prstGeom prst="flowChartExtra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30CAB-BEB6-448C-8712-A27391B5341A}">
      <dsp:nvSpPr>
        <dsp:cNvPr id="0" name=""/>
        <dsp:cNvSpPr/>
      </dsp:nvSpPr>
      <dsp:spPr>
        <a:xfrm>
          <a:off x="5856994" y="0"/>
          <a:ext cx="2829148" cy="3276600"/>
        </a:xfrm>
        <a:prstGeom prst="roundRect">
          <a:avLst>
            <a:gd name="adj" fmla="val 5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a:p>
      </dsp:txBody>
      <dsp:txXfrm rot="16200000">
        <a:off x="4796503" y="1060491"/>
        <a:ext cx="2686812" cy="565829"/>
      </dsp:txXfrm>
    </dsp:sp>
    <dsp:sp modelId="{CCEAB1A6-0E39-4850-A8F7-C3A598D3DCEA}">
      <dsp:nvSpPr>
        <dsp:cNvPr id="0" name=""/>
        <dsp:cNvSpPr/>
      </dsp:nvSpPr>
      <dsp:spPr>
        <a:xfrm rot="5400000">
          <a:off x="5630323" y="2597344"/>
          <a:ext cx="481633" cy="424372"/>
        </a:xfrm>
        <a:prstGeom prst="flowChartExtra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E6CC7-00A8-4916-93E3-2954B5F5B1AD}">
      <dsp:nvSpPr>
        <dsp:cNvPr id="0" name=""/>
        <dsp:cNvSpPr/>
      </dsp:nvSpPr>
      <dsp:spPr>
        <a:xfrm>
          <a:off x="657" y="0"/>
          <a:ext cx="2829148" cy="3276600"/>
        </a:xfrm>
        <a:prstGeom prst="roundRect">
          <a:avLst>
            <a:gd name="adj" fmla="val 5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1059833" y="1060491"/>
        <a:ext cx="2686812" cy="565829"/>
      </dsp:txXfrm>
    </dsp:sp>
    <dsp:sp modelId="{7755A090-A7DB-4302-A389-E74A69AD42AF}">
      <dsp:nvSpPr>
        <dsp:cNvPr id="0" name=""/>
        <dsp:cNvSpPr/>
      </dsp:nvSpPr>
      <dsp:spPr>
        <a:xfrm>
          <a:off x="2928825" y="0"/>
          <a:ext cx="2829148" cy="3276600"/>
        </a:xfrm>
        <a:prstGeom prst="roundRect">
          <a:avLst>
            <a:gd name="adj" fmla="val 5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1868334" y="1060491"/>
        <a:ext cx="2686812" cy="565829"/>
      </dsp:txXfrm>
    </dsp:sp>
    <dsp:sp modelId="{E7AFA818-444B-4364-8D82-329A67B36B9F}">
      <dsp:nvSpPr>
        <dsp:cNvPr id="0" name=""/>
        <dsp:cNvSpPr/>
      </dsp:nvSpPr>
      <dsp:spPr>
        <a:xfrm rot="5400000">
          <a:off x="2702154" y="2597344"/>
          <a:ext cx="481633" cy="424372"/>
        </a:xfrm>
        <a:prstGeom prst="flowChartExtra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30CAB-BEB6-448C-8712-A27391B5341A}">
      <dsp:nvSpPr>
        <dsp:cNvPr id="0" name=""/>
        <dsp:cNvSpPr/>
      </dsp:nvSpPr>
      <dsp:spPr>
        <a:xfrm>
          <a:off x="5856994" y="0"/>
          <a:ext cx="2829148" cy="3276600"/>
        </a:xfrm>
        <a:prstGeom prst="roundRect">
          <a:avLst>
            <a:gd name="adj" fmla="val 5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4796503" y="1060491"/>
        <a:ext cx="2686812" cy="565829"/>
      </dsp:txXfrm>
    </dsp:sp>
    <dsp:sp modelId="{CCEAB1A6-0E39-4850-A8F7-C3A598D3DCEA}">
      <dsp:nvSpPr>
        <dsp:cNvPr id="0" name=""/>
        <dsp:cNvSpPr/>
      </dsp:nvSpPr>
      <dsp:spPr>
        <a:xfrm rot="5400000">
          <a:off x="5630323" y="2597344"/>
          <a:ext cx="481633" cy="424372"/>
        </a:xfrm>
        <a:prstGeom prst="flowChartExtra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3A839-7296-45A0-807E-371D8DD74FA9}">
      <dsp:nvSpPr>
        <dsp:cNvPr id="0" name=""/>
        <dsp:cNvSpPr/>
      </dsp:nvSpPr>
      <dsp:spPr>
        <a:xfrm>
          <a:off x="3650" y="285"/>
          <a:ext cx="7460298" cy="1309687"/>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42009" y="38644"/>
        <a:ext cx="7383580" cy="1232969"/>
      </dsp:txXfrm>
    </dsp:sp>
    <dsp:sp modelId="{ED9A66EA-928E-460F-B071-F27029768EA7}">
      <dsp:nvSpPr>
        <dsp:cNvPr id="0" name=""/>
        <dsp:cNvSpPr/>
      </dsp:nvSpPr>
      <dsp:spPr>
        <a:xfrm>
          <a:off x="10932" y="1440656"/>
          <a:ext cx="7445734" cy="1309687"/>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49291" y="1479015"/>
        <a:ext cx="7369016" cy="1232969"/>
      </dsp:txXfrm>
    </dsp:sp>
    <dsp:sp modelId="{61DEF99A-BC8E-4997-99A5-3544FEAC21C9}">
      <dsp:nvSpPr>
        <dsp:cNvPr id="0" name=""/>
        <dsp:cNvSpPr/>
      </dsp:nvSpPr>
      <dsp:spPr>
        <a:xfrm>
          <a:off x="10932" y="2881026"/>
          <a:ext cx="7445734" cy="1309687"/>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49291" y="2919385"/>
        <a:ext cx="7369016" cy="123296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77BE2-1EB3-42BD-AD6F-43E6B661E383}">
      <dsp:nvSpPr>
        <dsp:cNvPr id="0" name=""/>
        <dsp:cNvSpPr/>
      </dsp:nvSpPr>
      <dsp:spPr>
        <a:xfrm>
          <a:off x="0" y="0"/>
          <a:ext cx="6217920" cy="1097280"/>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endParaRPr lang="en-US" sz="4700" kern="1200" dirty="0"/>
        </a:p>
      </dsp:txBody>
      <dsp:txXfrm>
        <a:off x="32138" y="32138"/>
        <a:ext cx="5033869" cy="1033004"/>
      </dsp:txXfrm>
    </dsp:sp>
    <dsp:sp modelId="{6A7006A7-D5FD-4B67-BCE0-A8DE0C270250}">
      <dsp:nvSpPr>
        <dsp:cNvPr id="0" name=""/>
        <dsp:cNvSpPr/>
      </dsp:nvSpPr>
      <dsp:spPr>
        <a:xfrm>
          <a:off x="548639" y="1280159"/>
          <a:ext cx="6217920" cy="1097280"/>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endParaRPr lang="en-US" sz="4700" kern="1200" dirty="0"/>
        </a:p>
      </dsp:txBody>
      <dsp:txXfrm>
        <a:off x="580777" y="1312297"/>
        <a:ext cx="4891772" cy="1033003"/>
      </dsp:txXfrm>
    </dsp:sp>
    <dsp:sp modelId="{07E61B0D-4492-4889-8CD8-3FD540717571}">
      <dsp:nvSpPr>
        <dsp:cNvPr id="0" name=""/>
        <dsp:cNvSpPr/>
      </dsp:nvSpPr>
      <dsp:spPr>
        <a:xfrm>
          <a:off x="1097279" y="2560319"/>
          <a:ext cx="6217920" cy="1097280"/>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endParaRPr lang="en-US" sz="4700" kern="1200" dirty="0"/>
        </a:p>
      </dsp:txBody>
      <dsp:txXfrm>
        <a:off x="1129417" y="2592457"/>
        <a:ext cx="4891771" cy="1033004"/>
      </dsp:txXfrm>
    </dsp:sp>
    <dsp:sp modelId="{91352A76-E14B-4BEC-B326-D8174B808AEC}">
      <dsp:nvSpPr>
        <dsp:cNvPr id="0" name=""/>
        <dsp:cNvSpPr/>
      </dsp:nvSpPr>
      <dsp:spPr>
        <a:xfrm>
          <a:off x="5504687" y="832103"/>
          <a:ext cx="713232" cy="713232"/>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665164" y="832103"/>
        <a:ext cx="392278" cy="536707"/>
      </dsp:txXfrm>
    </dsp:sp>
    <dsp:sp modelId="{E97ED91D-40BE-4FCB-AA2E-B1F4A9D115A6}">
      <dsp:nvSpPr>
        <dsp:cNvPr id="0" name=""/>
        <dsp:cNvSpPr/>
      </dsp:nvSpPr>
      <dsp:spPr>
        <a:xfrm>
          <a:off x="6053327" y="2104948"/>
          <a:ext cx="713232" cy="713232"/>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213804" y="2104948"/>
        <a:ext cx="392278" cy="53670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5562C-ABBF-43D9-B96C-DFD346EFBCA9}">
      <dsp:nvSpPr>
        <dsp:cNvPr id="0" name=""/>
        <dsp:cNvSpPr/>
      </dsp:nvSpPr>
      <dsp:spPr>
        <a:xfrm>
          <a:off x="1117546" y="614556"/>
          <a:ext cx="7491873" cy="3871754"/>
        </a:xfrm>
        <a:prstGeom prst="rect">
          <a:avLst/>
        </a:prstGeom>
        <a:no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9D7D2421-39D5-48C8-99C1-A2E30CDF59EF}">
      <dsp:nvSpPr>
        <dsp:cNvPr id="0" name=""/>
        <dsp:cNvSpPr/>
      </dsp:nvSpPr>
      <dsp:spPr>
        <a:xfrm>
          <a:off x="1258746" y="565044"/>
          <a:ext cx="3478984" cy="4316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2844800">
            <a:lnSpc>
              <a:spcPct val="90000"/>
            </a:lnSpc>
            <a:spcBef>
              <a:spcPct val="0"/>
            </a:spcBef>
            <a:spcAft>
              <a:spcPct val="35000"/>
            </a:spcAft>
            <a:buNone/>
          </a:pPr>
          <a:endParaRPr lang="en-US" sz="6400" kern="1200" dirty="0">
            <a:latin typeface="Centaur" pitchFamily="18" charset="0"/>
          </a:endParaRPr>
        </a:p>
        <a:p>
          <a:pPr marL="0" lvl="0" indent="0" algn="l" defTabSz="2844800">
            <a:lnSpc>
              <a:spcPct val="90000"/>
            </a:lnSpc>
            <a:spcBef>
              <a:spcPct val="0"/>
            </a:spcBef>
            <a:spcAft>
              <a:spcPct val="35000"/>
            </a:spcAft>
            <a:buNone/>
          </a:pPr>
          <a:endParaRPr lang="en-US" sz="6400" kern="1200" dirty="0">
            <a:latin typeface="Centaur" pitchFamily="18" charset="0"/>
          </a:endParaRPr>
        </a:p>
        <a:p>
          <a:pPr marL="0" lvl="0" indent="0" algn="l" defTabSz="2844800">
            <a:lnSpc>
              <a:spcPct val="90000"/>
            </a:lnSpc>
            <a:spcBef>
              <a:spcPct val="0"/>
            </a:spcBef>
            <a:spcAft>
              <a:spcPct val="35000"/>
            </a:spcAft>
            <a:buNone/>
          </a:pPr>
          <a:endParaRPr lang="en-US" sz="6400" kern="1200" dirty="0">
            <a:latin typeface="Centaur" pitchFamily="18" charset="0"/>
          </a:endParaRPr>
        </a:p>
      </dsp:txBody>
      <dsp:txXfrm>
        <a:off x="1258746" y="565044"/>
        <a:ext cx="3478984" cy="4316874"/>
      </dsp:txXfrm>
    </dsp:sp>
    <dsp:sp modelId="{0CBC7252-83DD-46AB-8463-5B256FEF83EF}">
      <dsp:nvSpPr>
        <dsp:cNvPr id="0" name=""/>
        <dsp:cNvSpPr/>
      </dsp:nvSpPr>
      <dsp:spPr>
        <a:xfrm>
          <a:off x="4897929" y="1067362"/>
          <a:ext cx="3478984" cy="3312238"/>
        </a:xfrm>
        <a:prstGeom prst="rect">
          <a:avLst/>
        </a:prstGeom>
        <a:noFill/>
        <a:ln>
          <a:noFill/>
        </a:ln>
        <a:effectLst/>
      </dsp:spPr>
      <dsp:style>
        <a:lnRef idx="0">
          <a:scrgbClr r="0" g="0" b="0"/>
        </a:lnRef>
        <a:fillRef idx="0">
          <a:scrgbClr r="0" g="0" b="0"/>
        </a:fillRef>
        <a:effectRef idx="0">
          <a:scrgbClr r="0" g="0" b="0"/>
        </a:effectRef>
        <a:fontRef idx="minor"/>
      </dsp:style>
    </dsp:sp>
    <dsp:sp modelId="{2730F378-74B2-4231-8730-F061C00303A3}">
      <dsp:nvSpPr>
        <dsp:cNvPr id="0" name=""/>
        <dsp:cNvSpPr/>
      </dsp:nvSpPr>
      <dsp:spPr>
        <a:xfrm>
          <a:off x="342525" y="-160266"/>
          <a:ext cx="1463929" cy="1463929"/>
        </a:xfrm>
        <a:prstGeom prst="plus">
          <a:avLst>
            <a:gd name="adj" fmla="val 328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2CE7F-7668-4C86-8AE1-62022D8E90C5}">
      <dsp:nvSpPr>
        <dsp:cNvPr id="0" name=""/>
        <dsp:cNvSpPr/>
      </dsp:nvSpPr>
      <dsp:spPr>
        <a:xfrm>
          <a:off x="7576058" y="366197"/>
          <a:ext cx="1377815" cy="47216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B03A5-8F05-490F-AE62-0F05C6F1DA15}">
      <dsp:nvSpPr>
        <dsp:cNvPr id="0" name=""/>
        <dsp:cNvSpPr/>
      </dsp:nvSpPr>
      <dsp:spPr>
        <a:xfrm>
          <a:off x="4863483" y="1074445"/>
          <a:ext cx="861" cy="3163506"/>
        </a:xfrm>
        <a:prstGeom prst="line">
          <a:avLst/>
        </a:pr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9BF37-6995-4968-BAEC-EEE34FFB1913}">
      <dsp:nvSpPr>
        <dsp:cNvPr id="0" name=""/>
        <dsp:cNvSpPr/>
      </dsp:nvSpPr>
      <dsp:spPr>
        <a:xfrm>
          <a:off x="2391166" y="2200000"/>
          <a:ext cx="1768807" cy="17688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$1,280.96 paid in interest</a:t>
          </a:r>
        </a:p>
      </dsp:txBody>
      <dsp:txXfrm>
        <a:off x="2650202" y="2459036"/>
        <a:ext cx="1250735" cy="1250735"/>
      </dsp:txXfrm>
    </dsp:sp>
    <dsp:sp modelId="{1CFE9723-3D83-48BD-973F-EB5091C762FA}">
      <dsp:nvSpPr>
        <dsp:cNvPr id="0" name=""/>
        <dsp:cNvSpPr/>
      </dsp:nvSpPr>
      <dsp:spPr>
        <a:xfrm rot="12900000">
          <a:off x="1171325" y="1863581"/>
          <a:ext cx="1441400" cy="5041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7BE823-63EF-4629-BB56-CA25B7A7FA5B}">
      <dsp:nvSpPr>
        <dsp:cNvPr id="0" name=""/>
        <dsp:cNvSpPr/>
      </dsp:nvSpPr>
      <dsp:spPr>
        <a:xfrm>
          <a:off x="461478" y="1030112"/>
          <a:ext cx="1680367" cy="13442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$10,000 loan</a:t>
          </a:r>
        </a:p>
      </dsp:txBody>
      <dsp:txXfrm>
        <a:off x="500851" y="1069485"/>
        <a:ext cx="1601621" cy="1265547"/>
      </dsp:txXfrm>
    </dsp:sp>
    <dsp:sp modelId="{520D07AE-C8F7-4A80-A92B-5CFFC1760392}">
      <dsp:nvSpPr>
        <dsp:cNvPr id="0" name=""/>
        <dsp:cNvSpPr/>
      </dsp:nvSpPr>
      <dsp:spPr>
        <a:xfrm rot="16200000">
          <a:off x="2554869" y="1143353"/>
          <a:ext cx="1441400" cy="5041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1394D6-E80B-4BFF-95A1-2165CDBE3FE3}">
      <dsp:nvSpPr>
        <dsp:cNvPr id="0" name=""/>
        <dsp:cNvSpPr/>
      </dsp:nvSpPr>
      <dsp:spPr>
        <a:xfrm>
          <a:off x="2435386" y="2561"/>
          <a:ext cx="1680367" cy="13442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8% annual interest rate</a:t>
          </a:r>
        </a:p>
      </dsp:txBody>
      <dsp:txXfrm>
        <a:off x="2474759" y="41934"/>
        <a:ext cx="1601621" cy="1265547"/>
      </dsp:txXfrm>
    </dsp:sp>
    <dsp:sp modelId="{F16FBF52-C15B-408A-B264-E6F954B5C621}">
      <dsp:nvSpPr>
        <dsp:cNvPr id="0" name=""/>
        <dsp:cNvSpPr/>
      </dsp:nvSpPr>
      <dsp:spPr>
        <a:xfrm rot="19500000">
          <a:off x="3938413" y="1863581"/>
          <a:ext cx="1441400" cy="5041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27F4EE-F250-459F-A33E-FB09185FAB4C}">
      <dsp:nvSpPr>
        <dsp:cNvPr id="0" name=""/>
        <dsp:cNvSpPr/>
      </dsp:nvSpPr>
      <dsp:spPr>
        <a:xfrm>
          <a:off x="4409293" y="1030112"/>
          <a:ext cx="1680367" cy="13442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Monthly payments for 3 years</a:t>
          </a:r>
        </a:p>
      </dsp:txBody>
      <dsp:txXfrm>
        <a:off x="4448666" y="1069485"/>
        <a:ext cx="1601621" cy="126554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1A7B9-A4A5-41F0-A9F6-166D5F29A7F3}">
      <dsp:nvSpPr>
        <dsp:cNvPr id="0" name=""/>
        <dsp:cNvSpPr/>
      </dsp:nvSpPr>
      <dsp:spPr>
        <a:xfrm>
          <a:off x="0" y="2139776"/>
          <a:ext cx="8229600" cy="922290"/>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0" y="2139776"/>
        <a:ext cx="8229600" cy="498036"/>
      </dsp:txXfrm>
    </dsp:sp>
    <dsp:sp modelId="{F908D286-7C59-4916-8FDF-29FADB0B4515}">
      <dsp:nvSpPr>
        <dsp:cNvPr id="0" name=""/>
        <dsp:cNvSpPr/>
      </dsp:nvSpPr>
      <dsp:spPr>
        <a:xfrm>
          <a:off x="0" y="2589033"/>
          <a:ext cx="8229600" cy="1007405"/>
        </a:xfrm>
        <a:prstGeom prst="rect">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832" tIns="77470" rIns="433832"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0" y="2589033"/>
        <a:ext cx="8229600" cy="1007405"/>
      </dsp:txXfrm>
    </dsp:sp>
    <dsp:sp modelId="{A7844793-D482-445A-BDC9-A5A884A84705}">
      <dsp:nvSpPr>
        <dsp:cNvPr id="0" name=""/>
        <dsp:cNvSpPr/>
      </dsp:nvSpPr>
      <dsp:spPr>
        <a:xfrm rot="10800000">
          <a:off x="0" y="835"/>
          <a:ext cx="8229600" cy="2168449"/>
        </a:xfrm>
        <a:prstGeom prst="upArrowCallou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10800000">
        <a:off x="0" y="835"/>
        <a:ext cx="8229600" cy="761125"/>
      </dsp:txXfrm>
    </dsp:sp>
    <dsp:sp modelId="{6820BAF9-2264-446D-AA87-DC2AC56068F0}">
      <dsp:nvSpPr>
        <dsp:cNvPr id="0" name=""/>
        <dsp:cNvSpPr/>
      </dsp:nvSpPr>
      <dsp:spPr>
        <a:xfrm>
          <a:off x="0" y="448732"/>
          <a:ext cx="8229600" cy="994836"/>
        </a:xfrm>
        <a:prstGeom prst="rect">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0" tIns="76200" rIns="426720" bIns="762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0" y="448732"/>
        <a:ext cx="8229600" cy="99483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AFBB-A731-4094-A166-00C83A0C5E5F}">
      <dsp:nvSpPr>
        <dsp:cNvPr id="0" name=""/>
        <dsp:cNvSpPr/>
      </dsp:nvSpPr>
      <dsp:spPr>
        <a:xfrm>
          <a:off x="638" y="990601"/>
          <a:ext cx="2125245" cy="2239959"/>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04384" y="1094347"/>
        <a:ext cx="1917753" cy="2032467"/>
      </dsp:txXfrm>
    </dsp:sp>
    <dsp:sp modelId="{938F70D3-7668-4029-B7D6-6D9655FB44E2}">
      <dsp:nvSpPr>
        <dsp:cNvPr id="0" name=""/>
        <dsp:cNvSpPr/>
      </dsp:nvSpPr>
      <dsp:spPr>
        <a:xfrm>
          <a:off x="2227197" y="1748748"/>
          <a:ext cx="723666" cy="723666"/>
        </a:xfrm>
        <a:prstGeom prst="rightArrow">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227197" y="1929665"/>
        <a:ext cx="542750" cy="361833"/>
      </dsp:txXfrm>
    </dsp:sp>
    <dsp:sp modelId="{4AF86DCB-BE09-4E7A-AE1A-32B38D778A51}">
      <dsp:nvSpPr>
        <dsp:cNvPr id="0" name=""/>
        <dsp:cNvSpPr/>
      </dsp:nvSpPr>
      <dsp:spPr>
        <a:xfrm>
          <a:off x="3052177" y="990601"/>
          <a:ext cx="2125245" cy="2239959"/>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155923" y="1094347"/>
        <a:ext cx="1917753" cy="2032467"/>
      </dsp:txXfrm>
    </dsp:sp>
    <dsp:sp modelId="{D656715C-68B2-49D1-B282-9E86A8E075C3}">
      <dsp:nvSpPr>
        <dsp:cNvPr id="0" name=""/>
        <dsp:cNvSpPr/>
      </dsp:nvSpPr>
      <dsp:spPr>
        <a:xfrm>
          <a:off x="5278736" y="1748748"/>
          <a:ext cx="723666" cy="723666"/>
        </a:xfrm>
        <a:prstGeom prst="rightArrow">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278736" y="1929665"/>
        <a:ext cx="542750" cy="361833"/>
      </dsp:txXfrm>
    </dsp:sp>
    <dsp:sp modelId="{A0F3EDE0-85C7-4802-B5B0-1275A16CFCD8}">
      <dsp:nvSpPr>
        <dsp:cNvPr id="0" name=""/>
        <dsp:cNvSpPr/>
      </dsp:nvSpPr>
      <dsp:spPr>
        <a:xfrm>
          <a:off x="6103715" y="990601"/>
          <a:ext cx="2125245" cy="2239959"/>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207461" y="1094347"/>
        <a:ext cx="1917753" cy="203246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AFBB-A731-4094-A166-00C83A0C5E5F}">
      <dsp:nvSpPr>
        <dsp:cNvPr id="0" name=""/>
        <dsp:cNvSpPr/>
      </dsp:nvSpPr>
      <dsp:spPr>
        <a:xfrm>
          <a:off x="638" y="990601"/>
          <a:ext cx="2125245" cy="2239959"/>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mj-lt"/>
          </a:endParaRPr>
        </a:p>
      </dsp:txBody>
      <dsp:txXfrm>
        <a:off x="104384" y="1094347"/>
        <a:ext cx="1917753" cy="2032467"/>
      </dsp:txXfrm>
    </dsp:sp>
    <dsp:sp modelId="{938F70D3-7668-4029-B7D6-6D9655FB44E2}">
      <dsp:nvSpPr>
        <dsp:cNvPr id="0" name=""/>
        <dsp:cNvSpPr/>
      </dsp:nvSpPr>
      <dsp:spPr>
        <a:xfrm>
          <a:off x="2227197" y="1748748"/>
          <a:ext cx="723666" cy="723666"/>
        </a:xfrm>
        <a:prstGeom prst="rightArrow">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latin typeface="+mj-lt"/>
          </a:endParaRPr>
        </a:p>
      </dsp:txBody>
      <dsp:txXfrm>
        <a:off x="2227197" y="1929665"/>
        <a:ext cx="542750" cy="361833"/>
      </dsp:txXfrm>
    </dsp:sp>
    <dsp:sp modelId="{4AF86DCB-BE09-4E7A-AE1A-32B38D778A51}">
      <dsp:nvSpPr>
        <dsp:cNvPr id="0" name=""/>
        <dsp:cNvSpPr/>
      </dsp:nvSpPr>
      <dsp:spPr>
        <a:xfrm>
          <a:off x="3052177" y="990601"/>
          <a:ext cx="2125245" cy="2239959"/>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mj-lt"/>
          </a:endParaRPr>
        </a:p>
      </dsp:txBody>
      <dsp:txXfrm>
        <a:off x="3155923" y="1094347"/>
        <a:ext cx="1917753" cy="2032467"/>
      </dsp:txXfrm>
    </dsp:sp>
    <dsp:sp modelId="{D656715C-68B2-49D1-B282-9E86A8E075C3}">
      <dsp:nvSpPr>
        <dsp:cNvPr id="0" name=""/>
        <dsp:cNvSpPr/>
      </dsp:nvSpPr>
      <dsp:spPr>
        <a:xfrm>
          <a:off x="5278736" y="1748748"/>
          <a:ext cx="723666" cy="723666"/>
        </a:xfrm>
        <a:prstGeom prst="rightArrow">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latin typeface="+mj-lt"/>
          </a:endParaRPr>
        </a:p>
      </dsp:txBody>
      <dsp:txXfrm>
        <a:off x="5278736" y="1929665"/>
        <a:ext cx="542750" cy="361833"/>
      </dsp:txXfrm>
    </dsp:sp>
    <dsp:sp modelId="{A0F3EDE0-85C7-4802-B5B0-1275A16CFCD8}">
      <dsp:nvSpPr>
        <dsp:cNvPr id="0" name=""/>
        <dsp:cNvSpPr/>
      </dsp:nvSpPr>
      <dsp:spPr>
        <a:xfrm>
          <a:off x="6103715" y="990601"/>
          <a:ext cx="2125245" cy="2239959"/>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mj-lt"/>
          </a:endParaRPr>
        </a:p>
      </dsp:txBody>
      <dsp:txXfrm>
        <a:off x="6207461" y="1094347"/>
        <a:ext cx="1917753" cy="203246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D7F62-294C-4301-B8A3-6DF6D9417E97}">
      <dsp:nvSpPr>
        <dsp:cNvPr id="0" name=""/>
        <dsp:cNvSpPr/>
      </dsp:nvSpPr>
      <dsp:spPr>
        <a:xfrm>
          <a:off x="9522" y="0"/>
          <a:ext cx="8286754" cy="11048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endParaRPr lang="en-US" sz="4800" kern="1200" dirty="0"/>
        </a:p>
      </dsp:txBody>
      <dsp:txXfrm>
        <a:off x="41883" y="32361"/>
        <a:ext cx="8222032" cy="1040177"/>
      </dsp:txXfrm>
    </dsp:sp>
    <dsp:sp modelId="{47EE2EA7-82E9-4147-9A4C-8B127F653295}">
      <dsp:nvSpPr>
        <dsp:cNvPr id="0" name=""/>
        <dsp:cNvSpPr/>
      </dsp:nvSpPr>
      <dsp:spPr>
        <a:xfrm rot="5400000">
          <a:off x="3950386" y="1126315"/>
          <a:ext cx="405027" cy="497204"/>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03739" y="1172403"/>
        <a:ext cx="298322" cy="283519"/>
      </dsp:txXfrm>
    </dsp:sp>
    <dsp:sp modelId="{61F55B8D-57F1-4EC0-B436-F4AFD51605CD}">
      <dsp:nvSpPr>
        <dsp:cNvPr id="0" name=""/>
        <dsp:cNvSpPr/>
      </dsp:nvSpPr>
      <dsp:spPr>
        <a:xfrm>
          <a:off x="9522" y="1644936"/>
          <a:ext cx="8286754" cy="11048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endParaRPr lang="en-US" sz="4800" kern="1200" dirty="0"/>
        </a:p>
      </dsp:txBody>
      <dsp:txXfrm>
        <a:off x="41883" y="1677297"/>
        <a:ext cx="8222032" cy="1040177"/>
      </dsp:txXfrm>
    </dsp:sp>
    <dsp:sp modelId="{BE220F1E-EED7-4B49-957B-5BE8398C1740}">
      <dsp:nvSpPr>
        <dsp:cNvPr id="0" name=""/>
        <dsp:cNvSpPr/>
      </dsp:nvSpPr>
      <dsp:spPr>
        <a:xfrm rot="5400000">
          <a:off x="3941076" y="2783665"/>
          <a:ext cx="423647" cy="497204"/>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4003739" y="2820443"/>
        <a:ext cx="298322" cy="296553"/>
      </dsp:txXfrm>
    </dsp:sp>
    <dsp:sp modelId="{A2093C71-C5BB-4356-9EC7-ABA801FF4267}">
      <dsp:nvSpPr>
        <dsp:cNvPr id="0" name=""/>
        <dsp:cNvSpPr/>
      </dsp:nvSpPr>
      <dsp:spPr>
        <a:xfrm>
          <a:off x="9522" y="3314699"/>
          <a:ext cx="8286754" cy="11048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41883" y="3347060"/>
        <a:ext cx="8222032" cy="104017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51F65-E89A-4B3B-A9FF-FF31B4CB1B06}">
      <dsp:nvSpPr>
        <dsp:cNvPr id="0" name=""/>
        <dsp:cNvSpPr/>
      </dsp:nvSpPr>
      <dsp:spPr>
        <a:xfrm>
          <a:off x="520" y="254496"/>
          <a:ext cx="2031503" cy="1218902"/>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Cash Rebates</a:t>
          </a:r>
        </a:p>
      </dsp:txBody>
      <dsp:txXfrm>
        <a:off x="520" y="254496"/>
        <a:ext cx="2031503" cy="1218902"/>
      </dsp:txXfrm>
    </dsp:sp>
    <dsp:sp modelId="{2F992CF2-6054-4D69-A435-2843E22336FF}">
      <dsp:nvSpPr>
        <dsp:cNvPr id="0" name=""/>
        <dsp:cNvSpPr/>
      </dsp:nvSpPr>
      <dsp:spPr>
        <a:xfrm>
          <a:off x="2235175" y="254496"/>
          <a:ext cx="2031503" cy="1218902"/>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Warranties for items purchased</a:t>
          </a:r>
        </a:p>
      </dsp:txBody>
      <dsp:txXfrm>
        <a:off x="2235175" y="254496"/>
        <a:ext cx="2031503" cy="1218902"/>
      </dsp:txXfrm>
    </dsp:sp>
    <dsp:sp modelId="{F36EBE82-16F0-4E96-8E71-123949A2EB53}">
      <dsp:nvSpPr>
        <dsp:cNvPr id="0" name=""/>
        <dsp:cNvSpPr/>
      </dsp:nvSpPr>
      <dsp:spPr>
        <a:xfrm>
          <a:off x="520" y="1676548"/>
          <a:ext cx="2031503" cy="1218902"/>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Frequent Flyer Miles</a:t>
          </a:r>
        </a:p>
      </dsp:txBody>
      <dsp:txXfrm>
        <a:off x="520" y="1676548"/>
        <a:ext cx="2031503" cy="1218902"/>
      </dsp:txXfrm>
    </dsp:sp>
    <dsp:sp modelId="{D08CD5DF-34E0-4C78-896C-E0E93289357F}">
      <dsp:nvSpPr>
        <dsp:cNvPr id="0" name=""/>
        <dsp:cNvSpPr/>
      </dsp:nvSpPr>
      <dsp:spPr>
        <a:xfrm>
          <a:off x="2235175" y="1676548"/>
          <a:ext cx="2031503" cy="1218902"/>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Travel accident insurance</a:t>
          </a:r>
        </a:p>
      </dsp:txBody>
      <dsp:txXfrm>
        <a:off x="2235175" y="1676548"/>
        <a:ext cx="2031503" cy="1218902"/>
      </dsp:txXfrm>
    </dsp:sp>
    <dsp:sp modelId="{C99337F1-A275-4DB1-9886-F7D4BF696FAE}">
      <dsp:nvSpPr>
        <dsp:cNvPr id="0" name=""/>
        <dsp:cNvSpPr/>
      </dsp:nvSpPr>
      <dsp:spPr>
        <a:xfrm>
          <a:off x="1117848" y="3098601"/>
          <a:ext cx="2031503" cy="1218902"/>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Other benefits?</a:t>
          </a:r>
        </a:p>
      </dsp:txBody>
      <dsp:txXfrm>
        <a:off x="1117848" y="3098601"/>
        <a:ext cx="2031503" cy="121890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4B50A-A921-48FD-900D-338161694248}">
      <dsp:nvSpPr>
        <dsp:cNvPr id="0" name=""/>
        <dsp:cNvSpPr/>
      </dsp:nvSpPr>
      <dsp:spPr>
        <a:xfrm>
          <a:off x="1190391" y="35436"/>
          <a:ext cx="7601417" cy="1106652"/>
        </a:xfrm>
        <a:prstGeom prst="rightArrow">
          <a:avLst>
            <a:gd name="adj1" fmla="val 50000"/>
            <a:gd name="adj2" fmla="val 50000"/>
          </a:avLst>
        </a:prstGeom>
        <a:solidFill>
          <a:schemeClr val="lt1">
            <a:hueOff val="0"/>
            <a:satOff val="0"/>
            <a:lumOff val="0"/>
            <a:alphaOff val="0"/>
          </a:schemeClr>
        </a:solidFill>
        <a:ln w="47625" cap="flat" cmpd="dbl"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254000" bIns="175681"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pitchFamily="34" charset="0"/>
              <a:cs typeface="Calibri" pitchFamily="34" charset="0"/>
            </a:rPr>
            <a:t>Comparison shop for a credit card</a:t>
          </a:r>
        </a:p>
      </dsp:txBody>
      <dsp:txXfrm>
        <a:off x="1190391" y="312099"/>
        <a:ext cx="7324754" cy="553326"/>
      </dsp:txXfrm>
    </dsp:sp>
    <dsp:sp modelId="{363DA456-B3DC-4409-B17A-8312889DE1B6}">
      <dsp:nvSpPr>
        <dsp:cNvPr id="0" name=""/>
        <dsp:cNvSpPr/>
      </dsp:nvSpPr>
      <dsp:spPr>
        <a:xfrm>
          <a:off x="1190391" y="890630"/>
          <a:ext cx="1752126" cy="2046972"/>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alibri" pitchFamily="34" charset="0"/>
              <a:cs typeface="Calibri" pitchFamily="34" charset="0"/>
            </a:rPr>
            <a:t>Compare credit card offers and determine which card to apply for </a:t>
          </a:r>
        </a:p>
      </dsp:txBody>
      <dsp:txXfrm>
        <a:off x="1190391" y="890630"/>
        <a:ext cx="1752126" cy="2046972"/>
      </dsp:txXfrm>
    </dsp:sp>
    <dsp:sp modelId="{C95FCAE0-9F11-4952-92C8-E7B9D20AD38E}">
      <dsp:nvSpPr>
        <dsp:cNvPr id="0" name=""/>
        <dsp:cNvSpPr/>
      </dsp:nvSpPr>
      <dsp:spPr>
        <a:xfrm>
          <a:off x="2942518" y="404189"/>
          <a:ext cx="5849290" cy="1106652"/>
        </a:xfrm>
        <a:prstGeom prst="rightArrow">
          <a:avLst>
            <a:gd name="adj1" fmla="val 50000"/>
            <a:gd name="adj2" fmla="val 50000"/>
          </a:avLst>
        </a:prstGeom>
        <a:solidFill>
          <a:schemeClr val="lt1">
            <a:hueOff val="0"/>
            <a:satOff val="0"/>
            <a:lumOff val="0"/>
            <a:alphaOff val="0"/>
          </a:schemeClr>
        </a:solidFill>
        <a:ln w="47625" cap="flat" cmpd="dbl"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254000" bIns="175681"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pitchFamily="34" charset="0"/>
              <a:cs typeface="Calibri" pitchFamily="34" charset="0"/>
            </a:rPr>
            <a:t>Complete a credit application</a:t>
          </a:r>
        </a:p>
      </dsp:txBody>
      <dsp:txXfrm>
        <a:off x="2942518" y="680852"/>
        <a:ext cx="5572627" cy="553326"/>
      </dsp:txXfrm>
    </dsp:sp>
    <dsp:sp modelId="{A6F1E997-E1DB-405D-B581-17FDF2EF5C42}">
      <dsp:nvSpPr>
        <dsp:cNvPr id="0" name=""/>
        <dsp:cNvSpPr/>
      </dsp:nvSpPr>
      <dsp:spPr>
        <a:xfrm>
          <a:off x="2942518" y="1259383"/>
          <a:ext cx="1752126" cy="1994798"/>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itchFamily="34" charset="0"/>
              <a:cs typeface="Calibri" pitchFamily="34" charset="0"/>
            </a:rPr>
            <a:t>A form requesting information about a person’s ability to repay</a:t>
          </a:r>
        </a:p>
      </dsp:txBody>
      <dsp:txXfrm>
        <a:off x="2942518" y="1259383"/>
        <a:ext cx="1752126" cy="1994798"/>
      </dsp:txXfrm>
    </dsp:sp>
    <dsp:sp modelId="{0EA08A25-C2A5-4482-B3AE-EDB88E5DF040}">
      <dsp:nvSpPr>
        <dsp:cNvPr id="0" name=""/>
        <dsp:cNvSpPr/>
      </dsp:nvSpPr>
      <dsp:spPr>
        <a:xfrm>
          <a:off x="4694644" y="772942"/>
          <a:ext cx="4097163" cy="1106652"/>
        </a:xfrm>
        <a:prstGeom prst="rightArrow">
          <a:avLst>
            <a:gd name="adj1" fmla="val 50000"/>
            <a:gd name="adj2" fmla="val 50000"/>
          </a:avLst>
        </a:prstGeom>
        <a:solidFill>
          <a:schemeClr val="lt1">
            <a:hueOff val="0"/>
            <a:satOff val="0"/>
            <a:lumOff val="0"/>
            <a:alphaOff val="0"/>
          </a:schemeClr>
        </a:solidFill>
        <a:ln w="47625" cap="flat" cmpd="dbl"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254000" bIns="175681"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pitchFamily="34" charset="0"/>
              <a:cs typeface="Calibri" pitchFamily="34" charset="0"/>
            </a:rPr>
            <a:t>Lenders conduct a credit investigation</a:t>
          </a:r>
        </a:p>
      </dsp:txBody>
      <dsp:txXfrm>
        <a:off x="4694644" y="1049605"/>
        <a:ext cx="3820500" cy="553326"/>
      </dsp:txXfrm>
    </dsp:sp>
    <dsp:sp modelId="{FBB960C5-540E-483B-8C95-AF7CF46636D7}">
      <dsp:nvSpPr>
        <dsp:cNvPr id="0" name=""/>
        <dsp:cNvSpPr/>
      </dsp:nvSpPr>
      <dsp:spPr>
        <a:xfrm>
          <a:off x="4694644" y="1628136"/>
          <a:ext cx="1752126" cy="2008136"/>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itchFamily="34" charset="0"/>
              <a:cs typeface="Calibri" pitchFamily="34" charset="0"/>
            </a:rPr>
            <a:t>A comparison of information on credit application to information on a credit report </a:t>
          </a:r>
        </a:p>
        <a:p>
          <a:pPr marL="0" lvl="0" indent="0" algn="l" defTabSz="800100">
            <a:lnSpc>
              <a:spcPct val="90000"/>
            </a:lnSpc>
            <a:spcBef>
              <a:spcPct val="0"/>
            </a:spcBef>
            <a:spcAft>
              <a:spcPct val="35000"/>
            </a:spcAft>
            <a:buNone/>
          </a:pPr>
          <a:endParaRPr lang="en-US" sz="1800" kern="1200" dirty="0">
            <a:latin typeface="Calibri" pitchFamily="34" charset="0"/>
            <a:cs typeface="Calibri" pitchFamily="34" charset="0"/>
          </a:endParaRPr>
        </a:p>
      </dsp:txBody>
      <dsp:txXfrm>
        <a:off x="4694644" y="1628136"/>
        <a:ext cx="1752126" cy="2008136"/>
      </dsp:txXfrm>
    </dsp:sp>
    <dsp:sp modelId="{22086FCF-F81A-488F-A112-B87061B50001}">
      <dsp:nvSpPr>
        <dsp:cNvPr id="0" name=""/>
        <dsp:cNvSpPr/>
      </dsp:nvSpPr>
      <dsp:spPr>
        <a:xfrm>
          <a:off x="6446771" y="1141696"/>
          <a:ext cx="2345037" cy="1106652"/>
        </a:xfrm>
        <a:prstGeom prst="rightArrow">
          <a:avLst>
            <a:gd name="adj1" fmla="val 50000"/>
            <a:gd name="adj2" fmla="val 50000"/>
          </a:avLst>
        </a:prstGeom>
        <a:solidFill>
          <a:schemeClr val="lt1">
            <a:hueOff val="0"/>
            <a:satOff val="0"/>
            <a:lumOff val="0"/>
            <a:alphaOff val="0"/>
          </a:schemeClr>
        </a:solidFill>
        <a:ln w="47625" cap="flat" cmpd="dbl"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254000" bIns="175681"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pitchFamily="34" charset="0"/>
              <a:cs typeface="Calibri" pitchFamily="34" charset="0"/>
            </a:rPr>
            <a:t>Approval?</a:t>
          </a:r>
        </a:p>
      </dsp:txBody>
      <dsp:txXfrm>
        <a:off x="6446771" y="1418359"/>
        <a:ext cx="2068374" cy="553326"/>
      </dsp:txXfrm>
    </dsp:sp>
    <dsp:sp modelId="{C4AD6240-7C04-40C0-A812-53097E50EC64}">
      <dsp:nvSpPr>
        <dsp:cNvPr id="0" name=""/>
        <dsp:cNvSpPr/>
      </dsp:nvSpPr>
      <dsp:spPr>
        <a:xfrm>
          <a:off x="6446771" y="1996889"/>
          <a:ext cx="1768089" cy="2031673"/>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itchFamily="34" charset="0"/>
              <a:cs typeface="Calibri" pitchFamily="34" charset="0"/>
            </a:rPr>
            <a:t>Applicant may or may not be approved (depends on creditworthiness)</a:t>
          </a:r>
        </a:p>
      </dsp:txBody>
      <dsp:txXfrm>
        <a:off x="6446771" y="1996889"/>
        <a:ext cx="1768089" cy="203167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41C18-8F7D-4D90-8430-F0E0067ED92B}">
      <dsp:nvSpPr>
        <dsp:cNvPr id="0" name=""/>
        <dsp:cNvSpPr/>
      </dsp:nvSpPr>
      <dsp:spPr>
        <a:xfrm>
          <a:off x="419095" y="0"/>
          <a:ext cx="3924308" cy="887092"/>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If the actual credit card was used</a:t>
          </a:r>
        </a:p>
      </dsp:txBody>
      <dsp:txXfrm>
        <a:off x="445077" y="25982"/>
        <a:ext cx="3872344" cy="835128"/>
      </dsp:txXfrm>
    </dsp:sp>
    <dsp:sp modelId="{27D21C80-80B7-42E4-8EFE-B18B6F2E4BA0}">
      <dsp:nvSpPr>
        <dsp:cNvPr id="0" name=""/>
        <dsp:cNvSpPr/>
      </dsp:nvSpPr>
      <dsp:spPr>
        <a:xfrm rot="5400000">
          <a:off x="2214920" y="909269"/>
          <a:ext cx="332659" cy="399191"/>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261492" y="942535"/>
        <a:ext cx="239515" cy="232861"/>
      </dsp:txXfrm>
    </dsp:sp>
    <dsp:sp modelId="{6BCB449B-31CB-48A6-9EB6-A0270CA30789}">
      <dsp:nvSpPr>
        <dsp:cNvPr id="0" name=""/>
        <dsp:cNvSpPr/>
      </dsp:nvSpPr>
      <dsp:spPr>
        <a:xfrm>
          <a:off x="419095" y="1330638"/>
          <a:ext cx="3924308" cy="887092"/>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445077" y="1356620"/>
        <a:ext cx="3872344" cy="835128"/>
      </dsp:txXfrm>
    </dsp:sp>
    <dsp:sp modelId="{CEE10353-CC4C-4574-832C-D28CF535A97B}">
      <dsp:nvSpPr>
        <dsp:cNvPr id="0" name=""/>
        <dsp:cNvSpPr/>
      </dsp:nvSpPr>
      <dsp:spPr>
        <a:xfrm rot="5400000">
          <a:off x="2214920" y="2239907"/>
          <a:ext cx="332659" cy="399191"/>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261492" y="2273173"/>
        <a:ext cx="239515" cy="232861"/>
      </dsp:txXfrm>
    </dsp:sp>
    <dsp:sp modelId="{1647C457-2DBC-4CBF-A88A-4F88615AFFAC}">
      <dsp:nvSpPr>
        <dsp:cNvPr id="0" name=""/>
        <dsp:cNvSpPr/>
      </dsp:nvSpPr>
      <dsp:spPr>
        <a:xfrm>
          <a:off x="419095" y="2661276"/>
          <a:ext cx="3924308" cy="887092"/>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445077" y="2687258"/>
        <a:ext cx="3872344" cy="83512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41C18-8F7D-4D90-8430-F0E0067ED92B}">
      <dsp:nvSpPr>
        <dsp:cNvPr id="0" name=""/>
        <dsp:cNvSpPr/>
      </dsp:nvSpPr>
      <dsp:spPr>
        <a:xfrm>
          <a:off x="0" y="268"/>
          <a:ext cx="3695700" cy="87923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If only the card number was used</a:t>
          </a:r>
        </a:p>
      </dsp:txBody>
      <dsp:txXfrm>
        <a:off x="25752" y="26020"/>
        <a:ext cx="3644196" cy="827728"/>
      </dsp:txXfrm>
    </dsp:sp>
    <dsp:sp modelId="{27D21C80-80B7-42E4-8EFE-B18B6F2E4BA0}">
      <dsp:nvSpPr>
        <dsp:cNvPr id="0" name=""/>
        <dsp:cNvSpPr/>
      </dsp:nvSpPr>
      <dsp:spPr>
        <a:xfrm rot="5400000">
          <a:off x="1682993" y="901481"/>
          <a:ext cx="329712" cy="395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729153" y="934452"/>
        <a:ext cx="237392" cy="230798"/>
      </dsp:txXfrm>
    </dsp:sp>
    <dsp:sp modelId="{6BCB449B-31CB-48A6-9EB6-A0270CA30789}">
      <dsp:nvSpPr>
        <dsp:cNvPr id="0" name=""/>
        <dsp:cNvSpPr/>
      </dsp:nvSpPr>
      <dsp:spPr>
        <a:xfrm>
          <a:off x="0" y="1319116"/>
          <a:ext cx="3695700" cy="87923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25752" y="1344868"/>
        <a:ext cx="3644196" cy="82772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28A70-9580-4C59-BEFC-8507B21A70BA}">
      <dsp:nvSpPr>
        <dsp:cNvPr id="0" name=""/>
        <dsp:cNvSpPr/>
      </dsp:nvSpPr>
      <dsp:spPr>
        <a:xfrm>
          <a:off x="2821117" y="1337575"/>
          <a:ext cx="1509952" cy="402815"/>
        </a:xfrm>
        <a:custGeom>
          <a:avLst/>
          <a:gdLst/>
          <a:ahLst/>
          <a:cxnLst/>
          <a:rect l="0" t="0" r="0" b="0"/>
          <a:pathLst>
            <a:path>
              <a:moveTo>
                <a:pt x="0" y="0"/>
              </a:moveTo>
              <a:lnTo>
                <a:pt x="0" y="201407"/>
              </a:lnTo>
              <a:lnTo>
                <a:pt x="1509952" y="201407"/>
              </a:lnTo>
              <a:lnTo>
                <a:pt x="1509952" y="402815"/>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49DEA-F9B4-483B-BC23-8747C89D2194}">
      <dsp:nvSpPr>
        <dsp:cNvPr id="0" name=""/>
        <dsp:cNvSpPr/>
      </dsp:nvSpPr>
      <dsp:spPr>
        <a:xfrm>
          <a:off x="1311165" y="1337575"/>
          <a:ext cx="1509952" cy="402815"/>
        </a:xfrm>
        <a:custGeom>
          <a:avLst/>
          <a:gdLst/>
          <a:ahLst/>
          <a:cxnLst/>
          <a:rect l="0" t="0" r="0" b="0"/>
          <a:pathLst>
            <a:path>
              <a:moveTo>
                <a:pt x="1509952" y="0"/>
              </a:moveTo>
              <a:lnTo>
                <a:pt x="1509952" y="201407"/>
              </a:lnTo>
              <a:lnTo>
                <a:pt x="0" y="201407"/>
              </a:lnTo>
              <a:lnTo>
                <a:pt x="0" y="402815"/>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0191E-F1DD-409A-BB4C-FC59D7BDBA69}">
      <dsp:nvSpPr>
        <dsp:cNvPr id="0" name=""/>
        <dsp:cNvSpPr/>
      </dsp:nvSpPr>
      <dsp:spPr>
        <a:xfrm>
          <a:off x="1498416" y="378491"/>
          <a:ext cx="2645402" cy="959083"/>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If you are under 21</a:t>
          </a:r>
        </a:p>
      </dsp:txBody>
      <dsp:txXfrm>
        <a:off x="1498416" y="378491"/>
        <a:ext cx="2645402" cy="959083"/>
      </dsp:txXfrm>
    </dsp:sp>
    <dsp:sp modelId="{FE6E1509-CDD6-4447-B7DB-97E85562B13F}">
      <dsp:nvSpPr>
        <dsp:cNvPr id="0" name=""/>
        <dsp:cNvSpPr/>
      </dsp:nvSpPr>
      <dsp:spPr>
        <a:xfrm>
          <a:off x="2620" y="1740390"/>
          <a:ext cx="2617090" cy="2249588"/>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2620" y="1740390"/>
        <a:ext cx="2617090" cy="2249588"/>
      </dsp:txXfrm>
    </dsp:sp>
    <dsp:sp modelId="{F7BCEA2F-4246-4C2B-B11B-58987868AAE9}">
      <dsp:nvSpPr>
        <dsp:cNvPr id="0" name=""/>
        <dsp:cNvSpPr/>
      </dsp:nvSpPr>
      <dsp:spPr>
        <a:xfrm>
          <a:off x="3022525" y="1740390"/>
          <a:ext cx="2617090" cy="2249588"/>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022525" y="1740390"/>
        <a:ext cx="2617090" cy="224958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F0443-7347-40A2-9036-482EE6E3A53A}">
      <dsp:nvSpPr>
        <dsp:cNvPr id="0" name=""/>
        <dsp:cNvSpPr/>
      </dsp:nvSpPr>
      <dsp:spPr>
        <a:xfrm>
          <a:off x="4114799" y="1490500"/>
          <a:ext cx="2911251" cy="505258"/>
        </a:xfrm>
        <a:custGeom>
          <a:avLst/>
          <a:gdLst/>
          <a:ahLst/>
          <a:cxnLst/>
          <a:rect l="0" t="0" r="0" b="0"/>
          <a:pathLst>
            <a:path>
              <a:moveTo>
                <a:pt x="0" y="0"/>
              </a:moveTo>
              <a:lnTo>
                <a:pt x="0" y="252629"/>
              </a:lnTo>
              <a:lnTo>
                <a:pt x="2911251" y="252629"/>
              </a:lnTo>
              <a:lnTo>
                <a:pt x="2911251" y="505258"/>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9D60A-09B3-4A7C-9FD9-7C6280F42F04}">
      <dsp:nvSpPr>
        <dsp:cNvPr id="0" name=""/>
        <dsp:cNvSpPr/>
      </dsp:nvSpPr>
      <dsp:spPr>
        <a:xfrm>
          <a:off x="4069079" y="1490500"/>
          <a:ext cx="91440" cy="505258"/>
        </a:xfrm>
        <a:custGeom>
          <a:avLst/>
          <a:gdLst/>
          <a:ahLst/>
          <a:cxnLst/>
          <a:rect l="0" t="0" r="0" b="0"/>
          <a:pathLst>
            <a:path>
              <a:moveTo>
                <a:pt x="45720" y="0"/>
              </a:moveTo>
              <a:lnTo>
                <a:pt x="45720" y="505258"/>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33B39-AD67-46DD-A5CA-26E4827884EA}">
      <dsp:nvSpPr>
        <dsp:cNvPr id="0" name=""/>
        <dsp:cNvSpPr/>
      </dsp:nvSpPr>
      <dsp:spPr>
        <a:xfrm>
          <a:off x="1203548" y="1490500"/>
          <a:ext cx="2911251" cy="505258"/>
        </a:xfrm>
        <a:custGeom>
          <a:avLst/>
          <a:gdLst/>
          <a:ahLst/>
          <a:cxnLst/>
          <a:rect l="0" t="0" r="0" b="0"/>
          <a:pathLst>
            <a:path>
              <a:moveTo>
                <a:pt x="2911251" y="0"/>
              </a:moveTo>
              <a:lnTo>
                <a:pt x="2911251" y="252629"/>
              </a:lnTo>
              <a:lnTo>
                <a:pt x="0" y="252629"/>
              </a:lnTo>
              <a:lnTo>
                <a:pt x="0" y="505258"/>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64327-F890-4FF6-B5C4-E39AB5782B16}">
      <dsp:nvSpPr>
        <dsp:cNvPr id="0" name=""/>
        <dsp:cNvSpPr/>
      </dsp:nvSpPr>
      <dsp:spPr>
        <a:xfrm>
          <a:off x="2911803" y="287504"/>
          <a:ext cx="2405992" cy="120299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Cannot increase rates for the first 12 months after an account is open unless:</a:t>
          </a:r>
        </a:p>
      </dsp:txBody>
      <dsp:txXfrm>
        <a:off x="2911803" y="287504"/>
        <a:ext cx="2405992" cy="1202996"/>
      </dsp:txXfrm>
    </dsp:sp>
    <dsp:sp modelId="{0735B6C1-CBAF-45DA-9C43-EB59B6EE8968}">
      <dsp:nvSpPr>
        <dsp:cNvPr id="0" name=""/>
        <dsp:cNvSpPr/>
      </dsp:nvSpPr>
      <dsp:spPr>
        <a:xfrm>
          <a:off x="552" y="1995759"/>
          <a:ext cx="2405992" cy="120299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Card has a variable interest rate</a:t>
          </a:r>
        </a:p>
      </dsp:txBody>
      <dsp:txXfrm>
        <a:off x="552" y="1995759"/>
        <a:ext cx="2405992" cy="1202996"/>
      </dsp:txXfrm>
    </dsp:sp>
    <dsp:sp modelId="{C194A254-16DB-4271-B4C8-38450501B40F}">
      <dsp:nvSpPr>
        <dsp:cNvPr id="0" name=""/>
        <dsp:cNvSpPr/>
      </dsp:nvSpPr>
      <dsp:spPr>
        <a:xfrm>
          <a:off x="2911803" y="1995759"/>
          <a:ext cx="2405992" cy="120299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Cardholder is more than 60 days late in paying their bill</a:t>
          </a:r>
        </a:p>
      </dsp:txBody>
      <dsp:txXfrm>
        <a:off x="2911803" y="1995759"/>
        <a:ext cx="2405992" cy="1202996"/>
      </dsp:txXfrm>
    </dsp:sp>
    <dsp:sp modelId="{C2359424-371E-4BD3-AFCA-288DDECECBC0}">
      <dsp:nvSpPr>
        <dsp:cNvPr id="0" name=""/>
        <dsp:cNvSpPr/>
      </dsp:nvSpPr>
      <dsp:spPr>
        <a:xfrm>
          <a:off x="5823054" y="1995759"/>
          <a:ext cx="2405992" cy="120299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t>Card has an introductory rate (the introductory rate must be in place for at least 6 months and then the rate can increase)</a:t>
          </a:r>
        </a:p>
      </dsp:txBody>
      <dsp:txXfrm>
        <a:off x="5823054" y="1995759"/>
        <a:ext cx="2405992" cy="1202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9EE89-E1FD-4D0C-B0E7-45BBAAD4599D}">
      <dsp:nvSpPr>
        <dsp:cNvPr id="0" name=""/>
        <dsp:cNvSpPr/>
      </dsp:nvSpPr>
      <dsp:spPr>
        <a:xfrm>
          <a:off x="754379" y="871643"/>
          <a:ext cx="7292340" cy="3768636"/>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F301F-FBDA-4B08-A641-B0A0A9C38B89}">
      <dsp:nvSpPr>
        <dsp:cNvPr id="0" name=""/>
        <dsp:cNvSpPr/>
      </dsp:nvSpPr>
      <dsp:spPr>
        <a:xfrm>
          <a:off x="972311" y="1312390"/>
          <a:ext cx="3386328" cy="3224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t" anchorCtr="0">
          <a:noAutofit/>
        </a:bodyPr>
        <a:lstStyle/>
        <a:p>
          <a:pPr marL="0" lvl="0" indent="0" algn="l" defTabSz="1377950">
            <a:lnSpc>
              <a:spcPct val="90000"/>
            </a:lnSpc>
            <a:spcBef>
              <a:spcPct val="0"/>
            </a:spcBef>
            <a:spcAft>
              <a:spcPct val="35000"/>
            </a:spcAft>
            <a:buNone/>
          </a:pPr>
          <a:r>
            <a:rPr lang="en-US" sz="3100" kern="1200" dirty="0"/>
            <a:t>An effective tool </a:t>
          </a:r>
          <a:r>
            <a:rPr lang="en-US" sz="3100" b="1" u="sng" kern="1200" dirty="0"/>
            <a:t>if</a:t>
          </a:r>
          <a:r>
            <a:rPr lang="en-US" sz="3100" kern="1200" dirty="0"/>
            <a:t> managed responsibly</a:t>
          </a:r>
        </a:p>
      </dsp:txBody>
      <dsp:txXfrm>
        <a:off x="972311" y="1312390"/>
        <a:ext cx="3386328" cy="3224022"/>
      </dsp:txXfrm>
    </dsp:sp>
    <dsp:sp modelId="{346F4443-A246-416A-B2F7-A779869C3F84}">
      <dsp:nvSpPr>
        <dsp:cNvPr id="0" name=""/>
        <dsp:cNvSpPr/>
      </dsp:nvSpPr>
      <dsp:spPr>
        <a:xfrm>
          <a:off x="4572003" y="1328736"/>
          <a:ext cx="3386328" cy="3224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t" anchorCtr="0">
          <a:noAutofit/>
        </a:bodyPr>
        <a:lstStyle/>
        <a:p>
          <a:pPr marL="0" lvl="0" indent="0" algn="l" defTabSz="1377950">
            <a:lnSpc>
              <a:spcPct val="90000"/>
            </a:lnSpc>
            <a:spcBef>
              <a:spcPct val="0"/>
            </a:spcBef>
            <a:spcAft>
              <a:spcPct val="35000"/>
            </a:spcAft>
            <a:buNone/>
          </a:pPr>
          <a:r>
            <a:rPr lang="en-US" sz="3100" kern="1200" dirty="0"/>
            <a:t>Create financial stress and negatively impact quality of life and financial well-being </a:t>
          </a:r>
          <a:r>
            <a:rPr lang="en-US" sz="3100" b="1" u="sng" kern="1200" dirty="0"/>
            <a:t>if not</a:t>
          </a:r>
          <a:r>
            <a:rPr lang="en-US" sz="3100" kern="1200" dirty="0"/>
            <a:t> managed responsibly</a:t>
          </a:r>
        </a:p>
      </dsp:txBody>
      <dsp:txXfrm>
        <a:off x="4572003" y="1328736"/>
        <a:ext cx="3386328" cy="3224022"/>
      </dsp:txXfrm>
    </dsp:sp>
    <dsp:sp modelId="{6E69EBB9-B0C5-4D7C-AEDD-F9492C0899A1}">
      <dsp:nvSpPr>
        <dsp:cNvPr id="0" name=""/>
        <dsp:cNvSpPr/>
      </dsp:nvSpPr>
      <dsp:spPr>
        <a:xfrm>
          <a:off x="0" y="117456"/>
          <a:ext cx="1424940" cy="1424940"/>
        </a:xfrm>
        <a:prstGeom prst="plus">
          <a:avLst>
            <a:gd name="adj" fmla="val 328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D03F6-0C52-4480-9AFF-178DF02CB42D}">
      <dsp:nvSpPr>
        <dsp:cNvPr id="0" name=""/>
        <dsp:cNvSpPr/>
      </dsp:nvSpPr>
      <dsp:spPr>
        <a:xfrm>
          <a:off x="7040880" y="629899"/>
          <a:ext cx="1341120" cy="459589"/>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1E8E8-D59C-4C14-9D8C-93E5D0CDCE7A}">
      <dsp:nvSpPr>
        <dsp:cNvPr id="0" name=""/>
        <dsp:cNvSpPr/>
      </dsp:nvSpPr>
      <dsp:spPr>
        <a:xfrm>
          <a:off x="4400550" y="1319284"/>
          <a:ext cx="838" cy="3079252"/>
        </a:xfrm>
        <a:prstGeom prst="line">
          <a:avLst/>
        </a:prstGeom>
        <a:noFill/>
        <a:ln w="381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6A7D-B8B2-476D-9DB8-8F3C8CD41FE2}">
      <dsp:nvSpPr>
        <dsp:cNvPr id="0" name=""/>
        <dsp:cNvSpPr/>
      </dsp:nvSpPr>
      <dsp:spPr>
        <a:xfrm>
          <a:off x="7233" y="335593"/>
          <a:ext cx="2161877" cy="2330774"/>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If set-up and maintenance fees are charged before the card is used </a:t>
          </a:r>
        </a:p>
      </dsp:txBody>
      <dsp:txXfrm>
        <a:off x="70552" y="398912"/>
        <a:ext cx="2035239" cy="2204136"/>
      </dsp:txXfrm>
    </dsp:sp>
    <dsp:sp modelId="{E6A1DB5B-3BFD-443D-B543-003BBA3694F9}">
      <dsp:nvSpPr>
        <dsp:cNvPr id="0" name=""/>
        <dsp:cNvSpPr/>
      </dsp:nvSpPr>
      <dsp:spPr>
        <a:xfrm>
          <a:off x="2385298" y="1232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85298" y="1340137"/>
        <a:ext cx="320822" cy="321687"/>
      </dsp:txXfrm>
    </dsp:sp>
    <dsp:sp modelId="{827A200D-E833-402B-B683-EDECA29B2762}">
      <dsp:nvSpPr>
        <dsp:cNvPr id="0" name=""/>
        <dsp:cNvSpPr/>
      </dsp:nvSpPr>
      <dsp:spPr>
        <a:xfrm>
          <a:off x="3033861" y="335593"/>
          <a:ext cx="2161877" cy="2330774"/>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These non-penalty fees cannot exceed 25% of the initial credit limit </a:t>
          </a:r>
        </a:p>
      </dsp:txBody>
      <dsp:txXfrm>
        <a:off x="3097180" y="398912"/>
        <a:ext cx="2035239" cy="2204136"/>
      </dsp:txXfrm>
    </dsp:sp>
    <dsp:sp modelId="{79B8E2F4-469E-4056-86D9-094EBB2826B5}">
      <dsp:nvSpPr>
        <dsp:cNvPr id="0" name=""/>
        <dsp:cNvSpPr/>
      </dsp:nvSpPr>
      <dsp:spPr>
        <a:xfrm>
          <a:off x="5411926" y="1232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411926" y="1340137"/>
        <a:ext cx="320822" cy="321687"/>
      </dsp:txXfrm>
    </dsp:sp>
    <dsp:sp modelId="{7217FAC3-77B2-41A7-9EE4-E1F6593D0F8B}">
      <dsp:nvSpPr>
        <dsp:cNvPr id="0" name=""/>
        <dsp:cNvSpPr/>
      </dsp:nvSpPr>
      <dsp:spPr>
        <a:xfrm>
          <a:off x="6060489" y="335593"/>
          <a:ext cx="2161877" cy="2330774"/>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For example, if a card has a credit limit of $1,000 the total fees for the first year (not including penalty fees) cannot exceed $250</a:t>
          </a:r>
        </a:p>
      </dsp:txBody>
      <dsp:txXfrm>
        <a:off x="6123808" y="398912"/>
        <a:ext cx="2035239" cy="220413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3FC73-63DE-4802-A44E-160792E63AB7}">
      <dsp:nvSpPr>
        <dsp:cNvPr id="0" name=""/>
        <dsp:cNvSpPr/>
      </dsp:nvSpPr>
      <dsp:spPr>
        <a:xfrm>
          <a:off x="0" y="521493"/>
          <a:ext cx="2714624" cy="162877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521493"/>
        <a:ext cx="2714624" cy="1628775"/>
      </dsp:txXfrm>
    </dsp:sp>
    <dsp:sp modelId="{16D31596-8ABA-4D7E-87CC-CF1171708806}">
      <dsp:nvSpPr>
        <dsp:cNvPr id="0" name=""/>
        <dsp:cNvSpPr/>
      </dsp:nvSpPr>
      <dsp:spPr>
        <a:xfrm>
          <a:off x="2986087" y="521493"/>
          <a:ext cx="2714624" cy="162877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986087" y="521493"/>
        <a:ext cx="2714624" cy="1628775"/>
      </dsp:txXfrm>
    </dsp:sp>
    <dsp:sp modelId="{6A6E642F-168C-4F82-A980-553D4467B6DB}">
      <dsp:nvSpPr>
        <dsp:cNvPr id="0" name=""/>
        <dsp:cNvSpPr/>
      </dsp:nvSpPr>
      <dsp:spPr>
        <a:xfrm>
          <a:off x="5972175" y="521493"/>
          <a:ext cx="2714624" cy="162877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972175" y="521493"/>
        <a:ext cx="2714624" cy="1628775"/>
      </dsp:txXfrm>
    </dsp:sp>
    <dsp:sp modelId="{36A66AF8-D42A-46B8-9262-B8987BBC388B}">
      <dsp:nvSpPr>
        <dsp:cNvPr id="0" name=""/>
        <dsp:cNvSpPr/>
      </dsp:nvSpPr>
      <dsp:spPr>
        <a:xfrm>
          <a:off x="0" y="2421731"/>
          <a:ext cx="2714624" cy="162877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2421731"/>
        <a:ext cx="2714624" cy="1628775"/>
      </dsp:txXfrm>
    </dsp:sp>
    <dsp:sp modelId="{FFA632F6-6B3B-442F-8706-9E2B1A597909}">
      <dsp:nvSpPr>
        <dsp:cNvPr id="0" name=""/>
        <dsp:cNvSpPr/>
      </dsp:nvSpPr>
      <dsp:spPr>
        <a:xfrm>
          <a:off x="2986087" y="2421731"/>
          <a:ext cx="2714624" cy="162877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986087" y="2421731"/>
        <a:ext cx="2714624" cy="1628775"/>
      </dsp:txXfrm>
    </dsp:sp>
    <dsp:sp modelId="{CCF88A96-2C1B-4872-B20A-0ACA768B00EA}">
      <dsp:nvSpPr>
        <dsp:cNvPr id="0" name=""/>
        <dsp:cNvSpPr/>
      </dsp:nvSpPr>
      <dsp:spPr>
        <a:xfrm>
          <a:off x="5972175" y="2421731"/>
          <a:ext cx="2714624" cy="162877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972175" y="2421731"/>
        <a:ext cx="2714624" cy="162877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33FA4-1D66-4433-B80E-6EC6577DDFDD}">
      <dsp:nvSpPr>
        <dsp:cNvPr id="0" name=""/>
        <dsp:cNvSpPr/>
      </dsp:nvSpPr>
      <dsp:spPr>
        <a:xfrm>
          <a:off x="76200" y="0"/>
          <a:ext cx="7543799" cy="11175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8933" y="32733"/>
        <a:ext cx="7478333" cy="1052133"/>
      </dsp:txXfrm>
    </dsp:sp>
    <dsp:sp modelId="{AA2EC28C-277C-41EC-902D-F3AF706EEC76}">
      <dsp:nvSpPr>
        <dsp:cNvPr id="0" name=""/>
        <dsp:cNvSpPr/>
      </dsp:nvSpPr>
      <dsp:spPr>
        <a:xfrm rot="5400000">
          <a:off x="3638550" y="1145540"/>
          <a:ext cx="419099" cy="502919"/>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697224" y="1187450"/>
        <a:ext cx="301751" cy="293369"/>
      </dsp:txXfrm>
    </dsp:sp>
    <dsp:sp modelId="{A415A12E-6AAD-49A0-9FF2-1A2517864DBD}">
      <dsp:nvSpPr>
        <dsp:cNvPr id="0" name=""/>
        <dsp:cNvSpPr/>
      </dsp:nvSpPr>
      <dsp:spPr>
        <a:xfrm>
          <a:off x="76200" y="1676400"/>
          <a:ext cx="7543799" cy="11175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8933" y="1709133"/>
        <a:ext cx="7478333" cy="1052133"/>
      </dsp:txXfrm>
    </dsp:sp>
    <dsp:sp modelId="{8BE48B17-F181-49D8-8EF9-0805A5BDEBA4}">
      <dsp:nvSpPr>
        <dsp:cNvPr id="0" name=""/>
        <dsp:cNvSpPr/>
      </dsp:nvSpPr>
      <dsp:spPr>
        <a:xfrm rot="5400000">
          <a:off x="3638550" y="2821940"/>
          <a:ext cx="419099" cy="502919"/>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697224" y="2863850"/>
        <a:ext cx="301751" cy="293369"/>
      </dsp:txXfrm>
    </dsp:sp>
    <dsp:sp modelId="{8781C114-A313-4309-90A7-6AD0467AA2A3}">
      <dsp:nvSpPr>
        <dsp:cNvPr id="0" name=""/>
        <dsp:cNvSpPr/>
      </dsp:nvSpPr>
      <dsp:spPr>
        <a:xfrm>
          <a:off x="76200" y="3352799"/>
          <a:ext cx="7543799" cy="11175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8933" y="3385532"/>
        <a:ext cx="7478333" cy="105213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33FA4-1D66-4433-B80E-6EC6577DDFDD}">
      <dsp:nvSpPr>
        <dsp:cNvPr id="0" name=""/>
        <dsp:cNvSpPr/>
      </dsp:nvSpPr>
      <dsp:spPr>
        <a:xfrm>
          <a:off x="76200" y="0"/>
          <a:ext cx="7543799" cy="11175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8933" y="32733"/>
        <a:ext cx="7478333" cy="1052133"/>
      </dsp:txXfrm>
    </dsp:sp>
    <dsp:sp modelId="{AA2EC28C-277C-41EC-902D-F3AF706EEC76}">
      <dsp:nvSpPr>
        <dsp:cNvPr id="0" name=""/>
        <dsp:cNvSpPr/>
      </dsp:nvSpPr>
      <dsp:spPr>
        <a:xfrm rot="5400000">
          <a:off x="3638550" y="1145540"/>
          <a:ext cx="419099" cy="502919"/>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697224" y="1187450"/>
        <a:ext cx="301751" cy="293369"/>
      </dsp:txXfrm>
    </dsp:sp>
    <dsp:sp modelId="{A415A12E-6AAD-49A0-9FF2-1A2517864DBD}">
      <dsp:nvSpPr>
        <dsp:cNvPr id="0" name=""/>
        <dsp:cNvSpPr/>
      </dsp:nvSpPr>
      <dsp:spPr>
        <a:xfrm>
          <a:off x="76200" y="1676400"/>
          <a:ext cx="7543799" cy="11175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8933" y="1709133"/>
        <a:ext cx="7478333" cy="1052133"/>
      </dsp:txXfrm>
    </dsp:sp>
    <dsp:sp modelId="{8BE48B17-F181-49D8-8EF9-0805A5BDEBA4}">
      <dsp:nvSpPr>
        <dsp:cNvPr id="0" name=""/>
        <dsp:cNvSpPr/>
      </dsp:nvSpPr>
      <dsp:spPr>
        <a:xfrm rot="5400000">
          <a:off x="3638550" y="2821940"/>
          <a:ext cx="419099" cy="502919"/>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697224" y="2863850"/>
        <a:ext cx="301751" cy="293369"/>
      </dsp:txXfrm>
    </dsp:sp>
    <dsp:sp modelId="{8781C114-A313-4309-90A7-6AD0467AA2A3}">
      <dsp:nvSpPr>
        <dsp:cNvPr id="0" name=""/>
        <dsp:cNvSpPr/>
      </dsp:nvSpPr>
      <dsp:spPr>
        <a:xfrm>
          <a:off x="76200" y="3352799"/>
          <a:ext cx="7543799" cy="1117599"/>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8933" y="3385532"/>
        <a:ext cx="7478333" cy="105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2C1DA-32B4-420C-9E42-52FC8C7759B4}">
      <dsp:nvSpPr>
        <dsp:cNvPr id="0" name=""/>
        <dsp:cNvSpPr/>
      </dsp:nvSpPr>
      <dsp:spPr>
        <a:xfrm>
          <a:off x="0" y="33333"/>
          <a:ext cx="8305800" cy="1554476"/>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Ask Yourself</a:t>
          </a:r>
        </a:p>
        <a:p>
          <a:pPr marL="0" lvl="0" indent="0" algn="ctr" defTabSz="1244600">
            <a:lnSpc>
              <a:spcPct val="90000"/>
            </a:lnSpc>
            <a:spcBef>
              <a:spcPct val="0"/>
            </a:spcBef>
            <a:spcAft>
              <a:spcPct val="35000"/>
            </a:spcAft>
            <a:buNone/>
          </a:pPr>
          <a:r>
            <a:rPr lang="en-US" sz="2800" kern="1200" dirty="0"/>
            <a:t>Does the loan/credit provide long-term benefits?</a:t>
          </a:r>
          <a:br>
            <a:rPr lang="en-US" sz="2800" kern="1200" dirty="0"/>
          </a:br>
          <a:r>
            <a:rPr lang="en-US" sz="2800" kern="1200" dirty="0"/>
            <a:t>Is the item a want or a need?</a:t>
          </a:r>
        </a:p>
      </dsp:txBody>
      <dsp:txXfrm>
        <a:off x="0" y="33333"/>
        <a:ext cx="8305800" cy="1554476"/>
      </dsp:txXfrm>
    </dsp:sp>
    <dsp:sp modelId="{44DF5883-84A0-48E7-8B24-7889E0C251F9}">
      <dsp:nvSpPr>
        <dsp:cNvPr id="0" name=""/>
        <dsp:cNvSpPr/>
      </dsp:nvSpPr>
      <dsp:spPr>
        <a:xfrm>
          <a:off x="4055" y="1546165"/>
          <a:ext cx="2765896" cy="2103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Investing in your human capital with an education loan</a:t>
          </a:r>
        </a:p>
      </dsp:txBody>
      <dsp:txXfrm>
        <a:off x="4055" y="1546165"/>
        <a:ext cx="2765896" cy="2103118"/>
      </dsp:txXfrm>
    </dsp:sp>
    <dsp:sp modelId="{9F0F077B-8723-4D4A-B605-7AECA1A3A5A9}">
      <dsp:nvSpPr>
        <dsp:cNvPr id="0" name=""/>
        <dsp:cNvSpPr/>
      </dsp:nvSpPr>
      <dsp:spPr>
        <a:xfrm>
          <a:off x="2769951" y="1546165"/>
          <a:ext cx="2765896" cy="2103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Purchasing a vehicle to get to and from work with an automobile loan</a:t>
          </a:r>
        </a:p>
      </dsp:txBody>
      <dsp:txXfrm>
        <a:off x="2769951" y="1546165"/>
        <a:ext cx="2765896" cy="2103118"/>
      </dsp:txXfrm>
    </dsp:sp>
    <dsp:sp modelId="{55A3FE4D-F031-4265-90BF-78DEE80CE980}">
      <dsp:nvSpPr>
        <dsp:cNvPr id="0" name=""/>
        <dsp:cNvSpPr/>
      </dsp:nvSpPr>
      <dsp:spPr>
        <a:xfrm>
          <a:off x="5535848" y="1546165"/>
          <a:ext cx="2765896" cy="2103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Having a credit card to securely make online purchases and for emergencies</a:t>
          </a:r>
        </a:p>
      </dsp:txBody>
      <dsp:txXfrm>
        <a:off x="5535848" y="1546165"/>
        <a:ext cx="2765896" cy="2103118"/>
      </dsp:txXfrm>
    </dsp:sp>
    <dsp:sp modelId="{562DDA3B-E49F-46B8-B6DC-863E527ACFA9}">
      <dsp:nvSpPr>
        <dsp:cNvPr id="0" name=""/>
        <dsp:cNvSpPr/>
      </dsp:nvSpPr>
      <dsp:spPr>
        <a:xfrm>
          <a:off x="0" y="3614736"/>
          <a:ext cx="8305800" cy="269033"/>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97B6-72D5-4BB3-B940-B94E2604C6D7}">
      <dsp:nvSpPr>
        <dsp:cNvPr id="0" name=""/>
        <dsp:cNvSpPr/>
      </dsp:nvSpPr>
      <dsp:spPr>
        <a:xfrm>
          <a:off x="41" y="12198"/>
          <a:ext cx="3928653" cy="691200"/>
        </a:xfrm>
        <a:prstGeom prst="rect">
          <a:avLst/>
        </a:prstGeom>
        <a:solidFill>
          <a:schemeClr val="accent2">
            <a:lumMod val="20000"/>
            <a:lumOff val="80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Ask Yourself</a:t>
          </a:r>
        </a:p>
      </dsp:txBody>
      <dsp:txXfrm>
        <a:off x="41" y="12198"/>
        <a:ext cx="3928653" cy="691200"/>
      </dsp:txXfrm>
    </dsp:sp>
    <dsp:sp modelId="{548282C3-68F4-47E3-A577-1651B3ECFB9D}">
      <dsp:nvSpPr>
        <dsp:cNvPr id="0" name=""/>
        <dsp:cNvSpPr/>
      </dsp:nvSpPr>
      <dsp:spPr>
        <a:xfrm>
          <a:off x="41" y="703398"/>
          <a:ext cx="3928653" cy="1679940"/>
        </a:xfrm>
        <a:prstGeom prst="rect">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Is using money you already have in a saving or investment account a better option?</a:t>
          </a:r>
        </a:p>
      </dsp:txBody>
      <dsp:txXfrm>
        <a:off x="41" y="703398"/>
        <a:ext cx="3928653" cy="1679940"/>
      </dsp:txXfrm>
    </dsp:sp>
    <dsp:sp modelId="{1A70FB38-5900-4273-8A90-A080F1B90D53}">
      <dsp:nvSpPr>
        <dsp:cNvPr id="0" name=""/>
        <dsp:cNvSpPr/>
      </dsp:nvSpPr>
      <dsp:spPr>
        <a:xfrm>
          <a:off x="4478705" y="12198"/>
          <a:ext cx="3928653" cy="691200"/>
        </a:xfrm>
        <a:prstGeom prst="rect">
          <a:avLst/>
        </a:prstGeom>
        <a:solidFill>
          <a:schemeClr val="accent2">
            <a:lumMod val="20000"/>
            <a:lumOff val="80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Ask Yourself</a:t>
          </a:r>
        </a:p>
      </dsp:txBody>
      <dsp:txXfrm>
        <a:off x="4478705" y="12198"/>
        <a:ext cx="3928653" cy="691200"/>
      </dsp:txXfrm>
    </dsp:sp>
    <dsp:sp modelId="{0A595BBB-83C9-44C3-876E-3B016E76F4F4}">
      <dsp:nvSpPr>
        <dsp:cNvPr id="0" name=""/>
        <dsp:cNvSpPr/>
      </dsp:nvSpPr>
      <dsp:spPr>
        <a:xfrm>
          <a:off x="4478705" y="703398"/>
          <a:ext cx="3928653" cy="1679940"/>
        </a:xfrm>
        <a:prstGeom prst="rect">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Can you wait to purchase the item until you have enough money saved?</a:t>
          </a:r>
        </a:p>
      </dsp:txBody>
      <dsp:txXfrm>
        <a:off x="4478705" y="703398"/>
        <a:ext cx="3928653" cy="1679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6E67A-21FA-422A-9EEF-310E0ECF8056}">
      <dsp:nvSpPr>
        <dsp:cNvPr id="0" name=""/>
        <dsp:cNvSpPr/>
      </dsp:nvSpPr>
      <dsp:spPr>
        <a:xfrm>
          <a:off x="7567" y="426310"/>
          <a:ext cx="2261964" cy="135717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No contract</a:t>
          </a:r>
          <a:endParaRPr lang="en-US" sz="2500" kern="1200" dirty="0"/>
        </a:p>
      </dsp:txBody>
      <dsp:txXfrm>
        <a:off x="47317" y="466060"/>
        <a:ext cx="2182464" cy="1277678"/>
      </dsp:txXfrm>
    </dsp:sp>
    <dsp:sp modelId="{2D4BCE42-2CE6-4872-B026-77B36353BC76}">
      <dsp:nvSpPr>
        <dsp:cNvPr id="0" name=""/>
        <dsp:cNvSpPr/>
      </dsp:nvSpPr>
      <dsp:spPr>
        <a:xfrm>
          <a:off x="2495728" y="824416"/>
          <a:ext cx="47953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95728" y="936609"/>
        <a:ext cx="335675" cy="336581"/>
      </dsp:txXfrm>
    </dsp:sp>
    <dsp:sp modelId="{67434A8F-9BD8-487C-9B74-1E2A42045D46}">
      <dsp:nvSpPr>
        <dsp:cNvPr id="0" name=""/>
        <dsp:cNvSpPr/>
      </dsp:nvSpPr>
      <dsp:spPr>
        <a:xfrm>
          <a:off x="3174317" y="426310"/>
          <a:ext cx="2261964" cy="135717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No interest or fees</a:t>
          </a:r>
        </a:p>
      </dsp:txBody>
      <dsp:txXfrm>
        <a:off x="3214067" y="466060"/>
        <a:ext cx="2182464" cy="1277678"/>
      </dsp:txXfrm>
    </dsp:sp>
    <dsp:sp modelId="{5AB10897-51BB-4887-A42B-1042FA43094E}">
      <dsp:nvSpPr>
        <dsp:cNvPr id="0" name=""/>
        <dsp:cNvSpPr/>
      </dsp:nvSpPr>
      <dsp:spPr>
        <a:xfrm>
          <a:off x="5662478" y="824416"/>
          <a:ext cx="47953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662478" y="936609"/>
        <a:ext cx="335675" cy="336581"/>
      </dsp:txXfrm>
    </dsp:sp>
    <dsp:sp modelId="{EBD3D75E-6A2F-4456-A7ED-01AF1C5C56AA}">
      <dsp:nvSpPr>
        <dsp:cNvPr id="0" name=""/>
        <dsp:cNvSpPr/>
      </dsp:nvSpPr>
      <dsp:spPr>
        <a:xfrm>
          <a:off x="6341067" y="426310"/>
          <a:ext cx="2261964" cy="135717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You are not spending future income</a:t>
          </a:r>
          <a:endParaRPr lang="en-US" sz="2500" kern="1200" dirty="0"/>
        </a:p>
      </dsp:txBody>
      <dsp:txXfrm>
        <a:off x="6380817" y="466060"/>
        <a:ext cx="2182464" cy="1277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8848C-F2A4-4B25-827F-CF0558BD0864}">
      <dsp:nvSpPr>
        <dsp:cNvPr id="0" name=""/>
        <dsp:cNvSpPr/>
      </dsp:nvSpPr>
      <dsp:spPr>
        <a:xfrm>
          <a:off x="-4738021" y="-726251"/>
          <a:ext cx="5643504" cy="5643504"/>
        </a:xfrm>
        <a:prstGeom prst="blockArc">
          <a:avLst>
            <a:gd name="adj1" fmla="val 18900000"/>
            <a:gd name="adj2" fmla="val 2700000"/>
            <a:gd name="adj3" fmla="val 383"/>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DDEBF-CE92-4F7B-8CA0-F4DA43550355}">
      <dsp:nvSpPr>
        <dsp:cNvPr id="0" name=""/>
        <dsp:cNvSpPr/>
      </dsp:nvSpPr>
      <dsp:spPr>
        <a:xfrm>
          <a:off x="582354" y="419100"/>
          <a:ext cx="7755153" cy="8382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Are the terms (such as interest rate) favorable?</a:t>
          </a:r>
        </a:p>
      </dsp:txBody>
      <dsp:txXfrm>
        <a:off x="582354" y="419100"/>
        <a:ext cx="7755153" cy="838200"/>
      </dsp:txXfrm>
    </dsp:sp>
    <dsp:sp modelId="{A9A2712A-D112-4D69-8948-FE8FDC07B71C}">
      <dsp:nvSpPr>
        <dsp:cNvPr id="0" name=""/>
        <dsp:cNvSpPr/>
      </dsp:nvSpPr>
      <dsp:spPr>
        <a:xfrm>
          <a:off x="58479" y="314325"/>
          <a:ext cx="1047750" cy="1047750"/>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DD216-9680-48E0-B7AE-BD16857D32A1}">
      <dsp:nvSpPr>
        <dsp:cNvPr id="0" name=""/>
        <dsp:cNvSpPr/>
      </dsp:nvSpPr>
      <dsp:spPr>
        <a:xfrm>
          <a:off x="887039" y="1676400"/>
          <a:ext cx="7450467" cy="8382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Is the loan feasible </a:t>
          </a:r>
          <a:r>
            <a:rPr lang="en-US" sz="2500" u="sng" kern="1200" dirty="0"/>
            <a:t>both</a:t>
          </a:r>
          <a:r>
            <a:rPr lang="en-US" sz="2500" kern="1200" dirty="0"/>
            <a:t> in the present and in the future?</a:t>
          </a:r>
        </a:p>
      </dsp:txBody>
      <dsp:txXfrm>
        <a:off x="887039" y="1676400"/>
        <a:ext cx="7450467" cy="838200"/>
      </dsp:txXfrm>
    </dsp:sp>
    <dsp:sp modelId="{D48871B5-B780-41F5-BACB-B4BBD9422AA5}">
      <dsp:nvSpPr>
        <dsp:cNvPr id="0" name=""/>
        <dsp:cNvSpPr/>
      </dsp:nvSpPr>
      <dsp:spPr>
        <a:xfrm>
          <a:off x="363164" y="1571625"/>
          <a:ext cx="1047750" cy="1047750"/>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71DCE-4E03-438E-9C60-97719B056546}">
      <dsp:nvSpPr>
        <dsp:cNvPr id="0" name=""/>
        <dsp:cNvSpPr/>
      </dsp:nvSpPr>
      <dsp:spPr>
        <a:xfrm>
          <a:off x="582354" y="2933700"/>
          <a:ext cx="7755153" cy="83820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Are the terms consistent for the life of the loan?</a:t>
          </a:r>
        </a:p>
      </dsp:txBody>
      <dsp:txXfrm>
        <a:off x="582354" y="2933700"/>
        <a:ext cx="7755153" cy="838200"/>
      </dsp:txXfrm>
    </dsp:sp>
    <dsp:sp modelId="{04FC93D2-AFD7-4471-9B66-0FCFC9BCAEF6}">
      <dsp:nvSpPr>
        <dsp:cNvPr id="0" name=""/>
        <dsp:cNvSpPr/>
      </dsp:nvSpPr>
      <dsp:spPr>
        <a:xfrm>
          <a:off x="58479" y="2828925"/>
          <a:ext cx="1047750" cy="1047750"/>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88F34-5290-4950-90E7-A5496A76F841}">
      <dsp:nvSpPr>
        <dsp:cNvPr id="0" name=""/>
        <dsp:cNvSpPr/>
      </dsp:nvSpPr>
      <dsp:spPr>
        <a:xfrm>
          <a:off x="4191000" y="933081"/>
          <a:ext cx="1714718" cy="595191"/>
        </a:xfrm>
        <a:custGeom>
          <a:avLst/>
          <a:gdLst/>
          <a:ahLst/>
          <a:cxnLst/>
          <a:rect l="0" t="0" r="0" b="0"/>
          <a:pathLst>
            <a:path>
              <a:moveTo>
                <a:pt x="0" y="0"/>
              </a:moveTo>
              <a:lnTo>
                <a:pt x="0" y="297595"/>
              </a:lnTo>
              <a:lnTo>
                <a:pt x="1714718" y="297595"/>
              </a:lnTo>
              <a:lnTo>
                <a:pt x="1714718" y="595191"/>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E57C11-206C-459F-AB01-8C6EA5A94A94}">
      <dsp:nvSpPr>
        <dsp:cNvPr id="0" name=""/>
        <dsp:cNvSpPr/>
      </dsp:nvSpPr>
      <dsp:spPr>
        <a:xfrm>
          <a:off x="2476281" y="933081"/>
          <a:ext cx="1714718" cy="595191"/>
        </a:xfrm>
        <a:custGeom>
          <a:avLst/>
          <a:gdLst/>
          <a:ahLst/>
          <a:cxnLst/>
          <a:rect l="0" t="0" r="0" b="0"/>
          <a:pathLst>
            <a:path>
              <a:moveTo>
                <a:pt x="1714718" y="0"/>
              </a:moveTo>
              <a:lnTo>
                <a:pt x="1714718" y="297595"/>
              </a:lnTo>
              <a:lnTo>
                <a:pt x="0" y="297595"/>
              </a:lnTo>
              <a:lnTo>
                <a:pt x="0" y="595191"/>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4BF4A-3CB5-47CC-BE4E-FEF869FD9098}">
      <dsp:nvSpPr>
        <dsp:cNvPr id="0" name=""/>
        <dsp:cNvSpPr/>
      </dsp:nvSpPr>
      <dsp:spPr>
        <a:xfrm>
          <a:off x="2193494" y="996"/>
          <a:ext cx="3995010" cy="9320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u="none" kern="1200" dirty="0"/>
            <a:t>A</a:t>
          </a:r>
          <a:r>
            <a:rPr lang="en-US" sz="2800" kern="1200" dirty="0"/>
            <a:t>mount you borrow</a:t>
          </a:r>
        </a:p>
      </dsp:txBody>
      <dsp:txXfrm>
        <a:off x="2193494" y="996"/>
        <a:ext cx="3995010" cy="932084"/>
      </dsp:txXfrm>
    </dsp:sp>
    <dsp:sp modelId="{BDCBDBEF-9E63-40AC-8852-D0C4DB45F9A0}">
      <dsp:nvSpPr>
        <dsp:cNvPr id="0" name=""/>
        <dsp:cNvSpPr/>
      </dsp:nvSpPr>
      <dsp:spPr>
        <a:xfrm>
          <a:off x="1059158" y="1528272"/>
          <a:ext cx="2834245" cy="200926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Total amount should be less than 20% of annual net income</a:t>
          </a:r>
        </a:p>
      </dsp:txBody>
      <dsp:txXfrm>
        <a:off x="1059158" y="1528272"/>
        <a:ext cx="2834245" cy="2009267"/>
      </dsp:txXfrm>
    </dsp:sp>
    <dsp:sp modelId="{0C78326C-FAAA-4F0E-A39F-B99CC5C21F9C}">
      <dsp:nvSpPr>
        <dsp:cNvPr id="0" name=""/>
        <dsp:cNvSpPr/>
      </dsp:nvSpPr>
      <dsp:spPr>
        <a:xfrm>
          <a:off x="4488595" y="1528272"/>
          <a:ext cx="2834245" cy="200926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Monthly payment should be less than 10% of monthly net income</a:t>
          </a:r>
        </a:p>
      </dsp:txBody>
      <dsp:txXfrm>
        <a:off x="4488595" y="1528272"/>
        <a:ext cx="2834245" cy="20092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27F1D7E-E26A-4725-845C-F9FF9A2B79BB}" type="datetimeFigureOut">
              <a:rPr lang="en-US" smtClean="0"/>
              <a:t>3/16/2020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329935F-140C-400F-8407-7893CDF36F86}" type="slidenum">
              <a:rPr lang="en-US" smtClean="0"/>
              <a:t>‹#›</a:t>
            </a:fld>
            <a:endParaRPr lang="en-US"/>
          </a:p>
        </p:txBody>
      </p:sp>
    </p:spTree>
    <p:extLst>
      <p:ext uri="{BB962C8B-B14F-4D97-AF65-F5344CB8AC3E}">
        <p14:creationId xmlns:p14="http://schemas.microsoft.com/office/powerpoint/2010/main" val="97310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6B07502-B913-419E-8608-22830B09C0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98AD415-D588-4BE3-A517-9918744FE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7044" name="Slide Number Placeholder 3">
            <a:extLst>
              <a:ext uri="{FF2B5EF4-FFF2-40B4-BE49-F238E27FC236}">
                <a16:creationId xmlns:a16="http://schemas.microsoft.com/office/drawing/2014/main" id="{6ED21429-0D3A-472C-97AB-A1D2D493D2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85372" indent="-302066" eaLnBrk="0" hangingPunct="0">
              <a:defRPr>
                <a:solidFill>
                  <a:schemeClr val="tx1"/>
                </a:solidFill>
                <a:latin typeface="Calibri" panose="020F0502020204030204" pitchFamily="34" charset="0"/>
                <a:cs typeface="Arial" panose="020B0604020202020204" pitchFamily="34" charset="0"/>
              </a:defRPr>
            </a:lvl2pPr>
            <a:lvl3pPr marL="1208265" indent="-241653" eaLnBrk="0" hangingPunct="0">
              <a:defRPr>
                <a:solidFill>
                  <a:schemeClr val="tx1"/>
                </a:solidFill>
                <a:latin typeface="Calibri" panose="020F0502020204030204" pitchFamily="34" charset="0"/>
                <a:cs typeface="Arial" panose="020B0604020202020204" pitchFamily="34" charset="0"/>
              </a:defRPr>
            </a:lvl3pPr>
            <a:lvl4pPr marL="1691571" indent="-241653" eaLnBrk="0" hangingPunct="0">
              <a:defRPr>
                <a:solidFill>
                  <a:schemeClr val="tx1"/>
                </a:solidFill>
                <a:latin typeface="Calibri" panose="020F0502020204030204" pitchFamily="34" charset="0"/>
                <a:cs typeface="Arial" panose="020B0604020202020204" pitchFamily="34" charset="0"/>
              </a:defRPr>
            </a:lvl4pPr>
            <a:lvl5pPr marL="2174878" indent="-241653" eaLnBrk="0" hangingPunct="0">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6AA6893-F091-4282-B2CD-B19A4783E76A}" type="slidenum">
              <a:rPr lang="en-US" altLang="en-US"/>
              <a:pPr eaLnBrk="1" hangingPunct="1"/>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356350"/>
            <a:ext cx="2133600" cy="274320"/>
          </a:xfrm>
          <a:prstGeom prst="rect">
            <a:avLst/>
          </a:prstGeom>
        </p:spPr>
        <p:txBody>
          <a:bodyPr/>
          <a:lstStyle>
            <a:lvl1pPr>
              <a:defRPr>
                <a:solidFill>
                  <a:schemeClr val="bg2"/>
                </a:solidFill>
              </a:defRPr>
            </a:lvl1pPr>
          </a:lstStyle>
          <a:p>
            <a:fld id="{9DBAAD19-AEE2-4538-BC10-4D7B780B1374}" type="datetimeFigureOut">
              <a:rPr lang="en-US" smtClean="0"/>
              <a:t>3/16/2020</a:t>
            </a:fld>
            <a:endParaRPr lang="en-US"/>
          </a:p>
        </p:txBody>
      </p:sp>
      <p:sp>
        <p:nvSpPr>
          <p:cNvPr id="11" name="Slide Number Placeholder 10"/>
          <p:cNvSpPr>
            <a:spLocks noGrp="1"/>
          </p:cNvSpPr>
          <p:nvPr>
            <p:ph type="sldNum" sz="quarter" idx="11"/>
          </p:nvPr>
        </p:nvSpPr>
        <p:spPr>
          <a:xfrm>
            <a:off x="8234680" y="6355080"/>
            <a:ext cx="582966" cy="274320"/>
          </a:xfrm>
          <a:prstGeom prst="rect">
            <a:avLst/>
          </a:prstGeom>
        </p:spPr>
        <p:txBody>
          <a:bodyPr/>
          <a:lstStyle>
            <a:lvl1pPr>
              <a:defRPr>
                <a:solidFill>
                  <a:srgbClr val="FFFFFF"/>
                </a:solidFill>
              </a:defRPr>
            </a:lvl1pPr>
          </a:lstStyle>
          <a:p>
            <a:fld id="{21CA6285-CA6C-4F6F-B052-9BEA40EF9D0C}" type="slidenum">
              <a:rPr lang="en-US" smtClean="0"/>
              <a:t>‹#›</a:t>
            </a:fld>
            <a:endParaRPr lang="en-US"/>
          </a:p>
        </p:txBody>
      </p:sp>
      <p:sp>
        <p:nvSpPr>
          <p:cNvPr id="12" name="Footer Placeholder 11"/>
          <p:cNvSpPr>
            <a:spLocks noGrp="1"/>
          </p:cNvSpPr>
          <p:nvPr>
            <p:ph type="ftr" sz="quarter" idx="12"/>
          </p:nvPr>
        </p:nvSpPr>
        <p:spPr>
          <a:xfrm>
            <a:off x="3048000" y="6356350"/>
            <a:ext cx="3352800" cy="274320"/>
          </a:xfrm>
          <a:prstGeom prst="rect">
            <a:avLst/>
          </a:prstGeom>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E48777B-B2CD-404E-BEE9-CCD5E4B7FCE0}"/>
              </a:ext>
            </a:extLst>
          </p:cNvPr>
          <p:cNvGrpSpPr>
            <a:grpSpLocks noChangeAspect="1"/>
          </p:cNvGrpSpPr>
          <p:nvPr userDrawn="1"/>
        </p:nvGrpSpPr>
        <p:grpSpPr bwMode="auto">
          <a:xfrm>
            <a:off x="152400" y="152400"/>
            <a:ext cx="1876425" cy="1905000"/>
            <a:chOff x="96" y="96"/>
            <a:chExt cx="1182" cy="1200"/>
          </a:xfrm>
        </p:grpSpPr>
        <p:sp>
          <p:nvSpPr>
            <p:cNvPr id="3" name="AutoShape 2">
              <a:extLst>
                <a:ext uri="{FF2B5EF4-FFF2-40B4-BE49-F238E27FC236}">
                  <a16:creationId xmlns:a16="http://schemas.microsoft.com/office/drawing/2014/main" id="{D7C6EDC4-1174-43E3-BBCE-B22B8930B9B6}"/>
                </a:ext>
              </a:extLst>
            </p:cNvPr>
            <p:cNvSpPr>
              <a:spLocks noChangeAspect="1" noChangeArrowheads="1" noTextEdit="1"/>
            </p:cNvSpPr>
            <p:nvPr userDrawn="1"/>
          </p:nvSpPr>
          <p:spPr bwMode="auto">
            <a:xfrm>
              <a:off x="96" y="96"/>
              <a:ext cx="118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Freeform 4">
              <a:extLst>
                <a:ext uri="{FF2B5EF4-FFF2-40B4-BE49-F238E27FC236}">
                  <a16:creationId xmlns:a16="http://schemas.microsoft.com/office/drawing/2014/main" id="{422CF5A5-44E2-46DD-894C-7E4BB388989B}"/>
                </a:ext>
              </a:extLst>
            </p:cNvPr>
            <p:cNvSpPr>
              <a:spLocks/>
            </p:cNvSpPr>
            <p:nvPr userDrawn="1"/>
          </p:nvSpPr>
          <p:spPr bwMode="auto">
            <a:xfrm>
              <a:off x="210" y="111"/>
              <a:ext cx="1068" cy="1185"/>
            </a:xfrm>
            <a:custGeom>
              <a:avLst/>
              <a:gdLst>
                <a:gd name="T0" fmla="*/ 655 w 1068"/>
                <a:gd name="T1" fmla="*/ 415 h 1185"/>
                <a:gd name="T2" fmla="*/ 677 w 1068"/>
                <a:gd name="T3" fmla="*/ 405 h 1185"/>
                <a:gd name="T4" fmla="*/ 695 w 1068"/>
                <a:gd name="T5" fmla="*/ 391 h 1185"/>
                <a:gd name="T6" fmla="*/ 710 w 1068"/>
                <a:gd name="T7" fmla="*/ 375 h 1185"/>
                <a:gd name="T8" fmla="*/ 722 w 1068"/>
                <a:gd name="T9" fmla="*/ 354 h 1185"/>
                <a:gd name="T10" fmla="*/ 733 w 1068"/>
                <a:gd name="T11" fmla="*/ 309 h 1185"/>
                <a:gd name="T12" fmla="*/ 726 w 1068"/>
                <a:gd name="T13" fmla="*/ 263 h 1185"/>
                <a:gd name="T14" fmla="*/ 654 w 1068"/>
                <a:gd name="T15" fmla="*/ 68 h 1185"/>
                <a:gd name="T16" fmla="*/ 643 w 1068"/>
                <a:gd name="T17" fmla="*/ 47 h 1185"/>
                <a:gd name="T18" fmla="*/ 626 w 1068"/>
                <a:gd name="T19" fmla="*/ 30 h 1185"/>
                <a:gd name="T20" fmla="*/ 608 w 1068"/>
                <a:gd name="T21" fmla="*/ 17 h 1185"/>
                <a:gd name="T22" fmla="*/ 588 w 1068"/>
                <a:gd name="T23" fmla="*/ 7 h 1185"/>
                <a:gd name="T24" fmla="*/ 565 w 1068"/>
                <a:gd name="T25" fmla="*/ 1 h 1185"/>
                <a:gd name="T26" fmla="*/ 542 w 1068"/>
                <a:gd name="T27" fmla="*/ 0 h 1185"/>
                <a:gd name="T28" fmla="*/ 519 w 1068"/>
                <a:gd name="T29" fmla="*/ 4 h 1185"/>
                <a:gd name="T30" fmla="*/ 127 w 1068"/>
                <a:gd name="T31" fmla="*/ 146 h 1185"/>
                <a:gd name="T32" fmla="*/ 106 w 1068"/>
                <a:gd name="T33" fmla="*/ 156 h 1185"/>
                <a:gd name="T34" fmla="*/ 87 w 1068"/>
                <a:gd name="T35" fmla="*/ 170 h 1185"/>
                <a:gd name="T36" fmla="*/ 72 w 1068"/>
                <a:gd name="T37" fmla="*/ 187 h 1185"/>
                <a:gd name="T38" fmla="*/ 60 w 1068"/>
                <a:gd name="T39" fmla="*/ 208 h 1185"/>
                <a:gd name="T40" fmla="*/ 49 w 1068"/>
                <a:gd name="T41" fmla="*/ 252 h 1185"/>
                <a:gd name="T42" fmla="*/ 56 w 1068"/>
                <a:gd name="T43" fmla="*/ 299 h 1185"/>
                <a:gd name="T44" fmla="*/ 0 w 1068"/>
                <a:gd name="T45" fmla="*/ 555 h 1185"/>
                <a:gd name="T46" fmla="*/ 33 w 1068"/>
                <a:gd name="T47" fmla="*/ 559 h 1185"/>
                <a:gd name="T48" fmla="*/ 64 w 1068"/>
                <a:gd name="T49" fmla="*/ 570 h 1185"/>
                <a:gd name="T50" fmla="*/ 91 w 1068"/>
                <a:gd name="T51" fmla="*/ 586 h 1185"/>
                <a:gd name="T52" fmla="*/ 116 w 1068"/>
                <a:gd name="T53" fmla="*/ 606 h 1185"/>
                <a:gd name="T54" fmla="*/ 135 w 1068"/>
                <a:gd name="T55" fmla="*/ 631 h 1185"/>
                <a:gd name="T56" fmla="*/ 151 w 1068"/>
                <a:gd name="T57" fmla="*/ 659 h 1185"/>
                <a:gd name="T58" fmla="*/ 160 w 1068"/>
                <a:gd name="T59" fmla="*/ 690 h 1185"/>
                <a:gd name="T60" fmla="*/ 163 w 1068"/>
                <a:gd name="T61" fmla="*/ 724 h 1185"/>
                <a:gd name="T62" fmla="*/ 163 w 1068"/>
                <a:gd name="T63" fmla="*/ 741 h 1185"/>
                <a:gd name="T64" fmla="*/ 160 w 1068"/>
                <a:gd name="T65" fmla="*/ 759 h 1185"/>
                <a:gd name="T66" fmla="*/ 166 w 1068"/>
                <a:gd name="T67" fmla="*/ 757 h 1185"/>
                <a:gd name="T68" fmla="*/ 172 w 1068"/>
                <a:gd name="T69" fmla="*/ 757 h 1185"/>
                <a:gd name="T70" fmla="*/ 178 w 1068"/>
                <a:gd name="T71" fmla="*/ 756 h 1185"/>
                <a:gd name="T72" fmla="*/ 184 w 1068"/>
                <a:gd name="T73" fmla="*/ 756 h 1185"/>
                <a:gd name="T74" fmla="*/ 210 w 1068"/>
                <a:gd name="T75" fmla="*/ 759 h 1185"/>
                <a:gd name="T76" fmla="*/ 235 w 1068"/>
                <a:gd name="T77" fmla="*/ 766 h 1185"/>
                <a:gd name="T78" fmla="*/ 257 w 1068"/>
                <a:gd name="T79" fmla="*/ 778 h 1185"/>
                <a:gd name="T80" fmla="*/ 276 w 1068"/>
                <a:gd name="T81" fmla="*/ 795 h 1185"/>
                <a:gd name="T82" fmla="*/ 293 w 1068"/>
                <a:gd name="T83" fmla="*/ 814 h 1185"/>
                <a:gd name="T84" fmla="*/ 305 w 1068"/>
                <a:gd name="T85" fmla="*/ 836 h 1185"/>
                <a:gd name="T86" fmla="*/ 312 w 1068"/>
                <a:gd name="T87" fmla="*/ 861 h 1185"/>
                <a:gd name="T88" fmla="*/ 315 w 1068"/>
                <a:gd name="T89" fmla="*/ 887 h 1185"/>
                <a:gd name="T90" fmla="*/ 309 w 1068"/>
                <a:gd name="T91" fmla="*/ 930 h 1185"/>
                <a:gd name="T92" fmla="*/ 304 w 1068"/>
                <a:gd name="T93" fmla="*/ 944 h 1185"/>
                <a:gd name="T94" fmla="*/ 1068 w 1068"/>
                <a:gd name="T95" fmla="*/ 646 h 1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8" h="1185">
                  <a:moveTo>
                    <a:pt x="598" y="436"/>
                  </a:moveTo>
                  <a:lnTo>
                    <a:pt x="655" y="415"/>
                  </a:lnTo>
                  <a:lnTo>
                    <a:pt x="666" y="410"/>
                  </a:lnTo>
                  <a:lnTo>
                    <a:pt x="677" y="405"/>
                  </a:lnTo>
                  <a:lnTo>
                    <a:pt x="686" y="398"/>
                  </a:lnTo>
                  <a:lnTo>
                    <a:pt x="695" y="391"/>
                  </a:lnTo>
                  <a:lnTo>
                    <a:pt x="703" y="383"/>
                  </a:lnTo>
                  <a:lnTo>
                    <a:pt x="710" y="375"/>
                  </a:lnTo>
                  <a:lnTo>
                    <a:pt x="716" y="364"/>
                  </a:lnTo>
                  <a:lnTo>
                    <a:pt x="722" y="354"/>
                  </a:lnTo>
                  <a:lnTo>
                    <a:pt x="730" y="332"/>
                  </a:lnTo>
                  <a:lnTo>
                    <a:pt x="733" y="309"/>
                  </a:lnTo>
                  <a:lnTo>
                    <a:pt x="732" y="285"/>
                  </a:lnTo>
                  <a:lnTo>
                    <a:pt x="726" y="263"/>
                  </a:lnTo>
                  <a:lnTo>
                    <a:pt x="659" y="79"/>
                  </a:lnTo>
                  <a:lnTo>
                    <a:pt x="654" y="68"/>
                  </a:lnTo>
                  <a:lnTo>
                    <a:pt x="649" y="57"/>
                  </a:lnTo>
                  <a:lnTo>
                    <a:pt x="643" y="47"/>
                  </a:lnTo>
                  <a:lnTo>
                    <a:pt x="635" y="38"/>
                  </a:lnTo>
                  <a:lnTo>
                    <a:pt x="626" y="30"/>
                  </a:lnTo>
                  <a:lnTo>
                    <a:pt x="618" y="23"/>
                  </a:lnTo>
                  <a:lnTo>
                    <a:pt x="608" y="17"/>
                  </a:lnTo>
                  <a:lnTo>
                    <a:pt x="598" y="11"/>
                  </a:lnTo>
                  <a:lnTo>
                    <a:pt x="588" y="7"/>
                  </a:lnTo>
                  <a:lnTo>
                    <a:pt x="576" y="4"/>
                  </a:lnTo>
                  <a:lnTo>
                    <a:pt x="565" y="1"/>
                  </a:lnTo>
                  <a:lnTo>
                    <a:pt x="554" y="1"/>
                  </a:lnTo>
                  <a:lnTo>
                    <a:pt x="542" y="0"/>
                  </a:lnTo>
                  <a:lnTo>
                    <a:pt x="530" y="1"/>
                  </a:lnTo>
                  <a:lnTo>
                    <a:pt x="519" y="4"/>
                  </a:lnTo>
                  <a:lnTo>
                    <a:pt x="507" y="7"/>
                  </a:lnTo>
                  <a:lnTo>
                    <a:pt x="127" y="146"/>
                  </a:lnTo>
                  <a:lnTo>
                    <a:pt x="117" y="151"/>
                  </a:lnTo>
                  <a:lnTo>
                    <a:pt x="106" y="156"/>
                  </a:lnTo>
                  <a:lnTo>
                    <a:pt x="96" y="163"/>
                  </a:lnTo>
                  <a:lnTo>
                    <a:pt x="87" y="170"/>
                  </a:lnTo>
                  <a:lnTo>
                    <a:pt x="80" y="178"/>
                  </a:lnTo>
                  <a:lnTo>
                    <a:pt x="72" y="187"/>
                  </a:lnTo>
                  <a:lnTo>
                    <a:pt x="65" y="197"/>
                  </a:lnTo>
                  <a:lnTo>
                    <a:pt x="60" y="208"/>
                  </a:lnTo>
                  <a:lnTo>
                    <a:pt x="52" y="230"/>
                  </a:lnTo>
                  <a:lnTo>
                    <a:pt x="49" y="252"/>
                  </a:lnTo>
                  <a:lnTo>
                    <a:pt x="51" y="276"/>
                  </a:lnTo>
                  <a:lnTo>
                    <a:pt x="56" y="299"/>
                  </a:lnTo>
                  <a:lnTo>
                    <a:pt x="83" y="372"/>
                  </a:lnTo>
                  <a:lnTo>
                    <a:pt x="0" y="555"/>
                  </a:lnTo>
                  <a:lnTo>
                    <a:pt x="17" y="556"/>
                  </a:lnTo>
                  <a:lnTo>
                    <a:pt x="33" y="559"/>
                  </a:lnTo>
                  <a:lnTo>
                    <a:pt x="49" y="564"/>
                  </a:lnTo>
                  <a:lnTo>
                    <a:pt x="64" y="570"/>
                  </a:lnTo>
                  <a:lnTo>
                    <a:pt x="78" y="577"/>
                  </a:lnTo>
                  <a:lnTo>
                    <a:pt x="91" y="586"/>
                  </a:lnTo>
                  <a:lnTo>
                    <a:pt x="104" y="595"/>
                  </a:lnTo>
                  <a:lnTo>
                    <a:pt x="116" y="606"/>
                  </a:lnTo>
                  <a:lnTo>
                    <a:pt x="126" y="618"/>
                  </a:lnTo>
                  <a:lnTo>
                    <a:pt x="135" y="631"/>
                  </a:lnTo>
                  <a:lnTo>
                    <a:pt x="144" y="645"/>
                  </a:lnTo>
                  <a:lnTo>
                    <a:pt x="151" y="659"/>
                  </a:lnTo>
                  <a:lnTo>
                    <a:pt x="156" y="675"/>
                  </a:lnTo>
                  <a:lnTo>
                    <a:pt x="160" y="690"/>
                  </a:lnTo>
                  <a:lnTo>
                    <a:pt x="163" y="707"/>
                  </a:lnTo>
                  <a:lnTo>
                    <a:pt x="163" y="724"/>
                  </a:lnTo>
                  <a:lnTo>
                    <a:pt x="163" y="733"/>
                  </a:lnTo>
                  <a:lnTo>
                    <a:pt x="163" y="741"/>
                  </a:lnTo>
                  <a:lnTo>
                    <a:pt x="161" y="750"/>
                  </a:lnTo>
                  <a:lnTo>
                    <a:pt x="160" y="759"/>
                  </a:lnTo>
                  <a:lnTo>
                    <a:pt x="163" y="758"/>
                  </a:lnTo>
                  <a:lnTo>
                    <a:pt x="166" y="757"/>
                  </a:lnTo>
                  <a:lnTo>
                    <a:pt x="169" y="757"/>
                  </a:lnTo>
                  <a:lnTo>
                    <a:pt x="172" y="757"/>
                  </a:lnTo>
                  <a:lnTo>
                    <a:pt x="175" y="756"/>
                  </a:lnTo>
                  <a:lnTo>
                    <a:pt x="178" y="756"/>
                  </a:lnTo>
                  <a:lnTo>
                    <a:pt x="181" y="756"/>
                  </a:lnTo>
                  <a:lnTo>
                    <a:pt x="184" y="756"/>
                  </a:lnTo>
                  <a:lnTo>
                    <a:pt x="198" y="757"/>
                  </a:lnTo>
                  <a:lnTo>
                    <a:pt x="210" y="759"/>
                  </a:lnTo>
                  <a:lnTo>
                    <a:pt x="223" y="762"/>
                  </a:lnTo>
                  <a:lnTo>
                    <a:pt x="235" y="766"/>
                  </a:lnTo>
                  <a:lnTo>
                    <a:pt x="247" y="772"/>
                  </a:lnTo>
                  <a:lnTo>
                    <a:pt x="257" y="778"/>
                  </a:lnTo>
                  <a:lnTo>
                    <a:pt x="268" y="786"/>
                  </a:lnTo>
                  <a:lnTo>
                    <a:pt x="276" y="795"/>
                  </a:lnTo>
                  <a:lnTo>
                    <a:pt x="285" y="804"/>
                  </a:lnTo>
                  <a:lnTo>
                    <a:pt x="293" y="814"/>
                  </a:lnTo>
                  <a:lnTo>
                    <a:pt x="299" y="825"/>
                  </a:lnTo>
                  <a:lnTo>
                    <a:pt x="305" y="836"/>
                  </a:lnTo>
                  <a:lnTo>
                    <a:pt x="309" y="848"/>
                  </a:lnTo>
                  <a:lnTo>
                    <a:pt x="312" y="861"/>
                  </a:lnTo>
                  <a:lnTo>
                    <a:pt x="314" y="874"/>
                  </a:lnTo>
                  <a:lnTo>
                    <a:pt x="315" y="887"/>
                  </a:lnTo>
                  <a:lnTo>
                    <a:pt x="313" y="913"/>
                  </a:lnTo>
                  <a:lnTo>
                    <a:pt x="309" y="930"/>
                  </a:lnTo>
                  <a:lnTo>
                    <a:pt x="306" y="941"/>
                  </a:lnTo>
                  <a:lnTo>
                    <a:pt x="304" y="944"/>
                  </a:lnTo>
                  <a:lnTo>
                    <a:pt x="824" y="1185"/>
                  </a:lnTo>
                  <a:lnTo>
                    <a:pt x="1068" y="646"/>
                  </a:lnTo>
                  <a:lnTo>
                    <a:pt x="598" y="4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1FDE75C6-AA9A-40A6-B003-AE1A60903582}"/>
                </a:ext>
              </a:extLst>
            </p:cNvPr>
            <p:cNvSpPr>
              <a:spLocks/>
            </p:cNvSpPr>
            <p:nvPr userDrawn="1"/>
          </p:nvSpPr>
          <p:spPr bwMode="auto">
            <a:xfrm>
              <a:off x="583" y="637"/>
              <a:ext cx="273" cy="382"/>
            </a:xfrm>
            <a:custGeom>
              <a:avLst/>
              <a:gdLst>
                <a:gd name="T0" fmla="*/ 272 w 273"/>
                <a:gd name="T1" fmla="*/ 135 h 382"/>
                <a:gd name="T2" fmla="*/ 269 w 273"/>
                <a:gd name="T3" fmla="*/ 92 h 382"/>
                <a:gd name="T4" fmla="*/ 251 w 273"/>
                <a:gd name="T5" fmla="*/ 63 h 382"/>
                <a:gd name="T6" fmla="*/ 227 w 273"/>
                <a:gd name="T7" fmla="*/ 43 h 382"/>
                <a:gd name="T8" fmla="*/ 227 w 273"/>
                <a:gd name="T9" fmla="*/ 8 h 382"/>
                <a:gd name="T10" fmla="*/ 196 w 273"/>
                <a:gd name="T11" fmla="*/ 27 h 382"/>
                <a:gd name="T12" fmla="*/ 174 w 273"/>
                <a:gd name="T13" fmla="*/ 20 h 382"/>
                <a:gd name="T14" fmla="*/ 153 w 273"/>
                <a:gd name="T15" fmla="*/ 18 h 382"/>
                <a:gd name="T16" fmla="*/ 135 w 273"/>
                <a:gd name="T17" fmla="*/ 20 h 382"/>
                <a:gd name="T18" fmla="*/ 118 w 273"/>
                <a:gd name="T19" fmla="*/ 26 h 382"/>
                <a:gd name="T20" fmla="*/ 103 w 273"/>
                <a:gd name="T21" fmla="*/ 35 h 382"/>
                <a:gd name="T22" fmla="*/ 89 w 273"/>
                <a:gd name="T23" fmla="*/ 46 h 382"/>
                <a:gd name="T24" fmla="*/ 78 w 273"/>
                <a:gd name="T25" fmla="*/ 60 h 382"/>
                <a:gd name="T26" fmla="*/ 70 w 273"/>
                <a:gd name="T27" fmla="*/ 76 h 382"/>
                <a:gd name="T28" fmla="*/ 63 w 273"/>
                <a:gd name="T29" fmla="*/ 116 h 382"/>
                <a:gd name="T30" fmla="*/ 73 w 273"/>
                <a:gd name="T31" fmla="*/ 149 h 382"/>
                <a:gd name="T32" fmla="*/ 95 w 273"/>
                <a:gd name="T33" fmla="*/ 176 h 382"/>
                <a:gd name="T34" fmla="*/ 122 w 273"/>
                <a:gd name="T35" fmla="*/ 200 h 382"/>
                <a:gd name="T36" fmla="*/ 75 w 273"/>
                <a:gd name="T37" fmla="*/ 280 h 382"/>
                <a:gd name="T38" fmla="*/ 63 w 273"/>
                <a:gd name="T39" fmla="*/ 265 h 382"/>
                <a:gd name="T40" fmla="*/ 60 w 273"/>
                <a:gd name="T41" fmla="*/ 248 h 382"/>
                <a:gd name="T42" fmla="*/ 64 w 273"/>
                <a:gd name="T43" fmla="*/ 228 h 382"/>
                <a:gd name="T44" fmla="*/ 12 w 273"/>
                <a:gd name="T45" fmla="*/ 194 h 382"/>
                <a:gd name="T46" fmla="*/ 0 w 273"/>
                <a:gd name="T47" fmla="*/ 237 h 382"/>
                <a:gd name="T48" fmla="*/ 4 w 273"/>
                <a:gd name="T49" fmla="*/ 273 h 382"/>
                <a:gd name="T50" fmla="*/ 26 w 273"/>
                <a:gd name="T51" fmla="*/ 305 h 382"/>
                <a:gd name="T52" fmla="*/ 65 w 273"/>
                <a:gd name="T53" fmla="*/ 333 h 382"/>
                <a:gd name="T54" fmla="*/ 67 w 273"/>
                <a:gd name="T55" fmla="*/ 382 h 382"/>
                <a:gd name="T56" fmla="*/ 97 w 273"/>
                <a:gd name="T57" fmla="*/ 345 h 382"/>
                <a:gd name="T58" fmla="*/ 121 w 273"/>
                <a:gd name="T59" fmla="*/ 349 h 382"/>
                <a:gd name="T60" fmla="*/ 143 w 273"/>
                <a:gd name="T61" fmla="*/ 348 h 382"/>
                <a:gd name="T62" fmla="*/ 162 w 273"/>
                <a:gd name="T63" fmla="*/ 343 h 382"/>
                <a:gd name="T64" fmla="*/ 178 w 273"/>
                <a:gd name="T65" fmla="*/ 335 h 382"/>
                <a:gd name="T66" fmla="*/ 192 w 273"/>
                <a:gd name="T67" fmla="*/ 324 h 382"/>
                <a:gd name="T68" fmla="*/ 203 w 273"/>
                <a:gd name="T69" fmla="*/ 312 h 382"/>
                <a:gd name="T70" fmla="*/ 212 w 273"/>
                <a:gd name="T71" fmla="*/ 297 h 382"/>
                <a:gd name="T72" fmla="*/ 220 w 273"/>
                <a:gd name="T73" fmla="*/ 279 h 382"/>
                <a:gd name="T74" fmla="*/ 224 w 273"/>
                <a:gd name="T75" fmla="*/ 244 h 382"/>
                <a:gd name="T76" fmla="*/ 215 w 273"/>
                <a:gd name="T77" fmla="*/ 216 h 382"/>
                <a:gd name="T78" fmla="*/ 206 w 273"/>
                <a:gd name="T79" fmla="*/ 203 h 382"/>
                <a:gd name="T80" fmla="*/ 193 w 273"/>
                <a:gd name="T81" fmla="*/ 187 h 382"/>
                <a:gd name="T82" fmla="*/ 174 w 273"/>
                <a:gd name="T83" fmla="*/ 169 h 382"/>
                <a:gd name="T84" fmla="*/ 196 w 273"/>
                <a:gd name="T85" fmla="*/ 80 h 382"/>
                <a:gd name="T86" fmla="*/ 207 w 273"/>
                <a:gd name="T87" fmla="*/ 87 h 382"/>
                <a:gd name="T88" fmla="*/ 215 w 273"/>
                <a:gd name="T89" fmla="*/ 97 h 382"/>
                <a:gd name="T90" fmla="*/ 217 w 273"/>
                <a:gd name="T91" fmla="*/ 114 h 382"/>
                <a:gd name="T92" fmla="*/ 211 w 273"/>
                <a:gd name="T93" fmla="*/ 138 h 3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3" h="382">
                  <a:moveTo>
                    <a:pt x="265" y="161"/>
                  </a:moveTo>
                  <a:lnTo>
                    <a:pt x="272" y="135"/>
                  </a:lnTo>
                  <a:lnTo>
                    <a:pt x="273" y="112"/>
                  </a:lnTo>
                  <a:lnTo>
                    <a:pt x="269" y="92"/>
                  </a:lnTo>
                  <a:lnTo>
                    <a:pt x="261" y="76"/>
                  </a:lnTo>
                  <a:lnTo>
                    <a:pt x="251" y="63"/>
                  </a:lnTo>
                  <a:lnTo>
                    <a:pt x="239" y="51"/>
                  </a:lnTo>
                  <a:lnTo>
                    <a:pt x="227" y="43"/>
                  </a:lnTo>
                  <a:lnTo>
                    <a:pt x="215" y="36"/>
                  </a:lnTo>
                  <a:lnTo>
                    <a:pt x="227" y="8"/>
                  </a:lnTo>
                  <a:lnTo>
                    <a:pt x="208" y="0"/>
                  </a:lnTo>
                  <a:lnTo>
                    <a:pt x="196" y="27"/>
                  </a:lnTo>
                  <a:lnTo>
                    <a:pt x="184" y="23"/>
                  </a:lnTo>
                  <a:lnTo>
                    <a:pt x="174" y="20"/>
                  </a:lnTo>
                  <a:lnTo>
                    <a:pt x="163" y="18"/>
                  </a:lnTo>
                  <a:lnTo>
                    <a:pt x="153" y="18"/>
                  </a:lnTo>
                  <a:lnTo>
                    <a:pt x="144" y="18"/>
                  </a:lnTo>
                  <a:lnTo>
                    <a:pt x="135" y="20"/>
                  </a:lnTo>
                  <a:lnTo>
                    <a:pt x="126" y="22"/>
                  </a:lnTo>
                  <a:lnTo>
                    <a:pt x="118" y="26"/>
                  </a:lnTo>
                  <a:lnTo>
                    <a:pt x="110" y="30"/>
                  </a:lnTo>
                  <a:lnTo>
                    <a:pt x="103" y="35"/>
                  </a:lnTo>
                  <a:lnTo>
                    <a:pt x="95" y="40"/>
                  </a:lnTo>
                  <a:lnTo>
                    <a:pt x="89" y="46"/>
                  </a:lnTo>
                  <a:lnTo>
                    <a:pt x="84" y="53"/>
                  </a:lnTo>
                  <a:lnTo>
                    <a:pt x="78" y="60"/>
                  </a:lnTo>
                  <a:lnTo>
                    <a:pt x="74" y="68"/>
                  </a:lnTo>
                  <a:lnTo>
                    <a:pt x="70" y="76"/>
                  </a:lnTo>
                  <a:lnTo>
                    <a:pt x="63" y="97"/>
                  </a:lnTo>
                  <a:lnTo>
                    <a:pt x="63" y="116"/>
                  </a:lnTo>
                  <a:lnTo>
                    <a:pt x="66" y="133"/>
                  </a:lnTo>
                  <a:lnTo>
                    <a:pt x="73" y="149"/>
                  </a:lnTo>
                  <a:lnTo>
                    <a:pt x="83" y="163"/>
                  </a:lnTo>
                  <a:lnTo>
                    <a:pt x="95" y="176"/>
                  </a:lnTo>
                  <a:lnTo>
                    <a:pt x="108" y="188"/>
                  </a:lnTo>
                  <a:lnTo>
                    <a:pt x="122" y="200"/>
                  </a:lnTo>
                  <a:lnTo>
                    <a:pt x="84" y="288"/>
                  </a:lnTo>
                  <a:lnTo>
                    <a:pt x="75" y="280"/>
                  </a:lnTo>
                  <a:lnTo>
                    <a:pt x="67" y="273"/>
                  </a:lnTo>
                  <a:lnTo>
                    <a:pt x="63" y="265"/>
                  </a:lnTo>
                  <a:lnTo>
                    <a:pt x="61" y="257"/>
                  </a:lnTo>
                  <a:lnTo>
                    <a:pt x="60" y="248"/>
                  </a:lnTo>
                  <a:lnTo>
                    <a:pt x="61" y="239"/>
                  </a:lnTo>
                  <a:lnTo>
                    <a:pt x="64" y="228"/>
                  </a:lnTo>
                  <a:lnTo>
                    <a:pt x="67" y="218"/>
                  </a:lnTo>
                  <a:lnTo>
                    <a:pt x="12" y="194"/>
                  </a:lnTo>
                  <a:lnTo>
                    <a:pt x="4" y="216"/>
                  </a:lnTo>
                  <a:lnTo>
                    <a:pt x="0" y="237"/>
                  </a:lnTo>
                  <a:lnTo>
                    <a:pt x="0" y="256"/>
                  </a:lnTo>
                  <a:lnTo>
                    <a:pt x="4" y="273"/>
                  </a:lnTo>
                  <a:lnTo>
                    <a:pt x="13" y="289"/>
                  </a:lnTo>
                  <a:lnTo>
                    <a:pt x="26" y="305"/>
                  </a:lnTo>
                  <a:lnTo>
                    <a:pt x="43" y="319"/>
                  </a:lnTo>
                  <a:lnTo>
                    <a:pt x="65" y="333"/>
                  </a:lnTo>
                  <a:lnTo>
                    <a:pt x="48" y="374"/>
                  </a:lnTo>
                  <a:lnTo>
                    <a:pt x="67" y="382"/>
                  </a:lnTo>
                  <a:lnTo>
                    <a:pt x="84" y="340"/>
                  </a:lnTo>
                  <a:lnTo>
                    <a:pt x="97" y="345"/>
                  </a:lnTo>
                  <a:lnTo>
                    <a:pt x="110" y="348"/>
                  </a:lnTo>
                  <a:lnTo>
                    <a:pt x="121" y="349"/>
                  </a:lnTo>
                  <a:lnTo>
                    <a:pt x="132" y="349"/>
                  </a:lnTo>
                  <a:lnTo>
                    <a:pt x="143" y="348"/>
                  </a:lnTo>
                  <a:lnTo>
                    <a:pt x="153" y="346"/>
                  </a:lnTo>
                  <a:lnTo>
                    <a:pt x="162" y="343"/>
                  </a:lnTo>
                  <a:lnTo>
                    <a:pt x="171" y="340"/>
                  </a:lnTo>
                  <a:lnTo>
                    <a:pt x="178" y="335"/>
                  </a:lnTo>
                  <a:lnTo>
                    <a:pt x="185" y="330"/>
                  </a:lnTo>
                  <a:lnTo>
                    <a:pt x="192" y="324"/>
                  </a:lnTo>
                  <a:lnTo>
                    <a:pt x="198" y="318"/>
                  </a:lnTo>
                  <a:lnTo>
                    <a:pt x="203" y="312"/>
                  </a:lnTo>
                  <a:lnTo>
                    <a:pt x="208" y="304"/>
                  </a:lnTo>
                  <a:lnTo>
                    <a:pt x="212" y="297"/>
                  </a:lnTo>
                  <a:lnTo>
                    <a:pt x="216" y="290"/>
                  </a:lnTo>
                  <a:lnTo>
                    <a:pt x="220" y="279"/>
                  </a:lnTo>
                  <a:lnTo>
                    <a:pt x="224" y="264"/>
                  </a:lnTo>
                  <a:lnTo>
                    <a:pt x="224" y="244"/>
                  </a:lnTo>
                  <a:lnTo>
                    <a:pt x="218" y="222"/>
                  </a:lnTo>
                  <a:lnTo>
                    <a:pt x="215" y="216"/>
                  </a:lnTo>
                  <a:lnTo>
                    <a:pt x="211" y="210"/>
                  </a:lnTo>
                  <a:lnTo>
                    <a:pt x="206" y="203"/>
                  </a:lnTo>
                  <a:lnTo>
                    <a:pt x="200" y="196"/>
                  </a:lnTo>
                  <a:lnTo>
                    <a:pt x="193" y="187"/>
                  </a:lnTo>
                  <a:lnTo>
                    <a:pt x="184" y="179"/>
                  </a:lnTo>
                  <a:lnTo>
                    <a:pt x="174" y="169"/>
                  </a:lnTo>
                  <a:lnTo>
                    <a:pt x="162" y="158"/>
                  </a:lnTo>
                  <a:lnTo>
                    <a:pt x="196" y="80"/>
                  </a:lnTo>
                  <a:lnTo>
                    <a:pt x="202" y="83"/>
                  </a:lnTo>
                  <a:lnTo>
                    <a:pt x="207" y="87"/>
                  </a:lnTo>
                  <a:lnTo>
                    <a:pt x="211" y="91"/>
                  </a:lnTo>
                  <a:lnTo>
                    <a:pt x="215" y="97"/>
                  </a:lnTo>
                  <a:lnTo>
                    <a:pt x="216" y="104"/>
                  </a:lnTo>
                  <a:lnTo>
                    <a:pt x="217" y="114"/>
                  </a:lnTo>
                  <a:lnTo>
                    <a:pt x="215" y="124"/>
                  </a:lnTo>
                  <a:lnTo>
                    <a:pt x="211" y="138"/>
                  </a:lnTo>
                  <a:lnTo>
                    <a:pt x="265" y="161"/>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65DC108C-7341-4C7B-A9D4-1E92D6C3BCF1}"/>
                </a:ext>
              </a:extLst>
            </p:cNvPr>
            <p:cNvSpPr>
              <a:spLocks/>
            </p:cNvSpPr>
            <p:nvPr userDrawn="1"/>
          </p:nvSpPr>
          <p:spPr bwMode="auto">
            <a:xfrm>
              <a:off x="706" y="706"/>
              <a:ext cx="54" cy="76"/>
            </a:xfrm>
            <a:custGeom>
              <a:avLst/>
              <a:gdLst>
                <a:gd name="T0" fmla="*/ 23 w 54"/>
                <a:gd name="T1" fmla="*/ 76 h 76"/>
                <a:gd name="T2" fmla="*/ 17 w 54"/>
                <a:gd name="T3" fmla="*/ 71 h 76"/>
                <a:gd name="T4" fmla="*/ 12 w 54"/>
                <a:gd name="T5" fmla="*/ 66 h 76"/>
                <a:gd name="T6" fmla="*/ 7 w 54"/>
                <a:gd name="T7" fmla="*/ 60 h 76"/>
                <a:gd name="T8" fmla="*/ 3 w 54"/>
                <a:gd name="T9" fmla="*/ 54 h 76"/>
                <a:gd name="T10" fmla="*/ 0 w 54"/>
                <a:gd name="T11" fmla="*/ 47 h 76"/>
                <a:gd name="T12" fmla="*/ 0 w 54"/>
                <a:gd name="T13" fmla="*/ 39 h 76"/>
                <a:gd name="T14" fmla="*/ 1 w 54"/>
                <a:gd name="T15" fmla="*/ 30 h 76"/>
                <a:gd name="T16" fmla="*/ 4 w 54"/>
                <a:gd name="T17" fmla="*/ 21 h 76"/>
                <a:gd name="T18" fmla="*/ 7 w 54"/>
                <a:gd name="T19" fmla="*/ 15 h 76"/>
                <a:gd name="T20" fmla="*/ 11 w 54"/>
                <a:gd name="T21" fmla="*/ 10 h 76"/>
                <a:gd name="T22" fmla="*/ 15 w 54"/>
                <a:gd name="T23" fmla="*/ 6 h 76"/>
                <a:gd name="T24" fmla="*/ 21 w 54"/>
                <a:gd name="T25" fmla="*/ 3 h 76"/>
                <a:gd name="T26" fmla="*/ 28 w 54"/>
                <a:gd name="T27" fmla="*/ 1 h 76"/>
                <a:gd name="T28" fmla="*/ 36 w 54"/>
                <a:gd name="T29" fmla="*/ 0 h 76"/>
                <a:gd name="T30" fmla="*/ 44 w 54"/>
                <a:gd name="T31" fmla="*/ 1 h 76"/>
                <a:gd name="T32" fmla="*/ 54 w 54"/>
                <a:gd name="T33" fmla="*/ 3 h 76"/>
                <a:gd name="T34" fmla="*/ 23 w 54"/>
                <a:gd name="T35" fmla="*/ 7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76">
                  <a:moveTo>
                    <a:pt x="23" y="76"/>
                  </a:moveTo>
                  <a:lnTo>
                    <a:pt x="17" y="71"/>
                  </a:lnTo>
                  <a:lnTo>
                    <a:pt x="12" y="66"/>
                  </a:lnTo>
                  <a:lnTo>
                    <a:pt x="7" y="60"/>
                  </a:lnTo>
                  <a:lnTo>
                    <a:pt x="3" y="54"/>
                  </a:lnTo>
                  <a:lnTo>
                    <a:pt x="0" y="47"/>
                  </a:lnTo>
                  <a:lnTo>
                    <a:pt x="0" y="39"/>
                  </a:lnTo>
                  <a:lnTo>
                    <a:pt x="1" y="30"/>
                  </a:lnTo>
                  <a:lnTo>
                    <a:pt x="4" y="21"/>
                  </a:lnTo>
                  <a:lnTo>
                    <a:pt x="7" y="15"/>
                  </a:lnTo>
                  <a:lnTo>
                    <a:pt x="11" y="10"/>
                  </a:lnTo>
                  <a:lnTo>
                    <a:pt x="15" y="6"/>
                  </a:lnTo>
                  <a:lnTo>
                    <a:pt x="21" y="3"/>
                  </a:lnTo>
                  <a:lnTo>
                    <a:pt x="28" y="1"/>
                  </a:lnTo>
                  <a:lnTo>
                    <a:pt x="36" y="0"/>
                  </a:lnTo>
                  <a:lnTo>
                    <a:pt x="44" y="1"/>
                  </a:lnTo>
                  <a:lnTo>
                    <a:pt x="54" y="3"/>
                  </a:lnTo>
                  <a:lnTo>
                    <a:pt x="23" y="76"/>
                  </a:lnTo>
                  <a:close/>
                </a:path>
              </a:pathLst>
            </a:custGeom>
            <a:solidFill>
              <a:srgbClr val="3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a:extLst>
                <a:ext uri="{FF2B5EF4-FFF2-40B4-BE49-F238E27FC236}">
                  <a16:creationId xmlns:a16="http://schemas.microsoft.com/office/drawing/2014/main" id="{DB840F06-6D1F-4BB8-B1FA-E1F8AEFE794E}"/>
                </a:ext>
              </a:extLst>
            </p:cNvPr>
            <p:cNvSpPr>
              <a:spLocks/>
            </p:cNvSpPr>
            <p:nvPr userDrawn="1"/>
          </p:nvSpPr>
          <p:spPr bwMode="auto">
            <a:xfrm>
              <a:off x="686" y="852"/>
              <a:ext cx="58" cy="83"/>
            </a:xfrm>
            <a:custGeom>
              <a:avLst/>
              <a:gdLst>
                <a:gd name="T0" fmla="*/ 35 w 58"/>
                <a:gd name="T1" fmla="*/ 0 h 83"/>
                <a:gd name="T2" fmla="*/ 40 w 58"/>
                <a:gd name="T3" fmla="*/ 5 h 83"/>
                <a:gd name="T4" fmla="*/ 46 w 58"/>
                <a:gd name="T5" fmla="*/ 10 h 83"/>
                <a:gd name="T6" fmla="*/ 50 w 58"/>
                <a:gd name="T7" fmla="*/ 16 h 83"/>
                <a:gd name="T8" fmla="*/ 54 w 58"/>
                <a:gd name="T9" fmla="*/ 23 h 83"/>
                <a:gd name="T10" fmla="*/ 57 w 58"/>
                <a:gd name="T11" fmla="*/ 31 h 83"/>
                <a:gd name="T12" fmla="*/ 58 w 58"/>
                <a:gd name="T13" fmla="*/ 39 h 83"/>
                <a:gd name="T14" fmla="*/ 57 w 58"/>
                <a:gd name="T15" fmla="*/ 47 h 83"/>
                <a:gd name="T16" fmla="*/ 55 w 58"/>
                <a:gd name="T17" fmla="*/ 56 h 83"/>
                <a:gd name="T18" fmla="*/ 49 w 58"/>
                <a:gd name="T19" fmla="*/ 67 h 83"/>
                <a:gd name="T20" fmla="*/ 43 w 58"/>
                <a:gd name="T21" fmla="*/ 74 h 83"/>
                <a:gd name="T22" fmla="*/ 35 w 58"/>
                <a:gd name="T23" fmla="*/ 79 h 83"/>
                <a:gd name="T24" fmla="*/ 28 w 58"/>
                <a:gd name="T25" fmla="*/ 82 h 83"/>
                <a:gd name="T26" fmla="*/ 20 w 58"/>
                <a:gd name="T27" fmla="*/ 83 h 83"/>
                <a:gd name="T28" fmla="*/ 13 w 58"/>
                <a:gd name="T29" fmla="*/ 83 h 83"/>
                <a:gd name="T30" fmla="*/ 6 w 58"/>
                <a:gd name="T31" fmla="*/ 83 h 83"/>
                <a:gd name="T32" fmla="*/ 0 w 58"/>
                <a:gd name="T33" fmla="*/ 81 h 83"/>
                <a:gd name="T34" fmla="*/ 35 w 58"/>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83">
                  <a:moveTo>
                    <a:pt x="35" y="0"/>
                  </a:moveTo>
                  <a:lnTo>
                    <a:pt x="40" y="5"/>
                  </a:lnTo>
                  <a:lnTo>
                    <a:pt x="46" y="10"/>
                  </a:lnTo>
                  <a:lnTo>
                    <a:pt x="50" y="16"/>
                  </a:lnTo>
                  <a:lnTo>
                    <a:pt x="54" y="23"/>
                  </a:lnTo>
                  <a:lnTo>
                    <a:pt x="57" y="31"/>
                  </a:lnTo>
                  <a:lnTo>
                    <a:pt x="58" y="39"/>
                  </a:lnTo>
                  <a:lnTo>
                    <a:pt x="57" y="47"/>
                  </a:lnTo>
                  <a:lnTo>
                    <a:pt x="55" y="56"/>
                  </a:lnTo>
                  <a:lnTo>
                    <a:pt x="49" y="67"/>
                  </a:lnTo>
                  <a:lnTo>
                    <a:pt x="43" y="74"/>
                  </a:lnTo>
                  <a:lnTo>
                    <a:pt x="35" y="79"/>
                  </a:lnTo>
                  <a:lnTo>
                    <a:pt x="28" y="82"/>
                  </a:lnTo>
                  <a:lnTo>
                    <a:pt x="20" y="83"/>
                  </a:lnTo>
                  <a:lnTo>
                    <a:pt x="13" y="83"/>
                  </a:lnTo>
                  <a:lnTo>
                    <a:pt x="6" y="83"/>
                  </a:lnTo>
                  <a:lnTo>
                    <a:pt x="0" y="81"/>
                  </a:lnTo>
                  <a:lnTo>
                    <a:pt x="35" y="0"/>
                  </a:lnTo>
                  <a:close/>
                </a:path>
              </a:pathLst>
            </a:custGeom>
            <a:solidFill>
              <a:srgbClr val="3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968A14C4-DFEB-49DC-89B4-BAC6DD3E45F3}"/>
                </a:ext>
              </a:extLst>
            </p:cNvPr>
            <p:cNvSpPr>
              <a:spLocks/>
            </p:cNvSpPr>
            <p:nvPr userDrawn="1"/>
          </p:nvSpPr>
          <p:spPr bwMode="auto">
            <a:xfrm>
              <a:off x="293" y="145"/>
              <a:ext cx="546" cy="257"/>
            </a:xfrm>
            <a:custGeom>
              <a:avLst/>
              <a:gdLst>
                <a:gd name="T0" fmla="*/ 8 w 546"/>
                <a:gd name="T1" fmla="*/ 188 h 257"/>
                <a:gd name="T2" fmla="*/ 12 w 546"/>
                <a:gd name="T3" fmla="*/ 181 h 257"/>
                <a:gd name="T4" fmla="*/ 16 w 546"/>
                <a:gd name="T5" fmla="*/ 174 h 257"/>
                <a:gd name="T6" fmla="*/ 22 w 546"/>
                <a:gd name="T7" fmla="*/ 167 h 257"/>
                <a:gd name="T8" fmla="*/ 28 w 546"/>
                <a:gd name="T9" fmla="*/ 161 h 257"/>
                <a:gd name="T10" fmla="*/ 34 w 546"/>
                <a:gd name="T11" fmla="*/ 156 h 257"/>
                <a:gd name="T12" fmla="*/ 41 w 546"/>
                <a:gd name="T13" fmla="*/ 151 h 257"/>
                <a:gd name="T14" fmla="*/ 48 w 546"/>
                <a:gd name="T15" fmla="*/ 147 h 257"/>
                <a:gd name="T16" fmla="*/ 56 w 546"/>
                <a:gd name="T17" fmla="*/ 144 h 257"/>
                <a:gd name="T18" fmla="*/ 436 w 546"/>
                <a:gd name="T19" fmla="*/ 5 h 257"/>
                <a:gd name="T20" fmla="*/ 444 w 546"/>
                <a:gd name="T21" fmla="*/ 3 h 257"/>
                <a:gd name="T22" fmla="*/ 452 w 546"/>
                <a:gd name="T23" fmla="*/ 1 h 257"/>
                <a:gd name="T24" fmla="*/ 461 w 546"/>
                <a:gd name="T25" fmla="*/ 0 h 257"/>
                <a:gd name="T26" fmla="*/ 469 w 546"/>
                <a:gd name="T27" fmla="*/ 0 h 257"/>
                <a:gd name="T28" fmla="*/ 477 w 546"/>
                <a:gd name="T29" fmla="*/ 1 h 257"/>
                <a:gd name="T30" fmla="*/ 485 w 546"/>
                <a:gd name="T31" fmla="*/ 3 h 257"/>
                <a:gd name="T32" fmla="*/ 493 w 546"/>
                <a:gd name="T33" fmla="*/ 5 h 257"/>
                <a:gd name="T34" fmla="*/ 501 w 546"/>
                <a:gd name="T35" fmla="*/ 8 h 257"/>
                <a:gd name="T36" fmla="*/ 508 w 546"/>
                <a:gd name="T37" fmla="*/ 12 h 257"/>
                <a:gd name="T38" fmla="*/ 515 w 546"/>
                <a:gd name="T39" fmla="*/ 16 h 257"/>
                <a:gd name="T40" fmla="*/ 521 w 546"/>
                <a:gd name="T41" fmla="*/ 22 h 257"/>
                <a:gd name="T42" fmla="*/ 527 w 546"/>
                <a:gd name="T43" fmla="*/ 28 h 257"/>
                <a:gd name="T44" fmla="*/ 532 w 546"/>
                <a:gd name="T45" fmla="*/ 34 h 257"/>
                <a:gd name="T46" fmla="*/ 537 w 546"/>
                <a:gd name="T47" fmla="*/ 41 h 257"/>
                <a:gd name="T48" fmla="*/ 541 w 546"/>
                <a:gd name="T49" fmla="*/ 49 h 257"/>
                <a:gd name="T50" fmla="*/ 545 w 546"/>
                <a:gd name="T51" fmla="*/ 56 h 257"/>
                <a:gd name="T52" fmla="*/ 546 w 546"/>
                <a:gd name="T53" fmla="*/ 60 h 257"/>
                <a:gd name="T54" fmla="*/ 7 w 546"/>
                <a:gd name="T55" fmla="*/ 257 h 257"/>
                <a:gd name="T56" fmla="*/ 5 w 546"/>
                <a:gd name="T57" fmla="*/ 253 h 257"/>
                <a:gd name="T58" fmla="*/ 1 w 546"/>
                <a:gd name="T59" fmla="*/ 237 h 257"/>
                <a:gd name="T60" fmla="*/ 0 w 546"/>
                <a:gd name="T61" fmla="*/ 220 h 257"/>
                <a:gd name="T62" fmla="*/ 3 w 546"/>
                <a:gd name="T63" fmla="*/ 203 h 257"/>
                <a:gd name="T64" fmla="*/ 8 w 546"/>
                <a:gd name="T65" fmla="*/ 188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6" h="257">
                  <a:moveTo>
                    <a:pt x="8" y="188"/>
                  </a:moveTo>
                  <a:lnTo>
                    <a:pt x="12" y="181"/>
                  </a:lnTo>
                  <a:lnTo>
                    <a:pt x="16" y="174"/>
                  </a:lnTo>
                  <a:lnTo>
                    <a:pt x="22" y="167"/>
                  </a:lnTo>
                  <a:lnTo>
                    <a:pt x="28" y="161"/>
                  </a:lnTo>
                  <a:lnTo>
                    <a:pt x="34" y="156"/>
                  </a:lnTo>
                  <a:lnTo>
                    <a:pt x="41" y="151"/>
                  </a:lnTo>
                  <a:lnTo>
                    <a:pt x="48" y="147"/>
                  </a:lnTo>
                  <a:lnTo>
                    <a:pt x="56" y="144"/>
                  </a:lnTo>
                  <a:lnTo>
                    <a:pt x="436" y="5"/>
                  </a:lnTo>
                  <a:lnTo>
                    <a:pt x="444" y="3"/>
                  </a:lnTo>
                  <a:lnTo>
                    <a:pt x="452" y="1"/>
                  </a:lnTo>
                  <a:lnTo>
                    <a:pt x="461" y="0"/>
                  </a:lnTo>
                  <a:lnTo>
                    <a:pt x="469" y="0"/>
                  </a:lnTo>
                  <a:lnTo>
                    <a:pt x="477" y="1"/>
                  </a:lnTo>
                  <a:lnTo>
                    <a:pt x="485" y="3"/>
                  </a:lnTo>
                  <a:lnTo>
                    <a:pt x="493" y="5"/>
                  </a:lnTo>
                  <a:lnTo>
                    <a:pt x="501" y="8"/>
                  </a:lnTo>
                  <a:lnTo>
                    <a:pt x="508" y="12"/>
                  </a:lnTo>
                  <a:lnTo>
                    <a:pt x="515" y="16"/>
                  </a:lnTo>
                  <a:lnTo>
                    <a:pt x="521" y="22"/>
                  </a:lnTo>
                  <a:lnTo>
                    <a:pt x="527" y="28"/>
                  </a:lnTo>
                  <a:lnTo>
                    <a:pt x="532" y="34"/>
                  </a:lnTo>
                  <a:lnTo>
                    <a:pt x="537" y="41"/>
                  </a:lnTo>
                  <a:lnTo>
                    <a:pt x="541" y="49"/>
                  </a:lnTo>
                  <a:lnTo>
                    <a:pt x="545" y="56"/>
                  </a:lnTo>
                  <a:lnTo>
                    <a:pt x="546" y="60"/>
                  </a:lnTo>
                  <a:lnTo>
                    <a:pt x="7" y="257"/>
                  </a:lnTo>
                  <a:lnTo>
                    <a:pt x="5" y="253"/>
                  </a:lnTo>
                  <a:lnTo>
                    <a:pt x="1" y="237"/>
                  </a:lnTo>
                  <a:lnTo>
                    <a:pt x="0" y="220"/>
                  </a:lnTo>
                  <a:lnTo>
                    <a:pt x="3" y="203"/>
                  </a:lnTo>
                  <a:lnTo>
                    <a:pt x="8" y="188"/>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A5B921F0-4E45-4DC1-88D6-0BD3A6FAFD51}"/>
                </a:ext>
              </a:extLst>
            </p:cNvPr>
            <p:cNvSpPr>
              <a:spLocks/>
            </p:cNvSpPr>
            <p:nvPr userDrawn="1"/>
          </p:nvSpPr>
          <p:spPr bwMode="auto">
            <a:xfrm>
              <a:off x="96" y="724"/>
              <a:ext cx="222" cy="222"/>
            </a:xfrm>
            <a:custGeom>
              <a:avLst/>
              <a:gdLst>
                <a:gd name="T0" fmla="*/ 100 w 222"/>
                <a:gd name="T1" fmla="*/ 221 h 222"/>
                <a:gd name="T2" fmla="*/ 78 w 222"/>
                <a:gd name="T3" fmla="*/ 217 h 222"/>
                <a:gd name="T4" fmla="*/ 58 w 222"/>
                <a:gd name="T5" fmla="*/ 208 h 222"/>
                <a:gd name="T6" fmla="*/ 41 w 222"/>
                <a:gd name="T7" fmla="*/ 196 h 222"/>
                <a:gd name="T8" fmla="*/ 26 w 222"/>
                <a:gd name="T9" fmla="*/ 181 h 222"/>
                <a:gd name="T10" fmla="*/ 14 w 222"/>
                <a:gd name="T11" fmla="*/ 164 h 222"/>
                <a:gd name="T12" fmla="*/ 5 w 222"/>
                <a:gd name="T13" fmla="*/ 143 h 222"/>
                <a:gd name="T14" fmla="*/ 1 w 222"/>
                <a:gd name="T15" fmla="*/ 122 h 222"/>
                <a:gd name="T16" fmla="*/ 1 w 222"/>
                <a:gd name="T17" fmla="*/ 99 h 222"/>
                <a:gd name="T18" fmla="*/ 5 w 222"/>
                <a:gd name="T19" fmla="*/ 77 h 222"/>
                <a:gd name="T20" fmla="*/ 14 w 222"/>
                <a:gd name="T21" fmla="*/ 58 h 222"/>
                <a:gd name="T22" fmla="*/ 26 w 222"/>
                <a:gd name="T23" fmla="*/ 40 h 222"/>
                <a:gd name="T24" fmla="*/ 41 w 222"/>
                <a:gd name="T25" fmla="*/ 25 h 222"/>
                <a:gd name="T26" fmla="*/ 58 w 222"/>
                <a:gd name="T27" fmla="*/ 13 h 222"/>
                <a:gd name="T28" fmla="*/ 78 w 222"/>
                <a:gd name="T29" fmla="*/ 4 h 222"/>
                <a:gd name="T30" fmla="*/ 100 w 222"/>
                <a:gd name="T31" fmla="*/ 0 h 222"/>
                <a:gd name="T32" fmla="*/ 122 w 222"/>
                <a:gd name="T33" fmla="*/ 0 h 222"/>
                <a:gd name="T34" fmla="*/ 144 w 222"/>
                <a:gd name="T35" fmla="*/ 4 h 222"/>
                <a:gd name="T36" fmla="*/ 164 w 222"/>
                <a:gd name="T37" fmla="*/ 13 h 222"/>
                <a:gd name="T38" fmla="*/ 181 w 222"/>
                <a:gd name="T39" fmla="*/ 25 h 222"/>
                <a:gd name="T40" fmla="*/ 197 w 222"/>
                <a:gd name="T41" fmla="*/ 40 h 222"/>
                <a:gd name="T42" fmla="*/ 209 w 222"/>
                <a:gd name="T43" fmla="*/ 58 h 222"/>
                <a:gd name="T44" fmla="*/ 217 w 222"/>
                <a:gd name="T45" fmla="*/ 77 h 222"/>
                <a:gd name="T46" fmla="*/ 221 w 222"/>
                <a:gd name="T47" fmla="*/ 99 h 222"/>
                <a:gd name="T48" fmla="*/ 221 w 222"/>
                <a:gd name="T49" fmla="*/ 122 h 222"/>
                <a:gd name="T50" fmla="*/ 217 w 222"/>
                <a:gd name="T51" fmla="*/ 143 h 222"/>
                <a:gd name="T52" fmla="*/ 209 w 222"/>
                <a:gd name="T53" fmla="*/ 164 h 222"/>
                <a:gd name="T54" fmla="*/ 197 w 222"/>
                <a:gd name="T55" fmla="*/ 181 h 222"/>
                <a:gd name="T56" fmla="*/ 181 w 222"/>
                <a:gd name="T57" fmla="*/ 196 h 222"/>
                <a:gd name="T58" fmla="*/ 164 w 222"/>
                <a:gd name="T59" fmla="*/ 208 h 222"/>
                <a:gd name="T60" fmla="*/ 144 w 222"/>
                <a:gd name="T61" fmla="*/ 217 h 222"/>
                <a:gd name="T62" fmla="*/ 122 w 222"/>
                <a:gd name="T63" fmla="*/ 221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2" h="222">
                  <a:moveTo>
                    <a:pt x="111" y="222"/>
                  </a:moveTo>
                  <a:lnTo>
                    <a:pt x="100" y="221"/>
                  </a:lnTo>
                  <a:lnTo>
                    <a:pt x="89" y="219"/>
                  </a:lnTo>
                  <a:lnTo>
                    <a:pt x="78" y="217"/>
                  </a:lnTo>
                  <a:lnTo>
                    <a:pt x="68" y="213"/>
                  </a:lnTo>
                  <a:lnTo>
                    <a:pt x="58" y="208"/>
                  </a:lnTo>
                  <a:lnTo>
                    <a:pt x="49" y="202"/>
                  </a:lnTo>
                  <a:lnTo>
                    <a:pt x="41" y="196"/>
                  </a:lnTo>
                  <a:lnTo>
                    <a:pt x="33" y="189"/>
                  </a:lnTo>
                  <a:lnTo>
                    <a:pt x="26" y="181"/>
                  </a:lnTo>
                  <a:lnTo>
                    <a:pt x="19" y="173"/>
                  </a:lnTo>
                  <a:lnTo>
                    <a:pt x="14" y="164"/>
                  </a:lnTo>
                  <a:lnTo>
                    <a:pt x="9" y="154"/>
                  </a:lnTo>
                  <a:lnTo>
                    <a:pt x="5" y="143"/>
                  </a:lnTo>
                  <a:lnTo>
                    <a:pt x="2" y="133"/>
                  </a:lnTo>
                  <a:lnTo>
                    <a:pt x="1" y="122"/>
                  </a:lnTo>
                  <a:lnTo>
                    <a:pt x="0" y="110"/>
                  </a:lnTo>
                  <a:lnTo>
                    <a:pt x="1" y="99"/>
                  </a:lnTo>
                  <a:lnTo>
                    <a:pt x="2" y="88"/>
                  </a:lnTo>
                  <a:lnTo>
                    <a:pt x="5" y="77"/>
                  </a:lnTo>
                  <a:lnTo>
                    <a:pt x="9" y="67"/>
                  </a:lnTo>
                  <a:lnTo>
                    <a:pt x="14" y="58"/>
                  </a:lnTo>
                  <a:lnTo>
                    <a:pt x="19" y="49"/>
                  </a:lnTo>
                  <a:lnTo>
                    <a:pt x="26" y="40"/>
                  </a:lnTo>
                  <a:lnTo>
                    <a:pt x="33" y="32"/>
                  </a:lnTo>
                  <a:lnTo>
                    <a:pt x="41" y="25"/>
                  </a:lnTo>
                  <a:lnTo>
                    <a:pt x="49" y="19"/>
                  </a:lnTo>
                  <a:lnTo>
                    <a:pt x="58" y="13"/>
                  </a:lnTo>
                  <a:lnTo>
                    <a:pt x="68" y="9"/>
                  </a:lnTo>
                  <a:lnTo>
                    <a:pt x="78" y="4"/>
                  </a:lnTo>
                  <a:lnTo>
                    <a:pt x="89" y="2"/>
                  </a:lnTo>
                  <a:lnTo>
                    <a:pt x="100" y="0"/>
                  </a:lnTo>
                  <a:lnTo>
                    <a:pt x="111" y="0"/>
                  </a:lnTo>
                  <a:lnTo>
                    <a:pt x="122" y="0"/>
                  </a:lnTo>
                  <a:lnTo>
                    <a:pt x="134" y="2"/>
                  </a:lnTo>
                  <a:lnTo>
                    <a:pt x="144" y="4"/>
                  </a:lnTo>
                  <a:lnTo>
                    <a:pt x="154" y="9"/>
                  </a:lnTo>
                  <a:lnTo>
                    <a:pt x="164" y="13"/>
                  </a:lnTo>
                  <a:lnTo>
                    <a:pt x="173" y="19"/>
                  </a:lnTo>
                  <a:lnTo>
                    <a:pt x="181" y="25"/>
                  </a:lnTo>
                  <a:lnTo>
                    <a:pt x="190" y="32"/>
                  </a:lnTo>
                  <a:lnTo>
                    <a:pt x="197" y="40"/>
                  </a:lnTo>
                  <a:lnTo>
                    <a:pt x="203" y="49"/>
                  </a:lnTo>
                  <a:lnTo>
                    <a:pt x="209" y="58"/>
                  </a:lnTo>
                  <a:lnTo>
                    <a:pt x="213" y="67"/>
                  </a:lnTo>
                  <a:lnTo>
                    <a:pt x="217" y="77"/>
                  </a:lnTo>
                  <a:lnTo>
                    <a:pt x="219" y="88"/>
                  </a:lnTo>
                  <a:lnTo>
                    <a:pt x="221" y="99"/>
                  </a:lnTo>
                  <a:lnTo>
                    <a:pt x="222" y="110"/>
                  </a:lnTo>
                  <a:lnTo>
                    <a:pt x="221" y="122"/>
                  </a:lnTo>
                  <a:lnTo>
                    <a:pt x="219" y="133"/>
                  </a:lnTo>
                  <a:lnTo>
                    <a:pt x="217" y="143"/>
                  </a:lnTo>
                  <a:lnTo>
                    <a:pt x="213" y="154"/>
                  </a:lnTo>
                  <a:lnTo>
                    <a:pt x="209" y="164"/>
                  </a:lnTo>
                  <a:lnTo>
                    <a:pt x="203" y="173"/>
                  </a:lnTo>
                  <a:lnTo>
                    <a:pt x="197" y="181"/>
                  </a:lnTo>
                  <a:lnTo>
                    <a:pt x="190" y="189"/>
                  </a:lnTo>
                  <a:lnTo>
                    <a:pt x="181" y="196"/>
                  </a:lnTo>
                  <a:lnTo>
                    <a:pt x="173" y="202"/>
                  </a:lnTo>
                  <a:lnTo>
                    <a:pt x="164" y="208"/>
                  </a:lnTo>
                  <a:lnTo>
                    <a:pt x="154" y="213"/>
                  </a:lnTo>
                  <a:lnTo>
                    <a:pt x="144" y="217"/>
                  </a:lnTo>
                  <a:lnTo>
                    <a:pt x="134" y="219"/>
                  </a:lnTo>
                  <a:lnTo>
                    <a:pt x="122" y="221"/>
                  </a:lnTo>
                  <a:lnTo>
                    <a:pt x="111" y="222"/>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BAC7A3F7-4482-46D6-AE83-3F2090F20157}"/>
                </a:ext>
              </a:extLst>
            </p:cNvPr>
            <p:cNvSpPr>
              <a:spLocks/>
            </p:cNvSpPr>
            <p:nvPr userDrawn="1"/>
          </p:nvSpPr>
          <p:spPr bwMode="auto">
            <a:xfrm>
              <a:off x="309" y="928"/>
              <a:ext cx="164" cy="164"/>
            </a:xfrm>
            <a:custGeom>
              <a:avLst/>
              <a:gdLst>
                <a:gd name="T0" fmla="*/ 82 w 164"/>
                <a:gd name="T1" fmla="*/ 164 h 164"/>
                <a:gd name="T2" fmla="*/ 66 w 164"/>
                <a:gd name="T3" fmla="*/ 162 h 164"/>
                <a:gd name="T4" fmla="*/ 50 w 164"/>
                <a:gd name="T5" fmla="*/ 157 h 164"/>
                <a:gd name="T6" fmla="*/ 37 w 164"/>
                <a:gd name="T7" fmla="*/ 150 h 164"/>
                <a:gd name="T8" fmla="*/ 24 w 164"/>
                <a:gd name="T9" fmla="*/ 140 h 164"/>
                <a:gd name="T10" fmla="*/ 15 w 164"/>
                <a:gd name="T11" fmla="*/ 128 h 164"/>
                <a:gd name="T12" fmla="*/ 7 w 164"/>
                <a:gd name="T13" fmla="*/ 113 h 164"/>
                <a:gd name="T14" fmla="*/ 2 w 164"/>
                <a:gd name="T15" fmla="*/ 98 h 164"/>
                <a:gd name="T16" fmla="*/ 0 w 164"/>
                <a:gd name="T17" fmla="*/ 82 h 164"/>
                <a:gd name="T18" fmla="*/ 2 w 164"/>
                <a:gd name="T19" fmla="*/ 65 h 164"/>
                <a:gd name="T20" fmla="*/ 7 w 164"/>
                <a:gd name="T21" fmla="*/ 50 h 164"/>
                <a:gd name="T22" fmla="*/ 15 w 164"/>
                <a:gd name="T23" fmla="*/ 36 h 164"/>
                <a:gd name="T24" fmla="*/ 24 w 164"/>
                <a:gd name="T25" fmla="*/ 24 h 164"/>
                <a:gd name="T26" fmla="*/ 37 w 164"/>
                <a:gd name="T27" fmla="*/ 13 h 164"/>
                <a:gd name="T28" fmla="*/ 50 w 164"/>
                <a:gd name="T29" fmla="*/ 6 h 164"/>
                <a:gd name="T30" fmla="*/ 66 w 164"/>
                <a:gd name="T31" fmla="*/ 1 h 164"/>
                <a:gd name="T32" fmla="*/ 82 w 164"/>
                <a:gd name="T33" fmla="*/ 0 h 164"/>
                <a:gd name="T34" fmla="*/ 99 w 164"/>
                <a:gd name="T35" fmla="*/ 1 h 164"/>
                <a:gd name="T36" fmla="*/ 114 w 164"/>
                <a:gd name="T37" fmla="*/ 6 h 164"/>
                <a:gd name="T38" fmla="*/ 128 w 164"/>
                <a:gd name="T39" fmla="*/ 13 h 164"/>
                <a:gd name="T40" fmla="*/ 141 w 164"/>
                <a:gd name="T41" fmla="*/ 24 h 164"/>
                <a:gd name="T42" fmla="*/ 150 w 164"/>
                <a:gd name="T43" fmla="*/ 36 h 164"/>
                <a:gd name="T44" fmla="*/ 158 w 164"/>
                <a:gd name="T45" fmla="*/ 50 h 164"/>
                <a:gd name="T46" fmla="*/ 163 w 164"/>
                <a:gd name="T47" fmla="*/ 65 h 164"/>
                <a:gd name="T48" fmla="*/ 164 w 164"/>
                <a:gd name="T49" fmla="*/ 82 h 164"/>
                <a:gd name="T50" fmla="*/ 163 w 164"/>
                <a:gd name="T51" fmla="*/ 98 h 164"/>
                <a:gd name="T52" fmla="*/ 158 w 164"/>
                <a:gd name="T53" fmla="*/ 113 h 164"/>
                <a:gd name="T54" fmla="*/ 150 w 164"/>
                <a:gd name="T55" fmla="*/ 128 h 164"/>
                <a:gd name="T56" fmla="*/ 141 w 164"/>
                <a:gd name="T57" fmla="*/ 140 h 164"/>
                <a:gd name="T58" fmla="*/ 128 w 164"/>
                <a:gd name="T59" fmla="*/ 150 h 164"/>
                <a:gd name="T60" fmla="*/ 114 w 164"/>
                <a:gd name="T61" fmla="*/ 157 h 164"/>
                <a:gd name="T62" fmla="*/ 99 w 164"/>
                <a:gd name="T63" fmla="*/ 162 h 164"/>
                <a:gd name="T64" fmla="*/ 82 w 164"/>
                <a:gd name="T65" fmla="*/ 164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164">
                  <a:moveTo>
                    <a:pt x="82" y="164"/>
                  </a:moveTo>
                  <a:lnTo>
                    <a:pt x="66" y="162"/>
                  </a:lnTo>
                  <a:lnTo>
                    <a:pt x="50" y="157"/>
                  </a:lnTo>
                  <a:lnTo>
                    <a:pt x="37" y="150"/>
                  </a:lnTo>
                  <a:lnTo>
                    <a:pt x="24" y="140"/>
                  </a:lnTo>
                  <a:lnTo>
                    <a:pt x="15" y="128"/>
                  </a:lnTo>
                  <a:lnTo>
                    <a:pt x="7" y="113"/>
                  </a:lnTo>
                  <a:lnTo>
                    <a:pt x="2" y="98"/>
                  </a:lnTo>
                  <a:lnTo>
                    <a:pt x="0" y="82"/>
                  </a:lnTo>
                  <a:lnTo>
                    <a:pt x="2" y="65"/>
                  </a:lnTo>
                  <a:lnTo>
                    <a:pt x="7" y="50"/>
                  </a:lnTo>
                  <a:lnTo>
                    <a:pt x="15" y="36"/>
                  </a:lnTo>
                  <a:lnTo>
                    <a:pt x="24" y="24"/>
                  </a:lnTo>
                  <a:lnTo>
                    <a:pt x="37" y="13"/>
                  </a:lnTo>
                  <a:lnTo>
                    <a:pt x="50" y="6"/>
                  </a:lnTo>
                  <a:lnTo>
                    <a:pt x="66" y="1"/>
                  </a:lnTo>
                  <a:lnTo>
                    <a:pt x="82" y="0"/>
                  </a:lnTo>
                  <a:lnTo>
                    <a:pt x="99" y="1"/>
                  </a:lnTo>
                  <a:lnTo>
                    <a:pt x="114" y="6"/>
                  </a:lnTo>
                  <a:lnTo>
                    <a:pt x="128" y="13"/>
                  </a:lnTo>
                  <a:lnTo>
                    <a:pt x="141" y="24"/>
                  </a:lnTo>
                  <a:lnTo>
                    <a:pt x="150" y="36"/>
                  </a:lnTo>
                  <a:lnTo>
                    <a:pt x="158" y="50"/>
                  </a:lnTo>
                  <a:lnTo>
                    <a:pt x="163" y="65"/>
                  </a:lnTo>
                  <a:lnTo>
                    <a:pt x="164" y="82"/>
                  </a:lnTo>
                  <a:lnTo>
                    <a:pt x="163" y="98"/>
                  </a:lnTo>
                  <a:lnTo>
                    <a:pt x="158" y="113"/>
                  </a:lnTo>
                  <a:lnTo>
                    <a:pt x="150" y="128"/>
                  </a:lnTo>
                  <a:lnTo>
                    <a:pt x="141" y="140"/>
                  </a:lnTo>
                  <a:lnTo>
                    <a:pt x="128" y="150"/>
                  </a:lnTo>
                  <a:lnTo>
                    <a:pt x="114" y="157"/>
                  </a:lnTo>
                  <a:lnTo>
                    <a:pt x="99" y="162"/>
                  </a:lnTo>
                  <a:lnTo>
                    <a:pt x="82" y="164"/>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FD272F23-08EB-45E7-BFCE-621EA8D8642B}"/>
                </a:ext>
              </a:extLst>
            </p:cNvPr>
            <p:cNvSpPr>
              <a:spLocks/>
            </p:cNvSpPr>
            <p:nvPr userDrawn="1"/>
          </p:nvSpPr>
          <p:spPr bwMode="auto">
            <a:xfrm>
              <a:off x="138" y="1019"/>
              <a:ext cx="133" cy="133"/>
            </a:xfrm>
            <a:custGeom>
              <a:avLst/>
              <a:gdLst>
                <a:gd name="T0" fmla="*/ 66 w 133"/>
                <a:gd name="T1" fmla="*/ 133 h 133"/>
                <a:gd name="T2" fmla="*/ 53 w 133"/>
                <a:gd name="T3" fmla="*/ 132 h 133"/>
                <a:gd name="T4" fmla="*/ 40 w 133"/>
                <a:gd name="T5" fmla="*/ 128 h 133"/>
                <a:gd name="T6" fmla="*/ 29 w 133"/>
                <a:gd name="T7" fmla="*/ 122 h 133"/>
                <a:gd name="T8" fmla="*/ 19 w 133"/>
                <a:gd name="T9" fmla="*/ 113 h 133"/>
                <a:gd name="T10" fmla="*/ 11 w 133"/>
                <a:gd name="T11" fmla="*/ 104 h 133"/>
                <a:gd name="T12" fmla="*/ 5 w 133"/>
                <a:gd name="T13" fmla="*/ 92 h 133"/>
                <a:gd name="T14" fmla="*/ 1 w 133"/>
                <a:gd name="T15" fmla="*/ 80 h 133"/>
                <a:gd name="T16" fmla="*/ 0 w 133"/>
                <a:gd name="T17" fmla="*/ 67 h 133"/>
                <a:gd name="T18" fmla="*/ 1 w 133"/>
                <a:gd name="T19" fmla="*/ 53 h 133"/>
                <a:gd name="T20" fmla="*/ 5 w 133"/>
                <a:gd name="T21" fmla="*/ 40 h 133"/>
                <a:gd name="T22" fmla="*/ 11 w 133"/>
                <a:gd name="T23" fmla="*/ 29 h 133"/>
                <a:gd name="T24" fmla="*/ 19 w 133"/>
                <a:gd name="T25" fmla="*/ 19 h 133"/>
                <a:gd name="T26" fmla="*/ 29 w 133"/>
                <a:gd name="T27" fmla="*/ 11 h 133"/>
                <a:gd name="T28" fmla="*/ 40 w 133"/>
                <a:gd name="T29" fmla="*/ 5 h 133"/>
                <a:gd name="T30" fmla="*/ 53 w 133"/>
                <a:gd name="T31" fmla="*/ 1 h 133"/>
                <a:gd name="T32" fmla="*/ 66 w 133"/>
                <a:gd name="T33" fmla="*/ 0 h 133"/>
                <a:gd name="T34" fmla="*/ 80 w 133"/>
                <a:gd name="T35" fmla="*/ 1 h 133"/>
                <a:gd name="T36" fmla="*/ 92 w 133"/>
                <a:gd name="T37" fmla="*/ 5 h 133"/>
                <a:gd name="T38" fmla="*/ 103 w 133"/>
                <a:gd name="T39" fmla="*/ 11 h 133"/>
                <a:gd name="T40" fmla="*/ 113 w 133"/>
                <a:gd name="T41" fmla="*/ 19 h 133"/>
                <a:gd name="T42" fmla="*/ 121 w 133"/>
                <a:gd name="T43" fmla="*/ 29 h 133"/>
                <a:gd name="T44" fmla="*/ 127 w 133"/>
                <a:gd name="T45" fmla="*/ 40 h 133"/>
                <a:gd name="T46" fmla="*/ 131 w 133"/>
                <a:gd name="T47" fmla="*/ 53 h 133"/>
                <a:gd name="T48" fmla="*/ 133 w 133"/>
                <a:gd name="T49" fmla="*/ 67 h 133"/>
                <a:gd name="T50" fmla="*/ 131 w 133"/>
                <a:gd name="T51" fmla="*/ 80 h 133"/>
                <a:gd name="T52" fmla="*/ 127 w 133"/>
                <a:gd name="T53" fmla="*/ 92 h 133"/>
                <a:gd name="T54" fmla="*/ 121 w 133"/>
                <a:gd name="T55" fmla="*/ 104 h 133"/>
                <a:gd name="T56" fmla="*/ 113 w 133"/>
                <a:gd name="T57" fmla="*/ 113 h 133"/>
                <a:gd name="T58" fmla="*/ 103 w 133"/>
                <a:gd name="T59" fmla="*/ 122 h 133"/>
                <a:gd name="T60" fmla="*/ 92 w 133"/>
                <a:gd name="T61" fmla="*/ 128 h 133"/>
                <a:gd name="T62" fmla="*/ 80 w 133"/>
                <a:gd name="T63" fmla="*/ 132 h 133"/>
                <a:gd name="T64" fmla="*/ 66 w 133"/>
                <a:gd name="T65" fmla="*/ 133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 h="133">
                  <a:moveTo>
                    <a:pt x="66" y="133"/>
                  </a:moveTo>
                  <a:lnTo>
                    <a:pt x="53" y="132"/>
                  </a:lnTo>
                  <a:lnTo>
                    <a:pt x="40" y="128"/>
                  </a:lnTo>
                  <a:lnTo>
                    <a:pt x="29" y="122"/>
                  </a:lnTo>
                  <a:lnTo>
                    <a:pt x="19" y="113"/>
                  </a:lnTo>
                  <a:lnTo>
                    <a:pt x="11" y="104"/>
                  </a:lnTo>
                  <a:lnTo>
                    <a:pt x="5" y="92"/>
                  </a:lnTo>
                  <a:lnTo>
                    <a:pt x="1" y="80"/>
                  </a:lnTo>
                  <a:lnTo>
                    <a:pt x="0" y="67"/>
                  </a:lnTo>
                  <a:lnTo>
                    <a:pt x="1" y="53"/>
                  </a:lnTo>
                  <a:lnTo>
                    <a:pt x="5" y="40"/>
                  </a:lnTo>
                  <a:lnTo>
                    <a:pt x="11" y="29"/>
                  </a:lnTo>
                  <a:lnTo>
                    <a:pt x="19" y="19"/>
                  </a:lnTo>
                  <a:lnTo>
                    <a:pt x="29" y="11"/>
                  </a:lnTo>
                  <a:lnTo>
                    <a:pt x="40" y="5"/>
                  </a:lnTo>
                  <a:lnTo>
                    <a:pt x="53" y="1"/>
                  </a:lnTo>
                  <a:lnTo>
                    <a:pt x="66" y="0"/>
                  </a:lnTo>
                  <a:lnTo>
                    <a:pt x="80" y="1"/>
                  </a:lnTo>
                  <a:lnTo>
                    <a:pt x="92" y="5"/>
                  </a:lnTo>
                  <a:lnTo>
                    <a:pt x="103" y="11"/>
                  </a:lnTo>
                  <a:lnTo>
                    <a:pt x="113" y="19"/>
                  </a:lnTo>
                  <a:lnTo>
                    <a:pt x="121" y="29"/>
                  </a:lnTo>
                  <a:lnTo>
                    <a:pt x="127" y="40"/>
                  </a:lnTo>
                  <a:lnTo>
                    <a:pt x="131" y="53"/>
                  </a:lnTo>
                  <a:lnTo>
                    <a:pt x="133" y="67"/>
                  </a:lnTo>
                  <a:lnTo>
                    <a:pt x="131" y="80"/>
                  </a:lnTo>
                  <a:lnTo>
                    <a:pt x="127" y="92"/>
                  </a:lnTo>
                  <a:lnTo>
                    <a:pt x="121" y="104"/>
                  </a:lnTo>
                  <a:lnTo>
                    <a:pt x="113" y="113"/>
                  </a:lnTo>
                  <a:lnTo>
                    <a:pt x="103" y="122"/>
                  </a:lnTo>
                  <a:lnTo>
                    <a:pt x="92" y="128"/>
                  </a:lnTo>
                  <a:lnTo>
                    <a:pt x="80" y="132"/>
                  </a:lnTo>
                  <a:lnTo>
                    <a:pt x="66" y="133"/>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580994DF-8B04-4634-9B5A-7157CF44B65D}"/>
                </a:ext>
              </a:extLst>
            </p:cNvPr>
            <p:cNvSpPr>
              <a:spLocks/>
            </p:cNvSpPr>
            <p:nvPr userDrawn="1"/>
          </p:nvSpPr>
          <p:spPr bwMode="auto">
            <a:xfrm>
              <a:off x="331" y="293"/>
              <a:ext cx="578" cy="344"/>
            </a:xfrm>
            <a:custGeom>
              <a:avLst/>
              <a:gdLst>
                <a:gd name="T0" fmla="*/ 142 w 578"/>
                <a:gd name="T1" fmla="*/ 340 h 344"/>
                <a:gd name="T2" fmla="*/ 134 w 578"/>
                <a:gd name="T3" fmla="*/ 342 h 344"/>
                <a:gd name="T4" fmla="*/ 126 w 578"/>
                <a:gd name="T5" fmla="*/ 344 h 344"/>
                <a:gd name="T6" fmla="*/ 117 w 578"/>
                <a:gd name="T7" fmla="*/ 344 h 344"/>
                <a:gd name="T8" fmla="*/ 110 w 578"/>
                <a:gd name="T9" fmla="*/ 344 h 344"/>
                <a:gd name="T10" fmla="*/ 101 w 578"/>
                <a:gd name="T11" fmla="*/ 344 h 344"/>
                <a:gd name="T12" fmla="*/ 93 w 578"/>
                <a:gd name="T13" fmla="*/ 342 h 344"/>
                <a:gd name="T14" fmla="*/ 85 w 578"/>
                <a:gd name="T15" fmla="*/ 340 h 344"/>
                <a:gd name="T16" fmla="*/ 78 w 578"/>
                <a:gd name="T17" fmla="*/ 337 h 344"/>
                <a:gd name="T18" fmla="*/ 71 w 578"/>
                <a:gd name="T19" fmla="*/ 333 h 344"/>
                <a:gd name="T20" fmla="*/ 64 w 578"/>
                <a:gd name="T21" fmla="*/ 328 h 344"/>
                <a:gd name="T22" fmla="*/ 57 w 578"/>
                <a:gd name="T23" fmla="*/ 323 h 344"/>
                <a:gd name="T24" fmla="*/ 52 w 578"/>
                <a:gd name="T25" fmla="*/ 318 h 344"/>
                <a:gd name="T26" fmla="*/ 46 w 578"/>
                <a:gd name="T27" fmla="*/ 311 h 344"/>
                <a:gd name="T28" fmla="*/ 42 w 578"/>
                <a:gd name="T29" fmla="*/ 304 h 344"/>
                <a:gd name="T30" fmla="*/ 37 w 578"/>
                <a:gd name="T31" fmla="*/ 297 h 344"/>
                <a:gd name="T32" fmla="*/ 34 w 578"/>
                <a:gd name="T33" fmla="*/ 289 h 344"/>
                <a:gd name="T34" fmla="*/ 0 w 578"/>
                <a:gd name="T35" fmla="*/ 197 h 344"/>
                <a:gd name="T36" fmla="*/ 539 w 578"/>
                <a:gd name="T37" fmla="*/ 0 h 344"/>
                <a:gd name="T38" fmla="*/ 573 w 578"/>
                <a:gd name="T39" fmla="*/ 93 h 344"/>
                <a:gd name="T40" fmla="*/ 577 w 578"/>
                <a:gd name="T41" fmla="*/ 109 h 344"/>
                <a:gd name="T42" fmla="*/ 578 w 578"/>
                <a:gd name="T43" fmla="*/ 125 h 344"/>
                <a:gd name="T44" fmla="*/ 576 w 578"/>
                <a:gd name="T45" fmla="*/ 142 h 344"/>
                <a:gd name="T46" fmla="*/ 570 w 578"/>
                <a:gd name="T47" fmla="*/ 158 h 344"/>
                <a:gd name="T48" fmla="*/ 566 w 578"/>
                <a:gd name="T49" fmla="*/ 165 h 344"/>
                <a:gd name="T50" fmla="*/ 561 w 578"/>
                <a:gd name="T51" fmla="*/ 172 h 344"/>
                <a:gd name="T52" fmla="*/ 556 w 578"/>
                <a:gd name="T53" fmla="*/ 179 h 344"/>
                <a:gd name="T54" fmla="*/ 551 w 578"/>
                <a:gd name="T55" fmla="*/ 184 h 344"/>
                <a:gd name="T56" fmla="*/ 544 w 578"/>
                <a:gd name="T57" fmla="*/ 190 h 344"/>
                <a:gd name="T58" fmla="*/ 537 w 578"/>
                <a:gd name="T59" fmla="*/ 194 h 344"/>
                <a:gd name="T60" fmla="*/ 530 w 578"/>
                <a:gd name="T61" fmla="*/ 198 h 344"/>
                <a:gd name="T62" fmla="*/ 522 w 578"/>
                <a:gd name="T63" fmla="*/ 201 h 344"/>
                <a:gd name="T64" fmla="*/ 142 w 578"/>
                <a:gd name="T65" fmla="*/ 340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8" h="344">
                  <a:moveTo>
                    <a:pt x="142" y="340"/>
                  </a:moveTo>
                  <a:lnTo>
                    <a:pt x="134" y="342"/>
                  </a:lnTo>
                  <a:lnTo>
                    <a:pt x="126" y="344"/>
                  </a:lnTo>
                  <a:lnTo>
                    <a:pt x="117" y="344"/>
                  </a:lnTo>
                  <a:lnTo>
                    <a:pt x="110" y="344"/>
                  </a:lnTo>
                  <a:lnTo>
                    <a:pt x="101" y="344"/>
                  </a:lnTo>
                  <a:lnTo>
                    <a:pt x="93" y="342"/>
                  </a:lnTo>
                  <a:lnTo>
                    <a:pt x="85" y="340"/>
                  </a:lnTo>
                  <a:lnTo>
                    <a:pt x="78" y="337"/>
                  </a:lnTo>
                  <a:lnTo>
                    <a:pt x="71" y="333"/>
                  </a:lnTo>
                  <a:lnTo>
                    <a:pt x="64" y="328"/>
                  </a:lnTo>
                  <a:lnTo>
                    <a:pt x="57" y="323"/>
                  </a:lnTo>
                  <a:lnTo>
                    <a:pt x="52" y="318"/>
                  </a:lnTo>
                  <a:lnTo>
                    <a:pt x="46" y="311"/>
                  </a:lnTo>
                  <a:lnTo>
                    <a:pt x="42" y="304"/>
                  </a:lnTo>
                  <a:lnTo>
                    <a:pt x="37" y="297"/>
                  </a:lnTo>
                  <a:lnTo>
                    <a:pt x="34" y="289"/>
                  </a:lnTo>
                  <a:lnTo>
                    <a:pt x="0" y="197"/>
                  </a:lnTo>
                  <a:lnTo>
                    <a:pt x="539" y="0"/>
                  </a:lnTo>
                  <a:lnTo>
                    <a:pt x="573" y="93"/>
                  </a:lnTo>
                  <a:lnTo>
                    <a:pt x="577" y="109"/>
                  </a:lnTo>
                  <a:lnTo>
                    <a:pt x="578" y="125"/>
                  </a:lnTo>
                  <a:lnTo>
                    <a:pt x="576" y="142"/>
                  </a:lnTo>
                  <a:lnTo>
                    <a:pt x="570" y="158"/>
                  </a:lnTo>
                  <a:lnTo>
                    <a:pt x="566" y="165"/>
                  </a:lnTo>
                  <a:lnTo>
                    <a:pt x="561" y="172"/>
                  </a:lnTo>
                  <a:lnTo>
                    <a:pt x="556" y="179"/>
                  </a:lnTo>
                  <a:lnTo>
                    <a:pt x="551" y="184"/>
                  </a:lnTo>
                  <a:lnTo>
                    <a:pt x="544" y="190"/>
                  </a:lnTo>
                  <a:lnTo>
                    <a:pt x="537" y="194"/>
                  </a:lnTo>
                  <a:lnTo>
                    <a:pt x="530" y="198"/>
                  </a:lnTo>
                  <a:lnTo>
                    <a:pt x="522" y="201"/>
                  </a:lnTo>
                  <a:lnTo>
                    <a:pt x="142" y="340"/>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Box 12">
            <a:extLst>
              <a:ext uri="{FF2B5EF4-FFF2-40B4-BE49-F238E27FC236}">
                <a16:creationId xmlns:a16="http://schemas.microsoft.com/office/drawing/2014/main" id="{A2A84D3D-7B3D-40C0-B595-34FD0C258206}"/>
              </a:ext>
            </a:extLst>
          </p:cNvPr>
          <p:cNvSpPr txBox="1">
            <a:spLocks noChangeArrowheads="1"/>
          </p:cNvSpPr>
          <p:nvPr userDrawn="1"/>
        </p:nvSpPr>
        <p:spPr bwMode="auto">
          <a:xfrm rot="20427625">
            <a:off x="346075" y="411163"/>
            <a:ext cx="1246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100">
                <a:latin typeface="+mj-lt"/>
                <a:cs typeface="Arial" charset="0"/>
              </a:rPr>
              <a:t>Credit Card</a:t>
            </a:r>
          </a:p>
        </p:txBody>
      </p:sp>
      <p:sp>
        <p:nvSpPr>
          <p:cNvPr id="14" name="Date Placeholder 3">
            <a:extLst>
              <a:ext uri="{FF2B5EF4-FFF2-40B4-BE49-F238E27FC236}">
                <a16:creationId xmlns:a16="http://schemas.microsoft.com/office/drawing/2014/main" id="{81F87FBA-59A7-43AD-96A1-FEF50D2936E2}"/>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j-lt"/>
                <a:cs typeface="+mn-cs"/>
              </a:defRPr>
            </a:lvl1pPr>
          </a:lstStyle>
          <a:p>
            <a:pPr>
              <a:defRPr/>
            </a:pPr>
            <a:fld id="{F4DF0C78-0344-4C94-A8D2-74A668CA7C18}" type="datetimeFigureOut">
              <a:rPr lang="en-US"/>
              <a:pPr>
                <a:defRPr/>
              </a:pPr>
              <a:t>3/16/2020</a:t>
            </a:fld>
            <a:endParaRPr lang="en-US"/>
          </a:p>
        </p:txBody>
      </p:sp>
      <p:sp>
        <p:nvSpPr>
          <p:cNvPr id="15" name="Footer Placeholder 4">
            <a:extLst>
              <a:ext uri="{FF2B5EF4-FFF2-40B4-BE49-F238E27FC236}">
                <a16:creationId xmlns:a16="http://schemas.microsoft.com/office/drawing/2014/main" id="{BFE9AA0D-89B1-4957-B835-E91CEAA1F7ED}"/>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j-lt"/>
                <a:cs typeface="+mn-cs"/>
              </a:defRPr>
            </a:lvl1pPr>
          </a:lstStyle>
          <a:p>
            <a:pPr>
              <a:defRPr/>
            </a:pPr>
            <a:endParaRPr lang="en-US"/>
          </a:p>
        </p:txBody>
      </p:sp>
      <p:sp>
        <p:nvSpPr>
          <p:cNvPr id="16" name="Slide Number Placeholder 5">
            <a:extLst>
              <a:ext uri="{FF2B5EF4-FFF2-40B4-BE49-F238E27FC236}">
                <a16:creationId xmlns:a16="http://schemas.microsoft.com/office/drawing/2014/main" id="{5BBEC09B-4240-4E6A-815C-DBBA6656AD6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5EEC9D3-9519-40E3-99BA-FB403C387586}" type="slidenum">
              <a:rPr lang="en-US" altLang="en-US"/>
              <a:pPr/>
              <a:t>‹#›</a:t>
            </a:fld>
            <a:endParaRPr lang="en-US" altLang="en-US"/>
          </a:p>
        </p:txBody>
      </p:sp>
    </p:spTree>
    <p:extLst>
      <p:ext uri="{BB962C8B-B14F-4D97-AF65-F5344CB8AC3E}">
        <p14:creationId xmlns:p14="http://schemas.microsoft.com/office/powerpoint/2010/main" val="329994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9DBAAD19-AEE2-4538-BC10-4D7B780B1374}" type="datetimeFigureOut">
              <a:rPr lang="en-US" smtClean="0"/>
              <a:t>3/16/2020</a:t>
            </a:fld>
            <a:endParaRPr lang="en-US"/>
          </a:p>
        </p:txBody>
      </p:sp>
      <p:sp>
        <p:nvSpPr>
          <p:cNvPr id="5" name="Footer Placeholder 4"/>
          <p:cNvSpPr>
            <a:spLocks noGrp="1"/>
          </p:cNvSpPr>
          <p:nvPr>
            <p:ph type="ftr" sz="quarter" idx="11"/>
          </p:nvPr>
        </p:nvSpPr>
        <p:spPr>
          <a:xfrm>
            <a:off x="3048000" y="6356350"/>
            <a:ext cx="33528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34680" y="6355080"/>
            <a:ext cx="582966" cy="274320"/>
          </a:xfrm>
          <a:prstGeom prst="rect">
            <a:avLst/>
          </a:prstGeom>
        </p:spPr>
        <p:txBody>
          <a:bodyPr/>
          <a:lstStyle/>
          <a:p>
            <a:fld id="{21CA6285-CA6C-4F6F-B052-9BEA40EF9D0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356350"/>
            <a:ext cx="2133600" cy="274320"/>
          </a:xfrm>
          <a:prstGeom prst="rect">
            <a:avLst/>
          </a:prstGeom>
        </p:spPr>
        <p:txBody>
          <a:bodyPr/>
          <a:lstStyle>
            <a:lvl1pPr>
              <a:defRPr>
                <a:solidFill>
                  <a:srgbClr val="FFFFFF"/>
                </a:solidFill>
              </a:defRPr>
            </a:lvl1pPr>
          </a:lstStyle>
          <a:p>
            <a:fld id="{9DBAAD19-AEE2-4538-BC10-4D7B780B1374}" type="datetimeFigureOut">
              <a:rPr lang="en-US" smtClean="0"/>
              <a:t>3/16/2020</a:t>
            </a:fld>
            <a:endParaRPr lang="en-US"/>
          </a:p>
        </p:txBody>
      </p:sp>
      <p:sp>
        <p:nvSpPr>
          <p:cNvPr id="10" name="Slide Number Placeholder 9"/>
          <p:cNvSpPr>
            <a:spLocks noGrp="1"/>
          </p:cNvSpPr>
          <p:nvPr>
            <p:ph type="sldNum" sz="quarter" idx="11"/>
          </p:nvPr>
        </p:nvSpPr>
        <p:spPr>
          <a:xfrm>
            <a:off x="8234680" y="6355080"/>
            <a:ext cx="582966" cy="274320"/>
          </a:xfrm>
          <a:prstGeom prst="rect">
            <a:avLst/>
          </a:prstGeom>
        </p:spPr>
        <p:txBody>
          <a:bodyPr/>
          <a:lstStyle>
            <a:lvl1pPr>
              <a:defRPr>
                <a:solidFill>
                  <a:schemeClr val="bg2"/>
                </a:solidFill>
              </a:defRPr>
            </a:lvl1pPr>
          </a:lstStyle>
          <a:p>
            <a:fld id="{21CA6285-CA6C-4F6F-B052-9BEA40EF9D0C}" type="slidenum">
              <a:rPr lang="en-US" smtClean="0"/>
              <a:t>‹#›</a:t>
            </a:fld>
            <a:endParaRPr lang="en-US"/>
          </a:p>
        </p:txBody>
      </p:sp>
      <p:sp>
        <p:nvSpPr>
          <p:cNvPr id="11" name="Footer Placeholder 10"/>
          <p:cNvSpPr>
            <a:spLocks noGrp="1"/>
          </p:cNvSpPr>
          <p:nvPr>
            <p:ph type="ftr" sz="quarter" idx="12"/>
          </p:nvPr>
        </p:nvSpPr>
        <p:spPr>
          <a:xfrm>
            <a:off x="3048000" y="6356350"/>
            <a:ext cx="3352800" cy="274320"/>
          </a:xfrm>
          <a:prstGeom prst="rect">
            <a:avLst/>
          </a:prstGeom>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9DBAAD19-AEE2-4538-BC10-4D7B780B1374}" type="datetimeFigureOut">
              <a:rPr lang="en-US" smtClean="0"/>
              <a:t>3/16/2020</a:t>
            </a:fld>
            <a:endParaRPr lang="en-US"/>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34680" y="6355080"/>
            <a:ext cx="582966" cy="274320"/>
          </a:xfrm>
          <a:prstGeom prst="rect">
            <a:avLst/>
          </a:prstGeom>
        </p:spPr>
        <p:txBody>
          <a:bodyPr/>
          <a:lstStyle/>
          <a:p>
            <a:fld id="{21CA6285-CA6C-4F6F-B052-9BEA40EF9D0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356350"/>
            <a:ext cx="2133600" cy="274320"/>
          </a:xfrm>
          <a:prstGeom prst="rect">
            <a:avLst/>
          </a:prstGeom>
        </p:spPr>
        <p:txBody>
          <a:bodyPr/>
          <a:lstStyle/>
          <a:p>
            <a:fld id="{9DBAAD19-AEE2-4538-BC10-4D7B780B1374}" type="datetimeFigureOut">
              <a:rPr lang="en-US" smtClean="0"/>
              <a:t>3/16/2020</a:t>
            </a:fld>
            <a:endParaRPr lang="en-US"/>
          </a:p>
        </p:txBody>
      </p:sp>
      <p:sp>
        <p:nvSpPr>
          <p:cNvPr id="8" name="Footer Placeholder 7"/>
          <p:cNvSpPr>
            <a:spLocks noGrp="1"/>
          </p:cNvSpPr>
          <p:nvPr>
            <p:ph type="ftr" sz="quarter" idx="11"/>
          </p:nvPr>
        </p:nvSpPr>
        <p:spPr>
          <a:xfrm>
            <a:off x="3048000" y="6356350"/>
            <a:ext cx="3352800"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8234680" y="6355080"/>
            <a:ext cx="582966" cy="274320"/>
          </a:xfrm>
          <a:prstGeom prst="rect">
            <a:avLst/>
          </a:prstGeom>
        </p:spPr>
        <p:txBody>
          <a:bodyPr/>
          <a:lstStyle/>
          <a:p>
            <a:fld id="{21CA6285-CA6C-4F6F-B052-9BEA40EF9D0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356350"/>
            <a:ext cx="2133600" cy="274320"/>
          </a:xfrm>
          <a:prstGeom prst="rect">
            <a:avLst/>
          </a:prstGeom>
        </p:spPr>
        <p:txBody>
          <a:bodyPr/>
          <a:lstStyle/>
          <a:p>
            <a:fld id="{9DBAAD19-AEE2-4538-BC10-4D7B780B1374}" type="datetimeFigureOut">
              <a:rPr lang="en-US" smtClean="0"/>
              <a:t>3/16/2020</a:t>
            </a:fld>
            <a:endParaRPr lang="en-US"/>
          </a:p>
        </p:txBody>
      </p:sp>
      <p:sp>
        <p:nvSpPr>
          <p:cNvPr id="4" name="Footer Placeholder 3"/>
          <p:cNvSpPr>
            <a:spLocks noGrp="1"/>
          </p:cNvSpPr>
          <p:nvPr>
            <p:ph type="ftr" sz="quarter" idx="11"/>
          </p:nvPr>
        </p:nvSpPr>
        <p:spPr>
          <a:xfrm>
            <a:off x="3048000" y="6356350"/>
            <a:ext cx="3352800"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8234680" y="6355080"/>
            <a:ext cx="582966" cy="274320"/>
          </a:xfrm>
          <a:prstGeom prst="rect">
            <a:avLst/>
          </a:prstGeom>
        </p:spPr>
        <p:txBody>
          <a:bodyPr/>
          <a:lstStyle/>
          <a:p>
            <a:fld id="{21CA6285-CA6C-4F6F-B052-9BEA40EF9D0C}"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370888" y="6356350"/>
            <a:ext cx="2133600" cy="274320"/>
          </a:xfrm>
          <a:prstGeom prst="rect">
            <a:avLst/>
          </a:prstGeom>
        </p:spPr>
        <p:txBody>
          <a:bodyPr/>
          <a:lstStyle/>
          <a:p>
            <a:fld id="{9DBAAD19-AEE2-4538-BC10-4D7B780B1374}" type="datetimeFigureOut">
              <a:rPr lang="en-US" smtClean="0"/>
              <a:t>3/16/2020</a:t>
            </a:fld>
            <a:endParaRPr lang="en-US"/>
          </a:p>
        </p:txBody>
      </p:sp>
      <p:sp>
        <p:nvSpPr>
          <p:cNvPr id="3" name="Footer Placeholder 2"/>
          <p:cNvSpPr>
            <a:spLocks noGrp="1"/>
          </p:cNvSpPr>
          <p:nvPr>
            <p:ph type="ftr" sz="quarter" idx="11"/>
          </p:nvPr>
        </p:nvSpPr>
        <p:spPr>
          <a:xfrm>
            <a:off x="3048000" y="6356350"/>
            <a:ext cx="3352800"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8234680" y="6355080"/>
            <a:ext cx="582966" cy="274320"/>
          </a:xfrm>
          <a:prstGeom prst="rect">
            <a:avLst/>
          </a:prstGeom>
        </p:spPr>
        <p:txBody>
          <a:bodyPr/>
          <a:lstStyle/>
          <a:p>
            <a:fld id="{21CA6285-CA6C-4F6F-B052-9BEA40EF9D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9DBAAD19-AEE2-4538-BC10-4D7B780B1374}" type="datetimeFigureOut">
              <a:rPr lang="en-US" smtClean="0"/>
              <a:t>3/16/2020</a:t>
            </a:fld>
            <a:endParaRPr lang="en-US"/>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34680" y="6355080"/>
            <a:ext cx="582966" cy="274320"/>
          </a:xfrm>
          <a:prstGeom prst="rect">
            <a:avLst/>
          </a:prstGeom>
          <a:ln>
            <a:noFill/>
          </a:ln>
        </p:spPr>
        <p:txBody>
          <a:bodyPr/>
          <a:lstStyle>
            <a:lvl1pPr>
              <a:defRPr>
                <a:solidFill>
                  <a:srgbClr val="FFFFFF"/>
                </a:solidFill>
              </a:defRPr>
            </a:lvl1pPr>
          </a:lstStyle>
          <a:p>
            <a:fld id="{21CA6285-CA6C-4F6F-B052-9BEA40EF9D0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9DBAAD19-AEE2-4538-BC10-4D7B780B1374}" type="datetimeFigureOut">
              <a:rPr lang="en-US" smtClean="0"/>
              <a:t>3/16/2020</a:t>
            </a:fld>
            <a:endParaRPr lang="en-US"/>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234680" y="6355080"/>
            <a:ext cx="582966" cy="274320"/>
          </a:xfrm>
          <a:prstGeom prst="rect">
            <a:avLst/>
          </a:prstGeom>
        </p:spPr>
        <p:txBody>
          <a:bodyPr/>
          <a:lstStyle/>
          <a:p>
            <a:fld id="{21CA6285-CA6C-4F6F-B052-9BEA40EF9D0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52400" y="1634971"/>
            <a:ext cx="8831802" cy="5045476"/>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a:spLocks noChangeArrowheads="1"/>
          </p:cNvSpPr>
          <p:nvPr userDrawn="1"/>
        </p:nvSpPr>
        <p:spPr bwMode="auto">
          <a:xfrm>
            <a:off x="8382000" y="152400"/>
            <a:ext cx="685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900" dirty="0">
                <a:solidFill>
                  <a:schemeClr val="bg1"/>
                </a:solidFill>
              </a:rPr>
              <a:t>2.6.2.G1</a:t>
            </a:r>
          </a:p>
        </p:txBody>
      </p:sp>
      <p:sp>
        <p:nvSpPr>
          <p:cNvPr id="7" name="Text Box 28"/>
          <p:cNvSpPr txBox="1">
            <a:spLocks noChangeArrowheads="1"/>
          </p:cNvSpPr>
          <p:nvPr userDrawn="1"/>
        </p:nvSpPr>
        <p:spPr bwMode="auto">
          <a:xfrm>
            <a:off x="1066800" y="63246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700" dirty="0">
                <a:solidFill>
                  <a:schemeClr val="tx1"/>
                </a:solidFill>
                <a:latin typeface="Calibri" pitchFamily="34" charset="0"/>
                <a:cs typeface="Calibri" pitchFamily="34" charset="0"/>
              </a:rPr>
              <a:t>© </a:t>
            </a:r>
            <a:r>
              <a:rPr lang="en-US" sz="700" dirty="0"/>
              <a:t>Take Charge Today – August</a:t>
            </a:r>
            <a:r>
              <a:rPr lang="en-US" sz="700" baseline="0" dirty="0"/>
              <a:t> </a:t>
            </a:r>
            <a:r>
              <a:rPr lang="en-US" sz="700" dirty="0"/>
              <a:t>2013–</a:t>
            </a:r>
            <a:r>
              <a:rPr lang="en-US" sz="700" baseline="0" dirty="0"/>
              <a:t> </a:t>
            </a:r>
            <a:r>
              <a:rPr lang="en-US" sz="700" dirty="0"/>
              <a:t>Credit Basics – Slide </a:t>
            </a:r>
            <a:fld id="{E8E7A28B-21EA-48EB-9734-82BD79F06FB7}" type="slidenum">
              <a:rPr lang="en-US" sz="700" smtClean="0"/>
              <a:pPr algn="ctr">
                <a:defRPr/>
              </a:pPr>
              <a:t>‹#›</a:t>
            </a:fld>
            <a:endParaRPr lang="en-US" sz="700" dirty="0"/>
          </a:p>
          <a:p>
            <a:pPr algn="ctr">
              <a:defRPr/>
            </a:pPr>
            <a:r>
              <a:rPr lang="en-US" sz="700" dirty="0"/>
              <a:t>Funded by a grant from Take Charge America, Inc. to the Norton School of Family and Consumer Sciences  Take Charge America Institute at the University of Arizona</a:t>
            </a:r>
          </a:p>
        </p:txBody>
      </p:sp>
      <p:pic>
        <p:nvPicPr>
          <p:cNvPr id="10" name="Picture 12" descr="TCA-New-Logo-3-color"/>
          <p:cNvPicPr>
            <a:picLocks noChangeAspect="1" noChangeArrowheads="1"/>
          </p:cNvPicPr>
          <p:nvPr userDrawn="1"/>
        </p:nvPicPr>
        <p:blipFill>
          <a:blip r:embed="rId12">
            <a:grayscl/>
            <a:extLst>
              <a:ext uri="{28A0092B-C50C-407E-A947-70E740481C1C}">
                <a14:useLocalDpi xmlns:a14="http://schemas.microsoft.com/office/drawing/2010/main" val="0"/>
              </a:ext>
            </a:extLst>
          </a:blip>
          <a:srcRect/>
          <a:stretch>
            <a:fillRect/>
          </a:stretch>
        </p:blipFill>
        <p:spPr bwMode="auto">
          <a:xfrm>
            <a:off x="7696200" y="6400800"/>
            <a:ext cx="1182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UA-horiz blk"/>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6400800"/>
            <a:ext cx="8747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000" b="1"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36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32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8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2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20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4.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5.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hyperlink" Target="http://www.federalreserve.gov/creditcard/" TargetMode="Externa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8.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a:p>
          <a:p>
            <a:r>
              <a:rPr lang="en-US" dirty="0"/>
              <a:t>Advanced Level</a:t>
            </a:r>
          </a:p>
        </p:txBody>
      </p:sp>
      <p:sp>
        <p:nvSpPr>
          <p:cNvPr id="2" name="Title 1"/>
          <p:cNvSpPr>
            <a:spLocks noGrp="1"/>
          </p:cNvSpPr>
          <p:nvPr>
            <p:ph type="title"/>
          </p:nvPr>
        </p:nvSpPr>
        <p:spPr/>
        <p:txBody>
          <a:bodyPr/>
          <a:lstStyle/>
          <a:p>
            <a:r>
              <a:rPr lang="en-US" dirty="0"/>
              <a:t>Credit basics</a:t>
            </a:r>
          </a:p>
        </p:txBody>
      </p:sp>
    </p:spTree>
    <p:extLst>
      <p:ext uri="{BB962C8B-B14F-4D97-AF65-F5344CB8AC3E}">
        <p14:creationId xmlns:p14="http://schemas.microsoft.com/office/powerpoint/2010/main" val="367591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1764610"/>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Closed-End Credit</a:t>
            </a:r>
            <a:br>
              <a:rPr lang="en-US" dirty="0"/>
            </a:br>
            <a:r>
              <a:rPr lang="en-US" sz="2400" dirty="0"/>
              <a:t>(Installment)</a:t>
            </a:r>
          </a:p>
        </p:txBody>
      </p:sp>
    </p:spTree>
    <p:extLst>
      <p:ext uri="{BB962C8B-B14F-4D97-AF65-F5344CB8AC3E}">
        <p14:creationId xmlns:p14="http://schemas.microsoft.com/office/powerpoint/2010/main" val="28537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2A15809D-B37F-4AB6-B8FD-20A40D750610}"/>
                                            </p:graphicEl>
                                          </p:spTgt>
                                        </p:tgtEl>
                                        <p:attrNameLst>
                                          <p:attrName>style.visibility</p:attrName>
                                        </p:attrNameLst>
                                      </p:cBhvr>
                                      <p:to>
                                        <p:strVal val="visible"/>
                                      </p:to>
                                    </p:set>
                                    <p:anim calcmode="lin" valueType="num">
                                      <p:cBhvr additive="base">
                                        <p:cTn id="7" dur="500" fill="hold"/>
                                        <p:tgtEl>
                                          <p:spTgt spid="4">
                                            <p:graphicEl>
                                              <a:dgm id="{2A15809D-B37F-4AB6-B8FD-20A40D75061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2A15809D-B37F-4AB6-B8FD-20A40D75061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987E0B73-93CF-4370-B61C-A86D3A710BC4}"/>
                                            </p:graphicEl>
                                          </p:spTgt>
                                        </p:tgtEl>
                                        <p:attrNameLst>
                                          <p:attrName>style.visibility</p:attrName>
                                        </p:attrNameLst>
                                      </p:cBhvr>
                                      <p:to>
                                        <p:strVal val="visible"/>
                                      </p:to>
                                    </p:set>
                                    <p:anim calcmode="lin" valueType="num">
                                      <p:cBhvr additive="base">
                                        <p:cTn id="13" dur="500" fill="hold"/>
                                        <p:tgtEl>
                                          <p:spTgt spid="4">
                                            <p:graphicEl>
                                              <a:dgm id="{987E0B73-93CF-4370-B61C-A86D3A710BC4}"/>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987E0B73-93CF-4370-B61C-A86D3A710BC4}"/>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366F815E-8812-4B05-B39D-31C6F18D7D13}"/>
                                            </p:graphicEl>
                                          </p:spTgt>
                                        </p:tgtEl>
                                        <p:attrNameLst>
                                          <p:attrName>style.visibility</p:attrName>
                                        </p:attrNameLst>
                                      </p:cBhvr>
                                      <p:to>
                                        <p:strVal val="visible"/>
                                      </p:to>
                                    </p:set>
                                    <p:anim calcmode="lin" valueType="num">
                                      <p:cBhvr additive="base">
                                        <p:cTn id="19" dur="500" fill="hold"/>
                                        <p:tgtEl>
                                          <p:spTgt spid="4">
                                            <p:graphicEl>
                                              <a:dgm id="{366F815E-8812-4B05-B39D-31C6F18D7D13}"/>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366F815E-8812-4B05-B39D-31C6F18D7D13}"/>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B46FF52E-75EB-4869-8F52-15CA16CED684}"/>
                                            </p:graphicEl>
                                          </p:spTgt>
                                        </p:tgtEl>
                                        <p:attrNameLst>
                                          <p:attrName>style.visibility</p:attrName>
                                        </p:attrNameLst>
                                      </p:cBhvr>
                                      <p:to>
                                        <p:strVal val="visible"/>
                                      </p:to>
                                    </p:set>
                                    <p:anim calcmode="lin" valueType="num">
                                      <p:cBhvr additive="base">
                                        <p:cTn id="25" dur="500" fill="hold"/>
                                        <p:tgtEl>
                                          <p:spTgt spid="4">
                                            <p:graphicEl>
                                              <a:dgm id="{B46FF52E-75EB-4869-8F52-15CA16CED684}"/>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B46FF52E-75EB-4869-8F52-15CA16CED684}"/>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82336369-73E3-4ACB-9C79-46EEA678ECE4}"/>
                                            </p:graphicEl>
                                          </p:spTgt>
                                        </p:tgtEl>
                                        <p:attrNameLst>
                                          <p:attrName>style.visibility</p:attrName>
                                        </p:attrNameLst>
                                      </p:cBhvr>
                                      <p:to>
                                        <p:strVal val="visible"/>
                                      </p:to>
                                    </p:set>
                                    <p:anim calcmode="lin" valueType="num">
                                      <p:cBhvr additive="base">
                                        <p:cTn id="31" dur="500" fill="hold"/>
                                        <p:tgtEl>
                                          <p:spTgt spid="4">
                                            <p:graphicEl>
                                              <a:dgm id="{82336369-73E3-4ACB-9C79-46EEA678ECE4}"/>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82336369-73E3-4ACB-9C79-46EEA678ECE4}"/>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6735F55C-A403-4CB8-B2DF-722A8D6BEB92}"/>
                                            </p:graphicEl>
                                          </p:spTgt>
                                        </p:tgtEl>
                                        <p:attrNameLst>
                                          <p:attrName>style.visibility</p:attrName>
                                        </p:attrNameLst>
                                      </p:cBhvr>
                                      <p:to>
                                        <p:strVal val="visible"/>
                                      </p:to>
                                    </p:set>
                                    <p:anim calcmode="lin" valueType="num">
                                      <p:cBhvr additive="base">
                                        <p:cTn id="37" dur="500" fill="hold"/>
                                        <p:tgtEl>
                                          <p:spTgt spid="4">
                                            <p:graphicEl>
                                              <a:dgm id="{6735F55C-A403-4CB8-B2DF-722A8D6BEB9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6735F55C-A403-4CB8-B2DF-722A8D6BEB9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7057722"/>
              </p:ext>
            </p:extLst>
          </p:nvPr>
        </p:nvGraphicFramePr>
        <p:xfrm>
          <a:off x="381000" y="2667000"/>
          <a:ext cx="8407400" cy="308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Example</a:t>
            </a:r>
            <a:br>
              <a:rPr lang="en-US" dirty="0"/>
            </a:br>
            <a:r>
              <a:rPr lang="en-US" sz="2400" dirty="0"/>
              <a:t>Closed-end or installment credit</a:t>
            </a:r>
            <a:endParaRPr lang="en-US" dirty="0"/>
          </a:p>
        </p:txBody>
      </p:sp>
      <p:sp>
        <p:nvSpPr>
          <p:cNvPr id="5" name="TextBox 4"/>
          <p:cNvSpPr txBox="1"/>
          <p:nvPr/>
        </p:nvSpPr>
        <p:spPr>
          <a:xfrm>
            <a:off x="304800" y="1828800"/>
            <a:ext cx="85344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Toby applied for a $10,000 automobile loan at 8%. He signs a contract with the lender to pay $313.36 per month for 36 months to repay the loan. </a:t>
            </a:r>
          </a:p>
        </p:txBody>
      </p:sp>
      <p:sp>
        <p:nvSpPr>
          <p:cNvPr id="6" name="TextBox 5"/>
          <p:cNvSpPr txBox="1"/>
          <p:nvPr/>
        </p:nvSpPr>
        <p:spPr>
          <a:xfrm>
            <a:off x="533400" y="5257800"/>
            <a:ext cx="8001000" cy="830997"/>
          </a:xfrm>
          <a:prstGeom prst="rect">
            <a:avLst/>
          </a:prstGeom>
          <a:noFill/>
        </p:spPr>
        <p:txBody>
          <a:bodyPr wrap="square" rtlCol="0">
            <a:spAutoFit/>
          </a:bodyPr>
          <a:lstStyle/>
          <a:p>
            <a:pPr algn="ctr"/>
            <a:r>
              <a:rPr lang="en-US" sz="2400" dirty="0"/>
              <a:t>Toby could pay more than $313.36 per month to pay off the loan earlier, but he must pay at least $313.36 per month.</a:t>
            </a:r>
          </a:p>
        </p:txBody>
      </p:sp>
    </p:spTree>
    <p:extLst>
      <p:ext uri="{BB962C8B-B14F-4D97-AF65-F5344CB8AC3E}">
        <p14:creationId xmlns:p14="http://schemas.microsoft.com/office/powerpoint/2010/main" val="19048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3387266"/>
              </p:ext>
            </p:extLst>
          </p:nvPr>
        </p:nvGraphicFramePr>
        <p:xfrm>
          <a:off x="381000" y="1719262"/>
          <a:ext cx="8407400" cy="4833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Open-End Credit</a:t>
            </a:r>
            <a:br>
              <a:rPr lang="en-US" dirty="0"/>
            </a:br>
            <a:r>
              <a:rPr lang="en-US" sz="2000" dirty="0"/>
              <a:t>(Revolving)</a:t>
            </a:r>
            <a:endParaRPr lang="en-US" dirty="0"/>
          </a:p>
        </p:txBody>
      </p:sp>
      <p:grpSp>
        <p:nvGrpSpPr>
          <p:cNvPr id="6" name="Group 5"/>
          <p:cNvGrpSpPr/>
          <p:nvPr/>
        </p:nvGrpSpPr>
        <p:grpSpPr>
          <a:xfrm>
            <a:off x="304800" y="5977890"/>
            <a:ext cx="8534400" cy="762000"/>
            <a:chOff x="304800" y="5945832"/>
            <a:chExt cx="8534400" cy="762000"/>
          </a:xfrm>
        </p:grpSpPr>
        <p:sp>
          <p:nvSpPr>
            <p:cNvPr id="5" name="TextBox 4"/>
            <p:cNvSpPr txBox="1"/>
            <p:nvPr/>
          </p:nvSpPr>
          <p:spPr>
            <a:xfrm>
              <a:off x="304800" y="6096000"/>
              <a:ext cx="85344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t>Did Toby have closed-end or open-end credit?</a:t>
              </a:r>
            </a:p>
          </p:txBody>
        </p:sp>
        <p:pic>
          <p:nvPicPr>
            <p:cNvPr id="1026" name="Picture 2" descr="C:\Users\Nicole Wanago\AppData\Local\Microsoft\Windows\Temporary Internet Files\Content.IE5\607HZOS3\MP9003211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5945832"/>
              <a:ext cx="543560" cy="76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08122ABA-5B3E-4C20-9D78-00CD5D3C3D22}"/>
                                            </p:graphicEl>
                                          </p:spTgt>
                                        </p:tgtEl>
                                        <p:attrNameLst>
                                          <p:attrName>style.visibility</p:attrName>
                                        </p:attrNameLst>
                                      </p:cBhvr>
                                      <p:to>
                                        <p:strVal val="visible"/>
                                      </p:to>
                                    </p:set>
                                    <p:anim calcmode="lin" valueType="num">
                                      <p:cBhvr additive="base">
                                        <p:cTn id="7" dur="500" fill="hold"/>
                                        <p:tgtEl>
                                          <p:spTgt spid="4">
                                            <p:graphicEl>
                                              <a:dgm id="{08122ABA-5B3E-4C20-9D78-00CD5D3C3D22}"/>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08122ABA-5B3E-4C20-9D78-00CD5D3C3D22}"/>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A7BA4D91-16B3-4147-9040-0B239E900C0E}"/>
                                            </p:graphicEl>
                                          </p:spTgt>
                                        </p:tgtEl>
                                        <p:attrNameLst>
                                          <p:attrName>style.visibility</p:attrName>
                                        </p:attrNameLst>
                                      </p:cBhvr>
                                      <p:to>
                                        <p:strVal val="visible"/>
                                      </p:to>
                                    </p:set>
                                    <p:anim calcmode="lin" valueType="num">
                                      <p:cBhvr additive="base">
                                        <p:cTn id="13" dur="500" fill="hold"/>
                                        <p:tgtEl>
                                          <p:spTgt spid="4">
                                            <p:graphicEl>
                                              <a:dgm id="{A7BA4D91-16B3-4147-9040-0B239E900C0E}"/>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A7BA4D91-16B3-4147-9040-0B239E900C0E}"/>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25E6333C-BDF9-4C8D-B0E9-5CDFC5C65F56}"/>
                                            </p:graphicEl>
                                          </p:spTgt>
                                        </p:tgtEl>
                                        <p:attrNameLst>
                                          <p:attrName>style.visibility</p:attrName>
                                        </p:attrNameLst>
                                      </p:cBhvr>
                                      <p:to>
                                        <p:strVal val="visible"/>
                                      </p:to>
                                    </p:set>
                                    <p:anim calcmode="lin" valueType="num">
                                      <p:cBhvr additive="base">
                                        <p:cTn id="19" dur="500" fill="hold"/>
                                        <p:tgtEl>
                                          <p:spTgt spid="4">
                                            <p:graphicEl>
                                              <a:dgm id="{25E6333C-BDF9-4C8D-B0E9-5CDFC5C65F56}"/>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25E6333C-BDF9-4C8D-B0E9-5CDFC5C65F56}"/>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34B1C9B5-2D95-4B56-A127-C4BF0075B260}"/>
                                            </p:graphicEl>
                                          </p:spTgt>
                                        </p:tgtEl>
                                        <p:attrNameLst>
                                          <p:attrName>style.visibility</p:attrName>
                                        </p:attrNameLst>
                                      </p:cBhvr>
                                      <p:to>
                                        <p:strVal val="visible"/>
                                      </p:to>
                                    </p:set>
                                    <p:anim calcmode="lin" valueType="num">
                                      <p:cBhvr additive="base">
                                        <p:cTn id="25" dur="500" fill="hold"/>
                                        <p:tgtEl>
                                          <p:spTgt spid="4">
                                            <p:graphicEl>
                                              <a:dgm id="{34B1C9B5-2D95-4B56-A127-C4BF0075B26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34B1C9B5-2D95-4B56-A127-C4BF0075B260}"/>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CABDCABE-6DCA-45C3-8BD9-DBC6350E194F}"/>
                                            </p:graphicEl>
                                          </p:spTgt>
                                        </p:tgtEl>
                                        <p:attrNameLst>
                                          <p:attrName>style.visibility</p:attrName>
                                        </p:attrNameLst>
                                      </p:cBhvr>
                                      <p:to>
                                        <p:strVal val="visible"/>
                                      </p:to>
                                    </p:set>
                                    <p:anim calcmode="lin" valueType="num">
                                      <p:cBhvr additive="base">
                                        <p:cTn id="31" dur="500" fill="hold"/>
                                        <p:tgtEl>
                                          <p:spTgt spid="4">
                                            <p:graphicEl>
                                              <a:dgm id="{CABDCABE-6DCA-45C3-8BD9-DBC6350E194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CABDCABE-6DCA-45C3-8BD9-DBC6350E194F}"/>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3EB8EF3D-CC56-4E19-9908-8F90B92317C8}"/>
                                            </p:graphicEl>
                                          </p:spTgt>
                                        </p:tgtEl>
                                        <p:attrNameLst>
                                          <p:attrName>style.visibility</p:attrName>
                                        </p:attrNameLst>
                                      </p:cBhvr>
                                      <p:to>
                                        <p:strVal val="visible"/>
                                      </p:to>
                                    </p:set>
                                    <p:anim calcmode="lin" valueType="num">
                                      <p:cBhvr additive="base">
                                        <p:cTn id="37" dur="500" fill="hold"/>
                                        <p:tgtEl>
                                          <p:spTgt spid="4">
                                            <p:graphicEl>
                                              <a:dgm id="{3EB8EF3D-CC56-4E19-9908-8F90B92317C8}"/>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3EB8EF3D-CC56-4E19-9908-8F90B92317C8}"/>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8575931"/>
              </p:ext>
            </p:extLst>
          </p:nvPr>
        </p:nvGraphicFramePr>
        <p:xfrm>
          <a:off x="4648200" y="4876800"/>
          <a:ext cx="4269658" cy="160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Example</a:t>
            </a:r>
            <a:br>
              <a:rPr lang="en-US" dirty="0"/>
            </a:br>
            <a:r>
              <a:rPr lang="en-US" sz="2400" dirty="0"/>
              <a:t>Open-end or Revolving credit</a:t>
            </a:r>
            <a:endParaRPr lang="en-US" dirty="0"/>
          </a:p>
        </p:txBody>
      </p:sp>
      <p:sp>
        <p:nvSpPr>
          <p:cNvPr id="5" name="TextBox 4"/>
          <p:cNvSpPr txBox="1"/>
          <p:nvPr/>
        </p:nvSpPr>
        <p:spPr>
          <a:xfrm>
            <a:off x="304800" y="1828800"/>
            <a:ext cx="85344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Whitney charged $200 to her credit card with a 13% interest rate. She receives her credit card bill with a $20 minimum payment.</a:t>
            </a:r>
          </a:p>
        </p:txBody>
      </p:sp>
      <p:sp>
        <p:nvSpPr>
          <p:cNvPr id="6" name="TextBox 5"/>
          <p:cNvSpPr txBox="1"/>
          <p:nvPr/>
        </p:nvSpPr>
        <p:spPr>
          <a:xfrm>
            <a:off x="571500" y="2681748"/>
            <a:ext cx="8001000" cy="830997"/>
          </a:xfrm>
          <a:prstGeom prst="rect">
            <a:avLst/>
          </a:prstGeom>
          <a:noFill/>
        </p:spPr>
        <p:txBody>
          <a:bodyPr wrap="square" rtlCol="0">
            <a:spAutoFit/>
          </a:bodyPr>
          <a:lstStyle/>
          <a:p>
            <a:pPr algn="ctr"/>
            <a:r>
              <a:rPr lang="en-US" sz="2400" i="1" dirty="0"/>
              <a:t>Whitney has many options for paying back the $200 as long as she makes the minimum payment.</a:t>
            </a:r>
          </a:p>
        </p:txBody>
      </p:sp>
      <p:graphicFrame>
        <p:nvGraphicFramePr>
          <p:cNvPr id="7" name="Content Placeholder 3"/>
          <p:cNvGraphicFramePr>
            <a:graphicFrameLocks/>
          </p:cNvGraphicFramePr>
          <p:nvPr>
            <p:extLst>
              <p:ext uri="{D42A27DB-BD31-4B8C-83A1-F6EECF244321}">
                <p14:modId xmlns:p14="http://schemas.microsoft.com/office/powerpoint/2010/main" val="2849706170"/>
              </p:ext>
            </p:extLst>
          </p:nvPr>
        </p:nvGraphicFramePr>
        <p:xfrm>
          <a:off x="2209800" y="3352800"/>
          <a:ext cx="4291781" cy="1676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945848817"/>
              </p:ext>
            </p:extLst>
          </p:nvPr>
        </p:nvGraphicFramePr>
        <p:xfrm>
          <a:off x="381000" y="4648200"/>
          <a:ext cx="4064000" cy="2133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075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6482501"/>
              </p:ext>
            </p:extLst>
          </p:nvPr>
        </p:nvGraphicFramePr>
        <p:xfrm>
          <a:off x="381000" y="1828800"/>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Alternative credit</a:t>
            </a:r>
          </a:p>
        </p:txBody>
      </p:sp>
    </p:spTree>
    <p:extLst>
      <p:ext uri="{BB962C8B-B14F-4D97-AF65-F5344CB8AC3E}">
        <p14:creationId xmlns:p14="http://schemas.microsoft.com/office/powerpoint/2010/main" val="21619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graphicEl>
                                              <a:dgm id="{5FE84A60-A58E-4836-ADE3-EA4B41DBACF1}"/>
                                            </p:graphicEl>
                                          </p:spTgt>
                                        </p:tgtEl>
                                        <p:attrNameLst>
                                          <p:attrName>style.visibility</p:attrName>
                                        </p:attrNameLst>
                                      </p:cBhvr>
                                      <p:to>
                                        <p:strVal val="visible"/>
                                      </p:to>
                                    </p:set>
                                    <p:anim calcmode="lin" valueType="num">
                                      <p:cBhvr additive="base">
                                        <p:cTn id="7" dur="500" fill="hold"/>
                                        <p:tgtEl>
                                          <p:spTgt spid="4">
                                            <p:graphicEl>
                                              <a:dgm id="{5FE84A60-A58E-4836-ADE3-EA4B41DBACF1}"/>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5FE84A60-A58E-4836-ADE3-EA4B41DBACF1}"/>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graphicEl>
                                              <a:dgm id="{8826E818-CB80-4E0C-BCE4-03FEF2E98411}"/>
                                            </p:graphicEl>
                                          </p:spTgt>
                                        </p:tgtEl>
                                        <p:attrNameLst>
                                          <p:attrName>style.visibility</p:attrName>
                                        </p:attrNameLst>
                                      </p:cBhvr>
                                      <p:to>
                                        <p:strVal val="visible"/>
                                      </p:to>
                                    </p:set>
                                    <p:anim calcmode="lin" valueType="num">
                                      <p:cBhvr additive="base">
                                        <p:cTn id="13" dur="500" fill="hold"/>
                                        <p:tgtEl>
                                          <p:spTgt spid="4">
                                            <p:graphicEl>
                                              <a:dgm id="{8826E818-CB80-4E0C-BCE4-03FEF2E98411}"/>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graphicEl>
                                              <a:dgm id="{8826E818-CB80-4E0C-BCE4-03FEF2E98411}"/>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DC6B1C0D-0373-4B04-BB62-FDBA1CF4C12D}"/>
                                            </p:graphicEl>
                                          </p:spTgt>
                                        </p:tgtEl>
                                        <p:attrNameLst>
                                          <p:attrName>style.visibility</p:attrName>
                                        </p:attrNameLst>
                                      </p:cBhvr>
                                      <p:to>
                                        <p:strVal val="visible"/>
                                      </p:to>
                                    </p:set>
                                    <p:anim calcmode="lin" valueType="num">
                                      <p:cBhvr additive="base">
                                        <p:cTn id="19" dur="500" fill="hold"/>
                                        <p:tgtEl>
                                          <p:spTgt spid="4">
                                            <p:graphicEl>
                                              <a:dgm id="{DC6B1C0D-0373-4B04-BB62-FDBA1CF4C12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C6B1C0D-0373-4B04-BB62-FDBA1CF4C12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9848290"/>
              </p:ext>
            </p:extLst>
          </p:nvPr>
        </p:nvGraphicFramePr>
        <p:xfrm>
          <a:off x="304800" y="2514600"/>
          <a:ext cx="8534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Types of Alternative Credit</a:t>
            </a:r>
            <a:br>
              <a:rPr lang="en-US" dirty="0"/>
            </a:br>
            <a:r>
              <a:rPr lang="en-US" sz="2000" dirty="0"/>
              <a:t>Payday Loan</a:t>
            </a:r>
            <a:endParaRPr lang="en-US" dirty="0"/>
          </a:p>
        </p:txBody>
      </p:sp>
      <p:sp>
        <p:nvSpPr>
          <p:cNvPr id="6" name="Rectangle 5"/>
          <p:cNvSpPr/>
          <p:nvPr/>
        </p:nvSpPr>
        <p:spPr>
          <a:xfrm>
            <a:off x="304800" y="1752600"/>
            <a:ext cx="85344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400" dirty="0"/>
              <a:t>Short-term loan that provides immediate cash by securing a borrower’s written check or automatic withdrawal form</a:t>
            </a:r>
          </a:p>
        </p:txBody>
      </p:sp>
    </p:spTree>
    <p:extLst>
      <p:ext uri="{BB962C8B-B14F-4D97-AF65-F5344CB8AC3E}">
        <p14:creationId xmlns:p14="http://schemas.microsoft.com/office/powerpoint/2010/main" val="272122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F9B015AE-13AF-4766-A372-0D87B2828062}"/>
                                            </p:graphicEl>
                                          </p:spTgt>
                                        </p:tgtEl>
                                        <p:attrNameLst>
                                          <p:attrName>style.visibility</p:attrName>
                                        </p:attrNameLst>
                                      </p:cBhvr>
                                      <p:to>
                                        <p:strVal val="visible"/>
                                      </p:to>
                                    </p:set>
                                    <p:anim calcmode="lin" valueType="num">
                                      <p:cBhvr additive="base">
                                        <p:cTn id="13" dur="500" fill="hold"/>
                                        <p:tgtEl>
                                          <p:spTgt spid="4">
                                            <p:graphicEl>
                                              <a:dgm id="{F9B015AE-13AF-4766-A372-0D87B282806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F9B015AE-13AF-4766-A372-0D87B2828062}"/>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FAC72A60-19DB-4EDC-8645-0187392208FF}"/>
                                            </p:graphicEl>
                                          </p:spTgt>
                                        </p:tgtEl>
                                        <p:attrNameLst>
                                          <p:attrName>style.visibility</p:attrName>
                                        </p:attrNameLst>
                                      </p:cBhvr>
                                      <p:to>
                                        <p:strVal val="visible"/>
                                      </p:to>
                                    </p:set>
                                    <p:anim calcmode="lin" valueType="num">
                                      <p:cBhvr additive="base">
                                        <p:cTn id="19" dur="500" fill="hold"/>
                                        <p:tgtEl>
                                          <p:spTgt spid="4">
                                            <p:graphicEl>
                                              <a:dgm id="{FAC72A60-19DB-4EDC-8645-0187392208F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FAC72A60-19DB-4EDC-8645-0187392208FF}"/>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graphicEl>
                                              <a:dgm id="{305398AA-144C-41DA-A98A-00F851D0E4C5}"/>
                                            </p:graphicEl>
                                          </p:spTgt>
                                        </p:tgtEl>
                                        <p:attrNameLst>
                                          <p:attrName>style.visibility</p:attrName>
                                        </p:attrNameLst>
                                      </p:cBhvr>
                                      <p:to>
                                        <p:strVal val="visible"/>
                                      </p:to>
                                    </p:set>
                                    <p:anim calcmode="lin" valueType="num">
                                      <p:cBhvr additive="base">
                                        <p:cTn id="23" dur="500" fill="hold"/>
                                        <p:tgtEl>
                                          <p:spTgt spid="4">
                                            <p:graphicEl>
                                              <a:dgm id="{305398AA-144C-41DA-A98A-00F851D0E4C5}"/>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305398AA-144C-41DA-A98A-00F851D0E4C5}"/>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graphicEl>
                                              <a:dgm id="{4B739D53-CE05-4DFA-ADBF-7093EB7DAEE1}"/>
                                            </p:graphicEl>
                                          </p:spTgt>
                                        </p:tgtEl>
                                        <p:attrNameLst>
                                          <p:attrName>style.visibility</p:attrName>
                                        </p:attrNameLst>
                                      </p:cBhvr>
                                      <p:to>
                                        <p:strVal val="visible"/>
                                      </p:to>
                                    </p:set>
                                    <p:anim calcmode="lin" valueType="num">
                                      <p:cBhvr additive="base">
                                        <p:cTn id="29" dur="500" fill="hold"/>
                                        <p:tgtEl>
                                          <p:spTgt spid="4">
                                            <p:graphicEl>
                                              <a:dgm id="{4B739D53-CE05-4DFA-ADBF-7093EB7DAEE1}"/>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graphicEl>
                                              <a:dgm id="{4B739D53-CE05-4DFA-ADBF-7093EB7DAEE1}"/>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
                                            <p:graphicEl>
                                              <a:dgm id="{1D5E41A2-55A2-4CED-B899-A60058A193E9}"/>
                                            </p:graphicEl>
                                          </p:spTgt>
                                        </p:tgtEl>
                                        <p:attrNameLst>
                                          <p:attrName>style.visibility</p:attrName>
                                        </p:attrNameLst>
                                      </p:cBhvr>
                                      <p:to>
                                        <p:strVal val="visible"/>
                                      </p:to>
                                    </p:set>
                                    <p:anim calcmode="lin" valueType="num">
                                      <p:cBhvr additive="base">
                                        <p:cTn id="33" dur="500" fill="hold"/>
                                        <p:tgtEl>
                                          <p:spTgt spid="4">
                                            <p:graphicEl>
                                              <a:dgm id="{1D5E41A2-55A2-4CED-B899-A60058A193E9}"/>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dgm id="{1D5E41A2-55A2-4CED-B899-A60058A193E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2209800"/>
            <a:ext cx="4040188" cy="639762"/>
          </a:xfrm>
        </p:spPr>
        <p:txBody>
          <a:bodyPr/>
          <a:lstStyle/>
          <a:p>
            <a:r>
              <a:rPr lang="en-US" dirty="0"/>
              <a:t>Directions</a:t>
            </a:r>
          </a:p>
        </p:txBody>
      </p:sp>
      <p:sp>
        <p:nvSpPr>
          <p:cNvPr id="5" name="Content Placeholder 4"/>
          <p:cNvSpPr>
            <a:spLocks noGrp="1"/>
          </p:cNvSpPr>
          <p:nvPr>
            <p:ph sz="half" idx="2"/>
          </p:nvPr>
        </p:nvSpPr>
        <p:spPr>
          <a:xfrm>
            <a:off x="457200" y="2925761"/>
            <a:ext cx="4040188" cy="3687763"/>
          </a:xfrm>
        </p:spPr>
        <p:txBody>
          <a:bodyPr/>
          <a:lstStyle/>
          <a:p>
            <a:r>
              <a:rPr lang="en-US" dirty="0"/>
              <a:t>After each roll, record:</a:t>
            </a:r>
          </a:p>
          <a:p>
            <a:pPr lvl="1"/>
            <a:r>
              <a:rPr lang="en-US" dirty="0"/>
              <a:t>Number rolled</a:t>
            </a:r>
          </a:p>
          <a:p>
            <a:pPr lvl="1"/>
            <a:r>
              <a:rPr lang="en-US" dirty="0"/>
              <a:t>Payday loan activity</a:t>
            </a:r>
          </a:p>
          <a:p>
            <a:pPr lvl="1"/>
            <a:r>
              <a:rPr lang="en-US" dirty="0"/>
              <a:t>Cost</a:t>
            </a:r>
          </a:p>
          <a:p>
            <a:r>
              <a:rPr lang="en-US" dirty="0"/>
              <a:t>Calculate the total cost of the loan</a:t>
            </a:r>
          </a:p>
        </p:txBody>
      </p:sp>
      <p:sp>
        <p:nvSpPr>
          <p:cNvPr id="6" name="Text Placeholder 5"/>
          <p:cNvSpPr>
            <a:spLocks noGrp="1"/>
          </p:cNvSpPr>
          <p:nvPr>
            <p:ph type="body" sz="quarter" idx="3"/>
          </p:nvPr>
        </p:nvSpPr>
        <p:spPr>
          <a:xfrm>
            <a:off x="4645025" y="2209800"/>
            <a:ext cx="4041775" cy="639762"/>
          </a:xfrm>
        </p:spPr>
        <p:txBody>
          <a:bodyPr/>
          <a:lstStyle/>
          <a:p>
            <a:r>
              <a:rPr lang="en-US" dirty="0"/>
              <a:t>Discussion Questions</a:t>
            </a:r>
          </a:p>
        </p:txBody>
      </p:sp>
      <p:sp>
        <p:nvSpPr>
          <p:cNvPr id="7" name="Content Placeholder 6"/>
          <p:cNvSpPr>
            <a:spLocks noGrp="1"/>
          </p:cNvSpPr>
          <p:nvPr>
            <p:ph sz="quarter" idx="4"/>
          </p:nvPr>
        </p:nvSpPr>
        <p:spPr>
          <a:xfrm>
            <a:off x="4645025" y="2925761"/>
            <a:ext cx="4041775" cy="3687763"/>
          </a:xfrm>
        </p:spPr>
        <p:txBody>
          <a:bodyPr/>
          <a:lstStyle/>
          <a:p>
            <a:r>
              <a:rPr lang="en-US" dirty="0"/>
              <a:t>How much did Mario pay total?</a:t>
            </a:r>
          </a:p>
          <a:p>
            <a:r>
              <a:rPr lang="en-US" dirty="0"/>
              <a:t>If Mario could not pay back the loan until April, what happened with his other car payments?</a:t>
            </a:r>
          </a:p>
          <a:p>
            <a:endParaRPr lang="en-US" dirty="0"/>
          </a:p>
          <a:p>
            <a:endParaRPr lang="en-US" dirty="0"/>
          </a:p>
        </p:txBody>
      </p:sp>
      <p:sp>
        <p:nvSpPr>
          <p:cNvPr id="3" name="Title 2"/>
          <p:cNvSpPr>
            <a:spLocks noGrp="1"/>
          </p:cNvSpPr>
          <p:nvPr>
            <p:ph type="title"/>
          </p:nvPr>
        </p:nvSpPr>
        <p:spPr>
          <a:xfrm>
            <a:off x="1065606" y="355847"/>
            <a:ext cx="7696653" cy="1054394"/>
          </a:xfrm>
        </p:spPr>
        <p:txBody>
          <a:bodyPr/>
          <a:lstStyle/>
          <a:p>
            <a:r>
              <a:rPr lang="en-US" dirty="0"/>
              <a:t>Alternative Lending Hazard</a:t>
            </a:r>
          </a:p>
        </p:txBody>
      </p:sp>
      <p:sp>
        <p:nvSpPr>
          <p:cNvPr id="8" name="TextBox 7"/>
          <p:cNvSpPr txBox="1"/>
          <p:nvPr/>
        </p:nvSpPr>
        <p:spPr>
          <a:xfrm>
            <a:off x="304800" y="1752600"/>
            <a:ext cx="8534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Mario needs $300 to pay his car payment.  He uses a payday lender.</a:t>
            </a:r>
          </a:p>
        </p:txBody>
      </p:sp>
      <p:cxnSp>
        <p:nvCxnSpPr>
          <p:cNvPr id="10" name="Straight Connector 9"/>
          <p:cNvCxnSpPr/>
          <p:nvPr/>
        </p:nvCxnSpPr>
        <p:spPr>
          <a:xfrm>
            <a:off x="4572000" y="2362200"/>
            <a:ext cx="0" cy="411480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C:\Users\Nicole Wanago\AppData\Local\Microsoft\Windows\Temporary Internet Files\Content.IE5\607HZOS3\MP9003211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37007" cy="117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64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6"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1184197"/>
              </p:ext>
            </p:extLst>
          </p:nvPr>
        </p:nvGraphicFramePr>
        <p:xfrm>
          <a:off x="304800" y="2362200"/>
          <a:ext cx="8458200" cy="419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Types of Alternative Credit</a:t>
            </a:r>
            <a:br>
              <a:rPr lang="en-US" dirty="0"/>
            </a:br>
            <a:r>
              <a:rPr lang="en-US" sz="2000" dirty="0"/>
              <a:t>rent-to-Own</a:t>
            </a:r>
            <a:endParaRPr lang="en-US" dirty="0"/>
          </a:p>
        </p:txBody>
      </p:sp>
      <p:sp>
        <p:nvSpPr>
          <p:cNvPr id="3" name="Rectangle 2"/>
          <p:cNvSpPr/>
          <p:nvPr/>
        </p:nvSpPr>
        <p:spPr>
          <a:xfrm>
            <a:off x="304800" y="1752600"/>
            <a:ext cx="85344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400" dirty="0"/>
              <a:t>Borrower leases tangible items with the condition that the item will be owned by the renter if the term of rent is completed</a:t>
            </a:r>
          </a:p>
        </p:txBody>
      </p:sp>
      <p:grpSp>
        <p:nvGrpSpPr>
          <p:cNvPr id="9" name="Group 8"/>
          <p:cNvGrpSpPr/>
          <p:nvPr/>
        </p:nvGrpSpPr>
        <p:grpSpPr>
          <a:xfrm>
            <a:off x="304800" y="5980122"/>
            <a:ext cx="8534400" cy="762000"/>
            <a:chOff x="304800" y="5945832"/>
            <a:chExt cx="8534400" cy="762000"/>
          </a:xfrm>
        </p:grpSpPr>
        <p:sp>
          <p:nvSpPr>
            <p:cNvPr id="10" name="TextBox 9"/>
            <p:cNvSpPr txBox="1"/>
            <p:nvPr/>
          </p:nvSpPr>
          <p:spPr>
            <a:xfrm>
              <a:off x="304800" y="6096000"/>
              <a:ext cx="85344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t>What are alternative options?</a:t>
              </a:r>
            </a:p>
          </p:txBody>
        </p:sp>
        <p:pic>
          <p:nvPicPr>
            <p:cNvPr id="11" name="Picture 2" descr="C:\Users\Nicole Wanago\AppData\Local\Microsoft\Windows\Temporary Internet Files\Content.IE5\607HZOS3\MP9003211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5945832"/>
              <a:ext cx="543560" cy="76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86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83727744-0B6B-459C-95E5-8C6C799BA06E}"/>
                                            </p:graphicEl>
                                          </p:spTgt>
                                        </p:tgtEl>
                                        <p:attrNameLst>
                                          <p:attrName>style.visibility</p:attrName>
                                        </p:attrNameLst>
                                      </p:cBhvr>
                                      <p:to>
                                        <p:strVal val="visible"/>
                                      </p:to>
                                    </p:set>
                                    <p:anim calcmode="lin" valueType="num">
                                      <p:cBhvr additive="base">
                                        <p:cTn id="13" dur="500" fill="hold"/>
                                        <p:tgtEl>
                                          <p:spTgt spid="4">
                                            <p:graphicEl>
                                              <a:dgm id="{83727744-0B6B-459C-95E5-8C6C799BA06E}"/>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83727744-0B6B-459C-95E5-8C6C799BA06E}"/>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graphicEl>
                                              <a:dgm id="{D3E3FF4A-09B7-46A9-A32D-9DE7B5625AD5}"/>
                                            </p:graphicEl>
                                          </p:spTgt>
                                        </p:tgtEl>
                                        <p:attrNameLst>
                                          <p:attrName>style.visibility</p:attrName>
                                        </p:attrNameLst>
                                      </p:cBhvr>
                                      <p:to>
                                        <p:strVal val="visible"/>
                                      </p:to>
                                    </p:set>
                                    <p:anim calcmode="lin" valueType="num">
                                      <p:cBhvr additive="base">
                                        <p:cTn id="17" dur="500" fill="hold"/>
                                        <p:tgtEl>
                                          <p:spTgt spid="4">
                                            <p:graphicEl>
                                              <a:dgm id="{D3E3FF4A-09B7-46A9-A32D-9DE7B5625AD5}"/>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D3E3FF4A-09B7-46A9-A32D-9DE7B5625AD5}"/>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graphicEl>
                                              <a:dgm id="{EC9A8FA9-7140-410C-BC28-12117E801AF5}"/>
                                            </p:graphicEl>
                                          </p:spTgt>
                                        </p:tgtEl>
                                        <p:attrNameLst>
                                          <p:attrName>style.visibility</p:attrName>
                                        </p:attrNameLst>
                                      </p:cBhvr>
                                      <p:to>
                                        <p:strVal val="visible"/>
                                      </p:to>
                                    </p:set>
                                    <p:anim calcmode="lin" valueType="num">
                                      <p:cBhvr additive="base">
                                        <p:cTn id="23" dur="500" fill="hold"/>
                                        <p:tgtEl>
                                          <p:spTgt spid="4">
                                            <p:graphicEl>
                                              <a:dgm id="{EC9A8FA9-7140-410C-BC28-12117E801AF5}"/>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EC9A8FA9-7140-410C-BC28-12117E801AF5}"/>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graphicEl>
                                              <a:dgm id="{0442C34E-DC47-473C-9BC4-37313788084E}"/>
                                            </p:graphicEl>
                                          </p:spTgt>
                                        </p:tgtEl>
                                        <p:attrNameLst>
                                          <p:attrName>style.visibility</p:attrName>
                                        </p:attrNameLst>
                                      </p:cBhvr>
                                      <p:to>
                                        <p:strVal val="visible"/>
                                      </p:to>
                                    </p:set>
                                    <p:anim calcmode="lin" valueType="num">
                                      <p:cBhvr additive="base">
                                        <p:cTn id="29" dur="500" fill="hold"/>
                                        <p:tgtEl>
                                          <p:spTgt spid="4">
                                            <p:graphicEl>
                                              <a:dgm id="{0442C34E-DC47-473C-9BC4-37313788084E}"/>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graphicEl>
                                              <a:dgm id="{0442C34E-DC47-473C-9BC4-37313788084E}"/>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
                                            <p:graphicEl>
                                              <a:dgm id="{51CCE89F-9A05-469B-81C5-69E3A40C04C8}"/>
                                            </p:graphicEl>
                                          </p:spTgt>
                                        </p:tgtEl>
                                        <p:attrNameLst>
                                          <p:attrName>style.visibility</p:attrName>
                                        </p:attrNameLst>
                                      </p:cBhvr>
                                      <p:to>
                                        <p:strVal val="visible"/>
                                      </p:to>
                                    </p:set>
                                    <p:anim calcmode="lin" valueType="num">
                                      <p:cBhvr additive="base">
                                        <p:cTn id="33" dur="500" fill="hold"/>
                                        <p:tgtEl>
                                          <p:spTgt spid="4">
                                            <p:graphicEl>
                                              <a:dgm id="{51CCE89F-9A05-469B-81C5-69E3A40C04C8}"/>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dgm id="{51CCE89F-9A05-469B-81C5-69E3A40C04C8}"/>
                                            </p:graphic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
                                            <p:graphicEl>
                                              <a:dgm id="{6773E9D5-0AAB-4FEC-8EBD-A97A7F9C44FF}"/>
                                            </p:graphicEl>
                                          </p:spTgt>
                                        </p:tgtEl>
                                        <p:attrNameLst>
                                          <p:attrName>style.visibility</p:attrName>
                                        </p:attrNameLst>
                                      </p:cBhvr>
                                      <p:to>
                                        <p:strVal val="visible"/>
                                      </p:to>
                                    </p:set>
                                    <p:anim calcmode="lin" valueType="num">
                                      <p:cBhvr additive="base">
                                        <p:cTn id="39" dur="500" fill="hold"/>
                                        <p:tgtEl>
                                          <p:spTgt spid="4">
                                            <p:graphicEl>
                                              <a:dgm id="{6773E9D5-0AAB-4FEC-8EBD-A97A7F9C44FF}"/>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graphicEl>
                                              <a:dgm id="{6773E9D5-0AAB-4FEC-8EBD-A97A7F9C44FF}"/>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graphicEl>
                                              <a:dgm id="{285D9CB7-33CA-4584-8361-A25A7641DE88}"/>
                                            </p:graphicEl>
                                          </p:spTgt>
                                        </p:tgtEl>
                                        <p:attrNameLst>
                                          <p:attrName>style.visibility</p:attrName>
                                        </p:attrNameLst>
                                      </p:cBhvr>
                                      <p:to>
                                        <p:strVal val="visible"/>
                                      </p:to>
                                    </p:set>
                                    <p:anim calcmode="lin" valueType="num">
                                      <p:cBhvr additive="base">
                                        <p:cTn id="43" dur="500" fill="hold"/>
                                        <p:tgtEl>
                                          <p:spTgt spid="4">
                                            <p:graphicEl>
                                              <a:dgm id="{285D9CB7-33CA-4584-8361-A25A7641DE88}"/>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285D9CB7-33CA-4584-8361-A25A7641DE88}"/>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graphicEl>
                                              <a:dgm id="{249F77E9-EBA2-4639-A42C-43861BA99E64}"/>
                                            </p:graphicEl>
                                          </p:spTgt>
                                        </p:tgtEl>
                                        <p:attrNameLst>
                                          <p:attrName>style.visibility</p:attrName>
                                        </p:attrNameLst>
                                      </p:cBhvr>
                                      <p:to>
                                        <p:strVal val="visible"/>
                                      </p:to>
                                    </p:set>
                                    <p:anim calcmode="lin" valueType="num">
                                      <p:cBhvr additive="base">
                                        <p:cTn id="49" dur="500" fill="hold"/>
                                        <p:tgtEl>
                                          <p:spTgt spid="4">
                                            <p:graphicEl>
                                              <a:dgm id="{249F77E9-EBA2-4639-A42C-43861BA99E64}"/>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graphicEl>
                                              <a:dgm id="{249F77E9-EBA2-4639-A42C-43861BA99E64}"/>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
                                            <p:graphicEl>
                                              <a:dgm id="{45BA3CCB-CE3C-470F-A36C-550BCCB71931}"/>
                                            </p:graphicEl>
                                          </p:spTgt>
                                        </p:tgtEl>
                                        <p:attrNameLst>
                                          <p:attrName>style.visibility</p:attrName>
                                        </p:attrNameLst>
                                      </p:cBhvr>
                                      <p:to>
                                        <p:strVal val="visible"/>
                                      </p:to>
                                    </p:set>
                                    <p:anim calcmode="lin" valueType="num">
                                      <p:cBhvr additive="base">
                                        <p:cTn id="53" dur="500" fill="hold"/>
                                        <p:tgtEl>
                                          <p:spTgt spid="4">
                                            <p:graphicEl>
                                              <a:dgm id="{45BA3CCB-CE3C-470F-A36C-550BCCB71931}"/>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graphicEl>
                                              <a:dgm id="{45BA3CCB-CE3C-470F-A36C-550BCCB71931}"/>
                                            </p:graphic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9712276"/>
              </p:ext>
            </p:extLst>
          </p:nvPr>
        </p:nvGraphicFramePr>
        <p:xfrm>
          <a:off x="381000" y="1719262"/>
          <a:ext cx="8407400" cy="4833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Types of Alternative Credit</a:t>
            </a:r>
            <a:br>
              <a:rPr lang="en-US" dirty="0"/>
            </a:br>
            <a:r>
              <a:rPr lang="en-US" sz="2000" dirty="0"/>
              <a:t>Title and Pawn Loan</a:t>
            </a:r>
            <a:endParaRPr lang="en-US" dirty="0"/>
          </a:p>
        </p:txBody>
      </p:sp>
      <p:grpSp>
        <p:nvGrpSpPr>
          <p:cNvPr id="8" name="Group 7"/>
          <p:cNvGrpSpPr/>
          <p:nvPr/>
        </p:nvGrpSpPr>
        <p:grpSpPr>
          <a:xfrm>
            <a:off x="304800" y="5980122"/>
            <a:ext cx="8534400" cy="762000"/>
            <a:chOff x="304800" y="5945832"/>
            <a:chExt cx="8534400" cy="762000"/>
          </a:xfrm>
        </p:grpSpPr>
        <p:sp>
          <p:nvSpPr>
            <p:cNvPr id="9" name="TextBox 8"/>
            <p:cNvSpPr txBox="1"/>
            <p:nvPr/>
          </p:nvSpPr>
          <p:spPr>
            <a:xfrm>
              <a:off x="304800" y="6096000"/>
              <a:ext cx="85344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t>What are alternative options?</a:t>
              </a:r>
            </a:p>
          </p:txBody>
        </p:sp>
        <p:pic>
          <p:nvPicPr>
            <p:cNvPr id="10" name="Picture 2" descr="C:\Users\Nicole Wanago\AppData\Local\Microsoft\Windows\Temporary Internet Files\Content.IE5\607HZOS3\MP9003211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5945832"/>
              <a:ext cx="543560" cy="76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01E7ABDC-1B42-46F4-A134-DC095BF690B3}"/>
                                            </p:graphicEl>
                                          </p:spTgt>
                                        </p:tgtEl>
                                        <p:attrNameLst>
                                          <p:attrName>style.visibility</p:attrName>
                                        </p:attrNameLst>
                                      </p:cBhvr>
                                      <p:to>
                                        <p:strVal val="visible"/>
                                      </p:to>
                                    </p:set>
                                    <p:anim calcmode="lin" valueType="num">
                                      <p:cBhvr additive="base">
                                        <p:cTn id="7" dur="500" fill="hold"/>
                                        <p:tgtEl>
                                          <p:spTgt spid="4">
                                            <p:graphicEl>
                                              <a:dgm id="{01E7ABDC-1B42-46F4-A134-DC095BF690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01E7ABDC-1B42-46F4-A134-DC095BF690B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DC922806-14AB-47B9-A2A2-F074684E8482}"/>
                                            </p:graphicEl>
                                          </p:spTgt>
                                        </p:tgtEl>
                                        <p:attrNameLst>
                                          <p:attrName>style.visibility</p:attrName>
                                        </p:attrNameLst>
                                      </p:cBhvr>
                                      <p:to>
                                        <p:strVal val="visible"/>
                                      </p:to>
                                    </p:set>
                                    <p:anim calcmode="lin" valueType="num">
                                      <p:cBhvr additive="base">
                                        <p:cTn id="13" dur="500" fill="hold"/>
                                        <p:tgtEl>
                                          <p:spTgt spid="4">
                                            <p:graphicEl>
                                              <a:dgm id="{DC922806-14AB-47B9-A2A2-F074684E848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DC922806-14AB-47B9-A2A2-F074684E8482}"/>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0987E0DA-A96A-40AF-98FF-271E7370DB1C}"/>
                                            </p:graphicEl>
                                          </p:spTgt>
                                        </p:tgtEl>
                                        <p:attrNameLst>
                                          <p:attrName>style.visibility</p:attrName>
                                        </p:attrNameLst>
                                      </p:cBhvr>
                                      <p:to>
                                        <p:strVal val="visible"/>
                                      </p:to>
                                    </p:set>
                                    <p:anim calcmode="lin" valueType="num">
                                      <p:cBhvr additive="base">
                                        <p:cTn id="19" dur="500" fill="hold"/>
                                        <p:tgtEl>
                                          <p:spTgt spid="4">
                                            <p:graphicEl>
                                              <a:dgm id="{0987E0DA-A96A-40AF-98FF-271E7370DB1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0987E0DA-A96A-40AF-98FF-271E7370DB1C}"/>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7AC0834B-7D7F-4CB8-AD07-0BEA782B9DDC}"/>
                                            </p:graphicEl>
                                          </p:spTgt>
                                        </p:tgtEl>
                                        <p:attrNameLst>
                                          <p:attrName>style.visibility</p:attrName>
                                        </p:attrNameLst>
                                      </p:cBhvr>
                                      <p:to>
                                        <p:strVal val="visible"/>
                                      </p:to>
                                    </p:set>
                                    <p:anim calcmode="lin" valueType="num">
                                      <p:cBhvr additive="base">
                                        <p:cTn id="25" dur="500" fill="hold"/>
                                        <p:tgtEl>
                                          <p:spTgt spid="4">
                                            <p:graphicEl>
                                              <a:dgm id="{7AC0834B-7D7F-4CB8-AD07-0BEA782B9DDC}"/>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7AC0834B-7D7F-4CB8-AD07-0BEA782B9DDC}"/>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51269EF1-7589-45B4-A5A4-0FD0AEBD5FCC}"/>
                                            </p:graphicEl>
                                          </p:spTgt>
                                        </p:tgtEl>
                                        <p:attrNameLst>
                                          <p:attrName>style.visibility</p:attrName>
                                        </p:attrNameLst>
                                      </p:cBhvr>
                                      <p:to>
                                        <p:strVal val="visible"/>
                                      </p:to>
                                    </p:set>
                                    <p:anim calcmode="lin" valueType="num">
                                      <p:cBhvr additive="base">
                                        <p:cTn id="31" dur="500" fill="hold"/>
                                        <p:tgtEl>
                                          <p:spTgt spid="4">
                                            <p:graphicEl>
                                              <a:dgm id="{51269EF1-7589-45B4-A5A4-0FD0AEBD5FCC}"/>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51269EF1-7589-45B4-A5A4-0FD0AEBD5FCC}"/>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E6D090C4-9B0F-4E01-81DE-6AD24948AE97}"/>
                                            </p:graphicEl>
                                          </p:spTgt>
                                        </p:tgtEl>
                                        <p:attrNameLst>
                                          <p:attrName>style.visibility</p:attrName>
                                        </p:attrNameLst>
                                      </p:cBhvr>
                                      <p:to>
                                        <p:strVal val="visible"/>
                                      </p:to>
                                    </p:set>
                                    <p:anim calcmode="lin" valueType="num">
                                      <p:cBhvr additive="base">
                                        <p:cTn id="37" dur="500" fill="hold"/>
                                        <p:tgtEl>
                                          <p:spTgt spid="4">
                                            <p:graphicEl>
                                              <a:dgm id="{E6D090C4-9B0F-4E01-81DE-6AD24948AE97}"/>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E6D090C4-9B0F-4E01-81DE-6AD24948AE97}"/>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5313667"/>
              </p:ext>
            </p:extLst>
          </p:nvPr>
        </p:nvGraphicFramePr>
        <p:xfrm>
          <a:off x="381000" y="1600200"/>
          <a:ext cx="8407400" cy="4986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Types of Alternative Credit</a:t>
            </a:r>
            <a:br>
              <a:rPr lang="en-US" dirty="0"/>
            </a:br>
            <a:r>
              <a:rPr lang="en-US" sz="2000" dirty="0"/>
              <a:t>Refund Anticipation Loan</a:t>
            </a:r>
            <a:endParaRPr lang="en-US" dirty="0"/>
          </a:p>
        </p:txBody>
      </p:sp>
    </p:spTree>
    <p:extLst>
      <p:ext uri="{BB962C8B-B14F-4D97-AF65-F5344CB8AC3E}">
        <p14:creationId xmlns:p14="http://schemas.microsoft.com/office/powerpoint/2010/main" val="19518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70A211BA-FBFF-463D-8A2C-CED5E253DF13}"/>
                                            </p:graphicEl>
                                          </p:spTgt>
                                        </p:tgtEl>
                                        <p:attrNameLst>
                                          <p:attrName>style.visibility</p:attrName>
                                        </p:attrNameLst>
                                      </p:cBhvr>
                                      <p:to>
                                        <p:strVal val="visible"/>
                                      </p:to>
                                    </p:set>
                                    <p:anim calcmode="lin" valueType="num">
                                      <p:cBhvr additive="base">
                                        <p:cTn id="7" dur="500" fill="hold"/>
                                        <p:tgtEl>
                                          <p:spTgt spid="4">
                                            <p:graphicEl>
                                              <a:dgm id="{70A211BA-FBFF-463D-8A2C-CED5E253DF1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70A211BA-FBFF-463D-8A2C-CED5E253DF1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DA65F784-6BE4-47D9-85F8-E9D43A3BFC7B}"/>
                                            </p:graphicEl>
                                          </p:spTgt>
                                        </p:tgtEl>
                                        <p:attrNameLst>
                                          <p:attrName>style.visibility</p:attrName>
                                        </p:attrNameLst>
                                      </p:cBhvr>
                                      <p:to>
                                        <p:strVal val="visible"/>
                                      </p:to>
                                    </p:set>
                                    <p:anim calcmode="lin" valueType="num">
                                      <p:cBhvr additive="base">
                                        <p:cTn id="13" dur="500" fill="hold"/>
                                        <p:tgtEl>
                                          <p:spTgt spid="4">
                                            <p:graphicEl>
                                              <a:dgm id="{DA65F784-6BE4-47D9-85F8-E9D43A3BFC7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DA65F784-6BE4-47D9-85F8-E9D43A3BFC7B}"/>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graphicEl>
                                              <a:dgm id="{CF5A592D-EF9E-4D10-802D-D64ADF85C7E4}"/>
                                            </p:graphicEl>
                                          </p:spTgt>
                                        </p:tgtEl>
                                        <p:attrNameLst>
                                          <p:attrName>style.visibility</p:attrName>
                                        </p:attrNameLst>
                                      </p:cBhvr>
                                      <p:to>
                                        <p:strVal val="visible"/>
                                      </p:to>
                                    </p:set>
                                    <p:anim calcmode="lin" valueType="num">
                                      <p:cBhvr additive="base">
                                        <p:cTn id="17" dur="500" fill="hold"/>
                                        <p:tgtEl>
                                          <p:spTgt spid="4">
                                            <p:graphicEl>
                                              <a:dgm id="{CF5A592D-EF9E-4D10-802D-D64ADF85C7E4}"/>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CF5A592D-EF9E-4D10-802D-D64ADF85C7E4}"/>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graphicEl>
                                              <a:dgm id="{C0455287-35A6-4C78-A0CE-EF71A416D01D}"/>
                                            </p:graphicEl>
                                          </p:spTgt>
                                        </p:tgtEl>
                                        <p:attrNameLst>
                                          <p:attrName>style.visibility</p:attrName>
                                        </p:attrNameLst>
                                      </p:cBhvr>
                                      <p:to>
                                        <p:strVal val="visible"/>
                                      </p:to>
                                    </p:set>
                                    <p:anim calcmode="lin" valueType="num">
                                      <p:cBhvr additive="base">
                                        <p:cTn id="23" dur="500" fill="hold"/>
                                        <p:tgtEl>
                                          <p:spTgt spid="4">
                                            <p:graphicEl>
                                              <a:dgm id="{C0455287-35A6-4C78-A0CE-EF71A416D01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C0455287-35A6-4C78-A0CE-EF71A416D01D}"/>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graphicEl>
                                              <a:dgm id="{D4F5AA1E-6AD9-40CB-8440-DF3CB83D0EA5}"/>
                                            </p:graphicEl>
                                          </p:spTgt>
                                        </p:tgtEl>
                                        <p:attrNameLst>
                                          <p:attrName>style.visibility</p:attrName>
                                        </p:attrNameLst>
                                      </p:cBhvr>
                                      <p:to>
                                        <p:strVal val="visible"/>
                                      </p:to>
                                    </p:set>
                                    <p:anim calcmode="lin" valueType="num">
                                      <p:cBhvr additive="base">
                                        <p:cTn id="27" dur="500" fill="hold"/>
                                        <p:tgtEl>
                                          <p:spTgt spid="4">
                                            <p:graphicEl>
                                              <a:dgm id="{D4F5AA1E-6AD9-40CB-8440-DF3CB83D0EA5}"/>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D4F5AA1E-6AD9-40CB-8440-DF3CB83D0EA5}"/>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
                                            <p:graphicEl>
                                              <a:dgm id="{BCB0FEFB-9BF5-4D89-BF19-BE39A32D9394}"/>
                                            </p:graphicEl>
                                          </p:spTgt>
                                        </p:tgtEl>
                                        <p:attrNameLst>
                                          <p:attrName>style.visibility</p:attrName>
                                        </p:attrNameLst>
                                      </p:cBhvr>
                                      <p:to>
                                        <p:strVal val="visible"/>
                                      </p:to>
                                    </p:set>
                                    <p:anim calcmode="lin" valueType="num">
                                      <p:cBhvr additive="base">
                                        <p:cTn id="33" dur="500" fill="hold"/>
                                        <p:tgtEl>
                                          <p:spTgt spid="4">
                                            <p:graphicEl>
                                              <a:dgm id="{BCB0FEFB-9BF5-4D89-BF19-BE39A32D9394}"/>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dgm id="{BCB0FEFB-9BF5-4D89-BF19-BE39A32D9394}"/>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
                                            <p:graphicEl>
                                              <a:dgm id="{172A6335-8EC6-4392-952A-EA03AD1AABF1}"/>
                                            </p:graphicEl>
                                          </p:spTgt>
                                        </p:tgtEl>
                                        <p:attrNameLst>
                                          <p:attrName>style.visibility</p:attrName>
                                        </p:attrNameLst>
                                      </p:cBhvr>
                                      <p:to>
                                        <p:strVal val="visible"/>
                                      </p:to>
                                    </p:set>
                                    <p:anim calcmode="lin" valueType="num">
                                      <p:cBhvr additive="base">
                                        <p:cTn id="37" dur="500" fill="hold"/>
                                        <p:tgtEl>
                                          <p:spTgt spid="4">
                                            <p:graphicEl>
                                              <a:dgm id="{172A6335-8EC6-4392-952A-EA03AD1AABF1}"/>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172A6335-8EC6-4392-952A-EA03AD1AABF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8363785"/>
              </p:ext>
            </p:extLst>
          </p:nvPr>
        </p:nvGraphicFramePr>
        <p:xfrm>
          <a:off x="381000" y="1447800"/>
          <a:ext cx="8407400" cy="3614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Your Present Self Impacts Your Future Self</a:t>
            </a:r>
          </a:p>
        </p:txBody>
      </p:sp>
      <p:sp>
        <p:nvSpPr>
          <p:cNvPr id="5" name="TextBox 4"/>
          <p:cNvSpPr txBox="1"/>
          <p:nvPr/>
        </p:nvSpPr>
        <p:spPr>
          <a:xfrm>
            <a:off x="288324" y="5791200"/>
            <a:ext cx="862707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Credit availability depends on if lenders trust you </a:t>
            </a:r>
            <a:br>
              <a:rPr lang="en-US" sz="2400" dirty="0"/>
            </a:br>
            <a:r>
              <a:rPr lang="en-US" sz="2400" dirty="0"/>
              <a:t>will pay back the loan as agreed.</a:t>
            </a:r>
          </a:p>
        </p:txBody>
      </p:sp>
    </p:spTree>
    <p:extLst>
      <p:ext uri="{BB962C8B-B14F-4D97-AF65-F5344CB8AC3E}">
        <p14:creationId xmlns:p14="http://schemas.microsoft.com/office/powerpoint/2010/main" val="41718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9033345"/>
              </p:ext>
            </p:extLst>
          </p:nvPr>
        </p:nvGraphicFramePr>
        <p:xfrm>
          <a:off x="2743200" y="1600201"/>
          <a:ext cx="61722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How to Obtain Credit</a:t>
            </a:r>
          </a:p>
        </p:txBody>
      </p:sp>
      <p:sp>
        <p:nvSpPr>
          <p:cNvPr id="5" name="TextBox 4"/>
          <p:cNvSpPr txBox="1"/>
          <p:nvPr/>
        </p:nvSpPr>
        <p:spPr>
          <a:xfrm>
            <a:off x="457200" y="2895600"/>
            <a:ext cx="1905000"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Exact process depends on the type of credit and lender</a:t>
            </a:r>
          </a:p>
        </p:txBody>
      </p:sp>
      <p:grpSp>
        <p:nvGrpSpPr>
          <p:cNvPr id="2" name="Group 1"/>
          <p:cNvGrpSpPr/>
          <p:nvPr/>
        </p:nvGrpSpPr>
        <p:grpSpPr>
          <a:xfrm>
            <a:off x="327837" y="6096000"/>
            <a:ext cx="8534400" cy="762000"/>
            <a:chOff x="327837" y="6096000"/>
            <a:chExt cx="8534400" cy="762000"/>
          </a:xfrm>
        </p:grpSpPr>
        <p:sp>
          <p:nvSpPr>
            <p:cNvPr id="7" name="TextBox 6"/>
            <p:cNvSpPr txBox="1"/>
            <p:nvPr/>
          </p:nvSpPr>
          <p:spPr>
            <a:xfrm>
              <a:off x="327837" y="6246168"/>
              <a:ext cx="85344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t>What type of loans typically advertise no credit check?</a:t>
              </a:r>
            </a:p>
          </p:txBody>
        </p:sp>
        <p:pic>
          <p:nvPicPr>
            <p:cNvPr id="8" name="Picture 2" descr="C:\Users\Nicole Wanago\AppData\Local\Microsoft\Windows\Temporary Internet Files\Content.IE5\607HZOS3\MP9003211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037" y="6096000"/>
              <a:ext cx="543560" cy="76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88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160FE20E-3E48-4EEE-9E35-54296D2DCB0B}"/>
                                            </p:graphicEl>
                                          </p:spTgt>
                                        </p:tgtEl>
                                        <p:attrNameLst>
                                          <p:attrName>style.visibility</p:attrName>
                                        </p:attrNameLst>
                                      </p:cBhvr>
                                      <p:to>
                                        <p:strVal val="visible"/>
                                      </p:to>
                                    </p:set>
                                    <p:anim calcmode="lin" valueType="num">
                                      <p:cBhvr additive="base">
                                        <p:cTn id="13" dur="500" fill="hold"/>
                                        <p:tgtEl>
                                          <p:spTgt spid="4">
                                            <p:graphicEl>
                                              <a:dgm id="{160FE20E-3E48-4EEE-9E35-54296D2DCB0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160FE20E-3E48-4EEE-9E35-54296D2DCB0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D5F65569-6E4E-4823-AEC1-4DEA143C8785}"/>
                                            </p:graphicEl>
                                          </p:spTgt>
                                        </p:tgtEl>
                                        <p:attrNameLst>
                                          <p:attrName>style.visibility</p:attrName>
                                        </p:attrNameLst>
                                      </p:cBhvr>
                                      <p:to>
                                        <p:strVal val="visible"/>
                                      </p:to>
                                    </p:set>
                                    <p:anim calcmode="lin" valueType="num">
                                      <p:cBhvr additive="base">
                                        <p:cTn id="17" dur="500" fill="hold"/>
                                        <p:tgtEl>
                                          <p:spTgt spid="4">
                                            <p:graphicEl>
                                              <a:dgm id="{D5F65569-6E4E-4823-AEC1-4DEA143C878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D5F65569-6E4E-4823-AEC1-4DEA143C878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283A2770-3913-44C7-A24A-36B163F7E89C}"/>
                                            </p:graphicEl>
                                          </p:spTgt>
                                        </p:tgtEl>
                                        <p:attrNameLst>
                                          <p:attrName>style.visibility</p:attrName>
                                        </p:attrNameLst>
                                      </p:cBhvr>
                                      <p:to>
                                        <p:strVal val="visible"/>
                                      </p:to>
                                    </p:set>
                                    <p:anim calcmode="lin" valueType="num">
                                      <p:cBhvr additive="base">
                                        <p:cTn id="23" dur="500" fill="hold"/>
                                        <p:tgtEl>
                                          <p:spTgt spid="4">
                                            <p:graphicEl>
                                              <a:dgm id="{283A2770-3913-44C7-A24A-36B163F7E89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283A2770-3913-44C7-A24A-36B163F7E89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F8FD4F04-3DDD-4E77-8D3B-D5DFE0E04554}"/>
                                            </p:graphicEl>
                                          </p:spTgt>
                                        </p:tgtEl>
                                        <p:attrNameLst>
                                          <p:attrName>style.visibility</p:attrName>
                                        </p:attrNameLst>
                                      </p:cBhvr>
                                      <p:to>
                                        <p:strVal val="visible"/>
                                      </p:to>
                                    </p:set>
                                    <p:anim calcmode="lin" valueType="num">
                                      <p:cBhvr additive="base">
                                        <p:cTn id="27" dur="500" fill="hold"/>
                                        <p:tgtEl>
                                          <p:spTgt spid="4">
                                            <p:graphicEl>
                                              <a:dgm id="{F8FD4F04-3DDD-4E77-8D3B-D5DFE0E0455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F8FD4F04-3DDD-4E77-8D3B-D5DFE0E04554}"/>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DD0AF0F6-69BE-48EF-9F26-13374D65AA93}"/>
                                            </p:graphicEl>
                                          </p:spTgt>
                                        </p:tgtEl>
                                        <p:attrNameLst>
                                          <p:attrName>style.visibility</p:attrName>
                                        </p:attrNameLst>
                                      </p:cBhvr>
                                      <p:to>
                                        <p:strVal val="visible"/>
                                      </p:to>
                                    </p:set>
                                    <p:anim calcmode="lin" valueType="num">
                                      <p:cBhvr additive="base">
                                        <p:cTn id="33" dur="500" fill="hold"/>
                                        <p:tgtEl>
                                          <p:spTgt spid="4">
                                            <p:graphicEl>
                                              <a:dgm id="{DD0AF0F6-69BE-48EF-9F26-13374D65AA93}"/>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DD0AF0F6-69BE-48EF-9F26-13374D65AA93}"/>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ACBCECA5-6160-4022-8FD5-71F039595933}"/>
                                            </p:graphicEl>
                                          </p:spTgt>
                                        </p:tgtEl>
                                        <p:attrNameLst>
                                          <p:attrName>style.visibility</p:attrName>
                                        </p:attrNameLst>
                                      </p:cBhvr>
                                      <p:to>
                                        <p:strVal val="visible"/>
                                      </p:to>
                                    </p:set>
                                    <p:anim calcmode="lin" valueType="num">
                                      <p:cBhvr additive="base">
                                        <p:cTn id="37" dur="500" fill="hold"/>
                                        <p:tgtEl>
                                          <p:spTgt spid="4">
                                            <p:graphicEl>
                                              <a:dgm id="{ACBCECA5-6160-4022-8FD5-71F03959593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ACBCECA5-6160-4022-8FD5-71F03959593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1197893"/>
              </p:ext>
            </p:extLst>
          </p:nvPr>
        </p:nvGraphicFramePr>
        <p:xfrm>
          <a:off x="381001" y="2286000"/>
          <a:ext cx="8381999"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Shopping for Credit</a:t>
            </a:r>
          </a:p>
        </p:txBody>
      </p:sp>
      <p:sp>
        <p:nvSpPr>
          <p:cNvPr id="5" name="TextBox 4"/>
          <p:cNvSpPr txBox="1"/>
          <p:nvPr/>
        </p:nvSpPr>
        <p:spPr>
          <a:xfrm>
            <a:off x="381000" y="1748135"/>
            <a:ext cx="8382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Shop around with different lenders!</a:t>
            </a:r>
          </a:p>
        </p:txBody>
      </p:sp>
    </p:spTree>
    <p:extLst>
      <p:ext uri="{BB962C8B-B14F-4D97-AF65-F5344CB8AC3E}">
        <p14:creationId xmlns:p14="http://schemas.microsoft.com/office/powerpoint/2010/main" val="27400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graphicEl>
                                              <a:dgm id="{0D39ED47-3652-4D1D-856B-14BB5D07C29D}"/>
                                            </p:graphicEl>
                                          </p:spTgt>
                                        </p:tgtEl>
                                        <p:attrNameLst>
                                          <p:attrName>style.visibility</p:attrName>
                                        </p:attrNameLst>
                                      </p:cBhvr>
                                      <p:to>
                                        <p:strVal val="visible"/>
                                      </p:to>
                                    </p:set>
                                    <p:anim calcmode="lin" valueType="num">
                                      <p:cBhvr>
                                        <p:cTn id="13" dur="500" fill="hold"/>
                                        <p:tgtEl>
                                          <p:spTgt spid="4">
                                            <p:graphicEl>
                                              <a:dgm id="{0D39ED47-3652-4D1D-856B-14BB5D07C29D}"/>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dgm id="{0D39ED47-3652-4D1D-856B-14BB5D07C29D}"/>
                                            </p:graphicEl>
                                          </p:spTgt>
                                        </p:tgtEl>
                                        <p:attrNameLst>
                                          <p:attrName>ppt_h</p:attrName>
                                        </p:attrNameLst>
                                      </p:cBhvr>
                                      <p:tavLst>
                                        <p:tav tm="0">
                                          <p:val>
                                            <p:fltVal val="0"/>
                                          </p:val>
                                        </p:tav>
                                        <p:tav tm="100000">
                                          <p:val>
                                            <p:strVal val="#ppt_h"/>
                                          </p:val>
                                        </p:tav>
                                      </p:tavLst>
                                    </p:anim>
                                    <p:animEffect transition="in" filter="fade">
                                      <p:cBhvr>
                                        <p:cTn id="15" dur="500"/>
                                        <p:tgtEl>
                                          <p:spTgt spid="4">
                                            <p:graphicEl>
                                              <a:dgm id="{0D39ED47-3652-4D1D-856B-14BB5D07C29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graphicEl>
                                              <a:dgm id="{812067B3-753A-4511-9F27-DA828413F308}"/>
                                            </p:graphicEl>
                                          </p:spTgt>
                                        </p:tgtEl>
                                        <p:attrNameLst>
                                          <p:attrName>style.visibility</p:attrName>
                                        </p:attrNameLst>
                                      </p:cBhvr>
                                      <p:to>
                                        <p:strVal val="visible"/>
                                      </p:to>
                                    </p:set>
                                    <p:anim calcmode="lin" valueType="num">
                                      <p:cBhvr>
                                        <p:cTn id="20" dur="500" fill="hold"/>
                                        <p:tgtEl>
                                          <p:spTgt spid="4">
                                            <p:graphicEl>
                                              <a:dgm id="{812067B3-753A-4511-9F27-DA828413F308}"/>
                                            </p:graphicEl>
                                          </p:spTgt>
                                        </p:tgtEl>
                                        <p:attrNameLst>
                                          <p:attrName>ppt_w</p:attrName>
                                        </p:attrNameLst>
                                      </p:cBhvr>
                                      <p:tavLst>
                                        <p:tav tm="0">
                                          <p:val>
                                            <p:fltVal val="0"/>
                                          </p:val>
                                        </p:tav>
                                        <p:tav tm="100000">
                                          <p:val>
                                            <p:strVal val="#ppt_w"/>
                                          </p:val>
                                        </p:tav>
                                      </p:tavLst>
                                    </p:anim>
                                    <p:anim calcmode="lin" valueType="num">
                                      <p:cBhvr>
                                        <p:cTn id="21" dur="500" fill="hold"/>
                                        <p:tgtEl>
                                          <p:spTgt spid="4">
                                            <p:graphicEl>
                                              <a:dgm id="{812067B3-753A-4511-9F27-DA828413F308}"/>
                                            </p:graphicEl>
                                          </p:spTgt>
                                        </p:tgtEl>
                                        <p:attrNameLst>
                                          <p:attrName>ppt_h</p:attrName>
                                        </p:attrNameLst>
                                      </p:cBhvr>
                                      <p:tavLst>
                                        <p:tav tm="0">
                                          <p:val>
                                            <p:fltVal val="0"/>
                                          </p:val>
                                        </p:tav>
                                        <p:tav tm="100000">
                                          <p:val>
                                            <p:strVal val="#ppt_h"/>
                                          </p:val>
                                        </p:tav>
                                      </p:tavLst>
                                    </p:anim>
                                    <p:animEffect transition="in" filter="fade">
                                      <p:cBhvr>
                                        <p:cTn id="22" dur="500"/>
                                        <p:tgtEl>
                                          <p:spTgt spid="4">
                                            <p:graphicEl>
                                              <a:dgm id="{812067B3-753A-4511-9F27-DA828413F30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graphicEl>
                                              <a:dgm id="{717B7096-3189-43D8-AF54-6813DD4141DB}"/>
                                            </p:graphicEl>
                                          </p:spTgt>
                                        </p:tgtEl>
                                        <p:attrNameLst>
                                          <p:attrName>style.visibility</p:attrName>
                                        </p:attrNameLst>
                                      </p:cBhvr>
                                      <p:to>
                                        <p:strVal val="visible"/>
                                      </p:to>
                                    </p:set>
                                    <p:anim calcmode="lin" valueType="num">
                                      <p:cBhvr>
                                        <p:cTn id="27" dur="500" fill="hold"/>
                                        <p:tgtEl>
                                          <p:spTgt spid="4">
                                            <p:graphicEl>
                                              <a:dgm id="{717B7096-3189-43D8-AF54-6813DD4141DB}"/>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717B7096-3189-43D8-AF54-6813DD4141DB}"/>
                                            </p:graphicEl>
                                          </p:spTgt>
                                        </p:tgtEl>
                                        <p:attrNameLst>
                                          <p:attrName>ppt_h</p:attrName>
                                        </p:attrNameLst>
                                      </p:cBhvr>
                                      <p:tavLst>
                                        <p:tav tm="0">
                                          <p:val>
                                            <p:fltVal val="0"/>
                                          </p:val>
                                        </p:tav>
                                        <p:tav tm="100000">
                                          <p:val>
                                            <p:strVal val="#ppt_h"/>
                                          </p:val>
                                        </p:tav>
                                      </p:tavLst>
                                    </p:anim>
                                    <p:animEffect transition="in" filter="fade">
                                      <p:cBhvr>
                                        <p:cTn id="29" dur="500"/>
                                        <p:tgtEl>
                                          <p:spTgt spid="4">
                                            <p:graphicEl>
                                              <a:dgm id="{717B7096-3189-43D8-AF54-6813DD4141D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82342996"/>
              </p:ext>
            </p:extLst>
          </p:nvPr>
        </p:nvGraphicFramePr>
        <p:xfrm>
          <a:off x="381000" y="1828800"/>
          <a:ext cx="8407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Shopping for Credit</a:t>
            </a:r>
            <a:br>
              <a:rPr lang="en-US" dirty="0"/>
            </a:br>
            <a:r>
              <a:rPr lang="en-US" sz="3000" dirty="0"/>
              <a:t>Evaluate the contract Carefully!</a:t>
            </a:r>
            <a:endParaRPr lang="en-US" dirty="0"/>
          </a:p>
        </p:txBody>
      </p:sp>
    </p:spTree>
    <p:extLst>
      <p:ext uri="{BB962C8B-B14F-4D97-AF65-F5344CB8AC3E}">
        <p14:creationId xmlns:p14="http://schemas.microsoft.com/office/powerpoint/2010/main" val="31071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graphicEl>
                                              <a:dgm id="{3F42AA28-B39D-40DF-B646-D442E1417DD0}"/>
                                            </p:graphicEl>
                                          </p:spTgt>
                                        </p:tgtEl>
                                        <p:attrNameLst>
                                          <p:attrName>style.visibility</p:attrName>
                                        </p:attrNameLst>
                                      </p:cBhvr>
                                      <p:to>
                                        <p:strVal val="visible"/>
                                      </p:to>
                                    </p:set>
                                    <p:anim calcmode="lin" valueType="num">
                                      <p:cBhvr additive="base">
                                        <p:cTn id="7" dur="500" fill="hold"/>
                                        <p:tgtEl>
                                          <p:spTgt spid="5">
                                            <p:graphicEl>
                                              <a:dgm id="{3F42AA28-B39D-40DF-B646-D442E1417DD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3F42AA28-B39D-40DF-B646-D442E1417DD0}"/>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graphicEl>
                                              <a:dgm id="{BAA7C9E0-2FCD-40C2-B7A9-3B337615043E}"/>
                                            </p:graphicEl>
                                          </p:spTgt>
                                        </p:tgtEl>
                                        <p:attrNameLst>
                                          <p:attrName>style.visibility</p:attrName>
                                        </p:attrNameLst>
                                      </p:cBhvr>
                                      <p:to>
                                        <p:strVal val="visible"/>
                                      </p:to>
                                    </p:set>
                                    <p:anim calcmode="lin" valueType="num">
                                      <p:cBhvr additive="base">
                                        <p:cTn id="13" dur="500" fill="hold"/>
                                        <p:tgtEl>
                                          <p:spTgt spid="5">
                                            <p:graphicEl>
                                              <a:dgm id="{BAA7C9E0-2FCD-40C2-B7A9-3B337615043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BAA7C9E0-2FCD-40C2-B7A9-3B337615043E}"/>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5">
                                            <p:graphicEl>
                                              <a:dgm id="{3AA2AE26-9377-48B4-9AFE-927D69DDA830}"/>
                                            </p:graphicEl>
                                          </p:spTgt>
                                        </p:tgtEl>
                                        <p:attrNameLst>
                                          <p:attrName>style.visibility</p:attrName>
                                        </p:attrNameLst>
                                      </p:cBhvr>
                                      <p:to>
                                        <p:strVal val="visible"/>
                                      </p:to>
                                    </p:set>
                                    <p:anim calcmode="lin" valueType="num">
                                      <p:cBhvr additive="base">
                                        <p:cTn id="19" dur="500" fill="hold"/>
                                        <p:tgtEl>
                                          <p:spTgt spid="5">
                                            <p:graphicEl>
                                              <a:dgm id="{3AA2AE26-9377-48B4-9AFE-927D69DDA830}"/>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graphicEl>
                                              <a:dgm id="{3AA2AE26-9377-48B4-9AFE-927D69DDA830}"/>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
                                            <p:graphicEl>
                                              <a:dgm id="{AAA878AC-FC31-4D01-9845-AE418FBCAB8F}"/>
                                            </p:graphicEl>
                                          </p:spTgt>
                                        </p:tgtEl>
                                        <p:attrNameLst>
                                          <p:attrName>style.visibility</p:attrName>
                                        </p:attrNameLst>
                                      </p:cBhvr>
                                      <p:to>
                                        <p:strVal val="visible"/>
                                      </p:to>
                                    </p:set>
                                    <p:anim calcmode="lin" valueType="num">
                                      <p:cBhvr additive="base">
                                        <p:cTn id="25" dur="500" fill="hold"/>
                                        <p:tgtEl>
                                          <p:spTgt spid="5">
                                            <p:graphicEl>
                                              <a:dgm id="{AAA878AC-FC31-4D01-9845-AE418FBCAB8F}"/>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AAA878AC-FC31-4D01-9845-AE418FBCAB8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
                                            <p:graphicEl>
                                              <a:dgm id="{E83F9030-025C-4895-8C50-23567061CDD8}"/>
                                            </p:graphicEl>
                                          </p:spTgt>
                                        </p:tgtEl>
                                        <p:attrNameLst>
                                          <p:attrName>style.visibility</p:attrName>
                                        </p:attrNameLst>
                                      </p:cBhvr>
                                      <p:to>
                                        <p:strVal val="visible"/>
                                      </p:to>
                                    </p:set>
                                    <p:anim calcmode="lin" valueType="num">
                                      <p:cBhvr additive="base">
                                        <p:cTn id="31" dur="500" fill="hold"/>
                                        <p:tgtEl>
                                          <p:spTgt spid="5">
                                            <p:graphicEl>
                                              <a:dgm id="{E83F9030-025C-4895-8C50-23567061CDD8}"/>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graphicEl>
                                              <a:dgm id="{E83F9030-025C-4895-8C50-23567061CDD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57930"/>
          </a:xfrm>
        </p:spPr>
        <p:txBody>
          <a:bodyPr>
            <a:normAutofit lnSpcReduction="10000"/>
          </a:bodyPr>
          <a:lstStyle/>
          <a:p>
            <a:r>
              <a:rPr lang="en-US" dirty="0"/>
              <a:t>Circle items that are potential red flags</a:t>
            </a:r>
          </a:p>
          <a:p>
            <a:r>
              <a:rPr lang="en-US" dirty="0"/>
              <a:t>Underline the terms of credit</a:t>
            </a:r>
          </a:p>
          <a:p>
            <a:pPr lvl="1"/>
            <a:r>
              <a:rPr lang="en-US" dirty="0"/>
              <a:t>Annual interest rate</a:t>
            </a:r>
          </a:p>
          <a:p>
            <a:pPr lvl="1"/>
            <a:r>
              <a:rPr lang="en-US" dirty="0"/>
              <a:t>Fees</a:t>
            </a:r>
          </a:p>
          <a:p>
            <a:pPr lvl="1"/>
            <a:r>
              <a:rPr lang="en-US" dirty="0"/>
              <a:t>Consequences of late/missed payments</a:t>
            </a:r>
          </a:p>
          <a:p>
            <a:pPr lvl="1"/>
            <a:r>
              <a:rPr lang="en-US" dirty="0"/>
              <a:t>Other things to consider</a:t>
            </a:r>
          </a:p>
          <a:p>
            <a:r>
              <a:rPr lang="en-US" dirty="0"/>
              <a:t>Is this a contract you would sign? </a:t>
            </a:r>
          </a:p>
          <a:p>
            <a:pPr lvl="1"/>
            <a:endParaRPr lang="en-US" dirty="0"/>
          </a:p>
          <a:p>
            <a:pPr lvl="1"/>
            <a:endParaRPr lang="en-US" dirty="0"/>
          </a:p>
        </p:txBody>
      </p:sp>
      <p:sp>
        <p:nvSpPr>
          <p:cNvPr id="3" name="Title 2"/>
          <p:cNvSpPr>
            <a:spLocks noGrp="1"/>
          </p:cNvSpPr>
          <p:nvPr>
            <p:ph type="title"/>
          </p:nvPr>
        </p:nvSpPr>
        <p:spPr/>
        <p:txBody>
          <a:bodyPr/>
          <a:lstStyle/>
          <a:p>
            <a:r>
              <a:rPr lang="en-US" dirty="0"/>
              <a:t>Evaluate a Contract</a:t>
            </a:r>
          </a:p>
        </p:txBody>
      </p:sp>
      <p:pic>
        <p:nvPicPr>
          <p:cNvPr id="4" name="Picture 2" descr="C:\Users\Nicole Wanago\AppData\Local\Microsoft\Windows\Temporary Internet Files\Content.IE5\607HZOS3\MP9003211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37007" cy="117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9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8446860"/>
              </p:ext>
            </p:extLst>
          </p:nvPr>
        </p:nvGraphicFramePr>
        <p:xfrm>
          <a:off x="381000" y="1719263"/>
          <a:ext cx="8481237" cy="393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You are Responsible for your present self and future self!</a:t>
            </a:r>
          </a:p>
        </p:txBody>
      </p:sp>
      <p:grpSp>
        <p:nvGrpSpPr>
          <p:cNvPr id="5" name="Group 4"/>
          <p:cNvGrpSpPr/>
          <p:nvPr/>
        </p:nvGrpSpPr>
        <p:grpSpPr>
          <a:xfrm>
            <a:off x="304800" y="5769738"/>
            <a:ext cx="8534400" cy="830997"/>
            <a:chOff x="304800" y="6096000"/>
            <a:chExt cx="8534400" cy="830997"/>
          </a:xfrm>
        </p:grpSpPr>
        <p:sp>
          <p:nvSpPr>
            <p:cNvPr id="6" name="TextBox 5"/>
            <p:cNvSpPr txBox="1"/>
            <p:nvPr/>
          </p:nvSpPr>
          <p:spPr>
            <a:xfrm>
              <a:off x="304800" y="6096000"/>
              <a:ext cx="85344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t>What types of credit will you need in the next five years?  </a:t>
              </a:r>
              <a:br>
                <a:rPr lang="en-US" sz="2400" dirty="0"/>
              </a:br>
              <a:r>
                <a:rPr lang="en-US" sz="2400" dirty="0"/>
                <a:t>Where will you go to get it?</a:t>
              </a:r>
            </a:p>
          </p:txBody>
        </p:sp>
        <p:pic>
          <p:nvPicPr>
            <p:cNvPr id="7" name="Picture 2" descr="C:\Users\Nicole Wanago\AppData\Local\Microsoft\Windows\Temporary Internet Files\Content.IE5\607HZOS3\MP9003211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6174432"/>
              <a:ext cx="434848" cy="609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9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230764F3-734B-4501-8F45-2A330AC5EB6D}"/>
                                            </p:graphicEl>
                                          </p:spTgt>
                                        </p:tgtEl>
                                        <p:attrNameLst>
                                          <p:attrName>style.visibility</p:attrName>
                                        </p:attrNameLst>
                                      </p:cBhvr>
                                      <p:to>
                                        <p:strVal val="visible"/>
                                      </p:to>
                                    </p:set>
                                    <p:anim calcmode="lin" valueType="num">
                                      <p:cBhvr>
                                        <p:cTn id="7" dur="500" fill="hold"/>
                                        <p:tgtEl>
                                          <p:spTgt spid="4">
                                            <p:graphicEl>
                                              <a:dgm id="{230764F3-734B-4501-8F45-2A330AC5EB6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230764F3-734B-4501-8F45-2A330AC5EB6D}"/>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230764F3-734B-4501-8F45-2A330AC5EB6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75375F43-2F66-466F-8468-32749558ABCE}"/>
                                            </p:graphicEl>
                                          </p:spTgt>
                                        </p:tgtEl>
                                        <p:attrNameLst>
                                          <p:attrName>style.visibility</p:attrName>
                                        </p:attrNameLst>
                                      </p:cBhvr>
                                      <p:to>
                                        <p:strVal val="visible"/>
                                      </p:to>
                                    </p:set>
                                    <p:anim calcmode="lin" valueType="num">
                                      <p:cBhvr>
                                        <p:cTn id="14" dur="500" fill="hold"/>
                                        <p:tgtEl>
                                          <p:spTgt spid="4">
                                            <p:graphicEl>
                                              <a:dgm id="{75375F43-2F66-466F-8468-32749558ABCE}"/>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75375F43-2F66-466F-8468-32749558ABCE}"/>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75375F43-2F66-466F-8468-32749558ABC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AB7E1F94-4CD4-4E4B-9D4E-095CCA602661}"/>
                                            </p:graphicEl>
                                          </p:spTgt>
                                        </p:tgtEl>
                                        <p:attrNameLst>
                                          <p:attrName>style.visibility</p:attrName>
                                        </p:attrNameLst>
                                      </p:cBhvr>
                                      <p:to>
                                        <p:strVal val="visible"/>
                                      </p:to>
                                    </p:set>
                                    <p:anim calcmode="lin" valueType="num">
                                      <p:cBhvr>
                                        <p:cTn id="21" dur="500" fill="hold"/>
                                        <p:tgtEl>
                                          <p:spTgt spid="4">
                                            <p:graphicEl>
                                              <a:dgm id="{AB7E1F94-4CD4-4E4B-9D4E-095CCA602661}"/>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AB7E1F94-4CD4-4E4B-9D4E-095CCA602661}"/>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AB7E1F94-4CD4-4E4B-9D4E-095CCA60266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41ADAE6F-AAB2-4EBD-AC45-032108CC7212}"/>
              </a:ext>
            </a:extLst>
          </p:cNvPr>
          <p:cNvSpPr>
            <a:spLocks noGrp="1"/>
          </p:cNvSpPr>
          <p:nvPr>
            <p:ph type="ctrTitle"/>
          </p:nvPr>
        </p:nvSpPr>
        <p:spPr/>
        <p:txBody>
          <a:bodyPr/>
          <a:lstStyle/>
          <a:p>
            <a:pPr eaLnBrk="1" hangingPunct="1"/>
            <a:r>
              <a:rPr lang="en-US" altLang="en-US" b="1"/>
              <a:t>Understanding a Credit Card</a:t>
            </a:r>
          </a:p>
        </p:txBody>
      </p:sp>
      <p:sp>
        <p:nvSpPr>
          <p:cNvPr id="25603" name="Subtitle 4">
            <a:extLst>
              <a:ext uri="{FF2B5EF4-FFF2-40B4-BE49-F238E27FC236}">
                <a16:creationId xmlns:a16="http://schemas.microsoft.com/office/drawing/2014/main" id="{C8FA7E0A-FB74-446F-B597-0DF9D8ECC915}"/>
              </a:ext>
            </a:extLst>
          </p:cNvPr>
          <p:cNvSpPr>
            <a:spLocks noGrp="1"/>
          </p:cNvSpPr>
          <p:nvPr>
            <p:ph type="subTitle" idx="1"/>
          </p:nvPr>
        </p:nvSpPr>
        <p:spPr/>
        <p:txBody>
          <a:bodyPr/>
          <a:lstStyle/>
          <a:p>
            <a:pPr eaLnBrk="1" hangingPunct="1"/>
            <a:r>
              <a:rPr lang="en-US" altLang="en-US" b="1">
                <a:solidFill>
                  <a:schemeClr val="tx1"/>
                </a:solidFill>
              </a:rPr>
              <a:t>“Take Charge of Your Finances” Advanced Level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1767A6F-247D-4192-BFA0-715203F8E1D3}"/>
              </a:ext>
            </a:extLst>
          </p:cNvPr>
          <p:cNvSpPr>
            <a:spLocks noGrp="1"/>
          </p:cNvSpPr>
          <p:nvPr>
            <p:ph type="title"/>
          </p:nvPr>
        </p:nvSpPr>
        <p:spPr/>
        <p:txBody>
          <a:bodyPr/>
          <a:lstStyle/>
          <a:p>
            <a:r>
              <a:rPr lang="en-US" altLang="en-US"/>
              <a:t>What is Credit?</a:t>
            </a:r>
          </a:p>
        </p:txBody>
      </p:sp>
      <p:sp>
        <p:nvSpPr>
          <p:cNvPr id="11" name="TextBox 10">
            <a:extLst>
              <a:ext uri="{FF2B5EF4-FFF2-40B4-BE49-F238E27FC236}">
                <a16:creationId xmlns:a16="http://schemas.microsoft.com/office/drawing/2014/main" id="{5BE07D1D-BACD-41D4-B3EC-D8A1A9AA2A32}"/>
              </a:ext>
            </a:extLst>
          </p:cNvPr>
          <p:cNvSpPr txBox="1">
            <a:spLocks noChangeArrowheads="1"/>
          </p:cNvSpPr>
          <p:nvPr/>
        </p:nvSpPr>
        <p:spPr bwMode="auto">
          <a:xfrm>
            <a:off x="381000" y="2133600"/>
            <a:ext cx="4495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a:cs typeface="Calibri" panose="020F0502020204030204" pitchFamily="34" charset="0"/>
              </a:rPr>
              <a:t>Credit-</a:t>
            </a:r>
            <a:r>
              <a:rPr lang="en-US" altLang="en-US" sz="3200">
                <a:cs typeface="Calibri" panose="020F0502020204030204" pitchFamily="34" charset="0"/>
              </a:rPr>
              <a:t> when goods, services or money is received in exchange for a promise to pay a definite sum of money at a </a:t>
            </a:r>
            <a:r>
              <a:rPr lang="en-US" altLang="en-US" sz="3200" u="sng">
                <a:cs typeface="Calibri" panose="020F0502020204030204" pitchFamily="34" charset="0"/>
              </a:rPr>
              <a:t>future</a:t>
            </a:r>
            <a:r>
              <a:rPr lang="en-US" altLang="en-US" sz="3200">
                <a:cs typeface="Calibri" panose="020F0502020204030204" pitchFamily="34" charset="0"/>
              </a:rPr>
              <a:t> date</a:t>
            </a:r>
          </a:p>
        </p:txBody>
      </p:sp>
      <p:sp>
        <p:nvSpPr>
          <p:cNvPr id="12" name="Rectangle 11">
            <a:extLst>
              <a:ext uri="{FF2B5EF4-FFF2-40B4-BE49-F238E27FC236}">
                <a16:creationId xmlns:a16="http://schemas.microsoft.com/office/drawing/2014/main" id="{171AFB62-0D97-400F-A187-EB542F38826F}"/>
              </a:ext>
            </a:extLst>
          </p:cNvPr>
          <p:cNvSpPr/>
          <p:nvPr/>
        </p:nvSpPr>
        <p:spPr>
          <a:xfrm>
            <a:off x="5181600" y="3048000"/>
            <a:ext cx="3505200" cy="13843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dirty="0">
                <a:cs typeface="Calibri" pitchFamily="34" charset="0"/>
              </a:rPr>
              <a:t>Credit is derived from the Latin word “credo” meaning “I believe” </a:t>
            </a:r>
          </a:p>
        </p:txBody>
      </p:sp>
      <p:grpSp>
        <p:nvGrpSpPr>
          <p:cNvPr id="241674" name="Group 10">
            <a:extLst>
              <a:ext uri="{FF2B5EF4-FFF2-40B4-BE49-F238E27FC236}">
                <a16:creationId xmlns:a16="http://schemas.microsoft.com/office/drawing/2014/main" id="{B87B20DD-38DC-4FE4-9E92-EBCDEECB82F6}"/>
              </a:ext>
            </a:extLst>
          </p:cNvPr>
          <p:cNvGrpSpPr>
            <a:grpSpLocks noChangeAspect="1"/>
          </p:cNvGrpSpPr>
          <p:nvPr/>
        </p:nvGrpSpPr>
        <p:grpSpPr bwMode="auto">
          <a:xfrm>
            <a:off x="6629400" y="2432050"/>
            <a:ext cx="681038" cy="615950"/>
            <a:chOff x="1620" y="1920"/>
            <a:chExt cx="342" cy="310"/>
          </a:xfrm>
        </p:grpSpPr>
        <p:sp>
          <p:nvSpPr>
            <p:cNvPr id="241688" name="Freeform 24">
              <a:extLst>
                <a:ext uri="{FF2B5EF4-FFF2-40B4-BE49-F238E27FC236}">
                  <a16:creationId xmlns:a16="http://schemas.microsoft.com/office/drawing/2014/main" id="{C0B02D92-B45D-485B-8EEF-556F20C6EA7E}"/>
                </a:ext>
              </a:extLst>
            </p:cNvPr>
            <p:cNvSpPr>
              <a:spLocks/>
            </p:cNvSpPr>
            <p:nvPr/>
          </p:nvSpPr>
          <p:spPr bwMode="auto">
            <a:xfrm>
              <a:off x="1620" y="2100"/>
              <a:ext cx="54" cy="20"/>
            </a:xfrm>
            <a:custGeom>
              <a:avLst/>
              <a:gdLst/>
              <a:ahLst/>
              <a:cxnLst>
                <a:cxn ang="0">
                  <a:pos x="0" y="6"/>
                </a:cxn>
                <a:cxn ang="0">
                  <a:pos x="2" y="0"/>
                </a:cxn>
                <a:cxn ang="0">
                  <a:pos x="2" y="0"/>
                </a:cxn>
                <a:cxn ang="0">
                  <a:pos x="54" y="12"/>
                </a:cxn>
                <a:cxn ang="0">
                  <a:pos x="54" y="12"/>
                </a:cxn>
                <a:cxn ang="0">
                  <a:pos x="54" y="12"/>
                </a:cxn>
                <a:cxn ang="0">
                  <a:pos x="52" y="20"/>
                </a:cxn>
                <a:cxn ang="0">
                  <a:pos x="52" y="20"/>
                </a:cxn>
                <a:cxn ang="0">
                  <a:pos x="0" y="6"/>
                </a:cxn>
                <a:cxn ang="0">
                  <a:pos x="0" y="6"/>
                </a:cxn>
              </a:cxnLst>
              <a:rect l="0" t="0" r="r" b="b"/>
              <a:pathLst>
                <a:path w="54" h="20">
                  <a:moveTo>
                    <a:pt x="0" y="6"/>
                  </a:moveTo>
                  <a:lnTo>
                    <a:pt x="2" y="0"/>
                  </a:lnTo>
                  <a:lnTo>
                    <a:pt x="2" y="0"/>
                  </a:lnTo>
                  <a:lnTo>
                    <a:pt x="54" y="12"/>
                  </a:lnTo>
                  <a:lnTo>
                    <a:pt x="54" y="12"/>
                  </a:lnTo>
                  <a:lnTo>
                    <a:pt x="54" y="12"/>
                  </a:lnTo>
                  <a:lnTo>
                    <a:pt x="52" y="20"/>
                  </a:lnTo>
                  <a:lnTo>
                    <a:pt x="52" y="20"/>
                  </a:lnTo>
                  <a:lnTo>
                    <a:pt x="0" y="6"/>
                  </a:lnTo>
                  <a:lnTo>
                    <a:pt x="0" y="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1689" name="Freeform 25">
              <a:extLst>
                <a:ext uri="{FF2B5EF4-FFF2-40B4-BE49-F238E27FC236}">
                  <a16:creationId xmlns:a16="http://schemas.microsoft.com/office/drawing/2014/main" id="{50B03B9C-065A-406F-A50C-441BDB816547}"/>
                </a:ext>
              </a:extLst>
            </p:cNvPr>
            <p:cNvSpPr>
              <a:spLocks/>
            </p:cNvSpPr>
            <p:nvPr/>
          </p:nvSpPr>
          <p:spPr bwMode="auto">
            <a:xfrm>
              <a:off x="1644" y="1968"/>
              <a:ext cx="46" cy="46"/>
            </a:xfrm>
            <a:custGeom>
              <a:avLst/>
              <a:gdLst/>
              <a:ahLst/>
              <a:cxnLst>
                <a:cxn ang="0">
                  <a:pos x="0" y="4"/>
                </a:cxn>
                <a:cxn ang="0">
                  <a:pos x="6" y="0"/>
                </a:cxn>
                <a:cxn ang="0">
                  <a:pos x="6" y="0"/>
                </a:cxn>
                <a:cxn ang="0">
                  <a:pos x="24" y="22"/>
                </a:cxn>
                <a:cxn ang="0">
                  <a:pos x="34" y="30"/>
                </a:cxn>
                <a:cxn ang="0">
                  <a:pos x="46" y="40"/>
                </a:cxn>
                <a:cxn ang="0">
                  <a:pos x="46" y="40"/>
                </a:cxn>
                <a:cxn ang="0">
                  <a:pos x="46" y="40"/>
                </a:cxn>
                <a:cxn ang="0">
                  <a:pos x="42" y="46"/>
                </a:cxn>
                <a:cxn ang="0">
                  <a:pos x="42" y="46"/>
                </a:cxn>
                <a:cxn ang="0">
                  <a:pos x="30" y="36"/>
                </a:cxn>
                <a:cxn ang="0">
                  <a:pos x="20" y="26"/>
                </a:cxn>
                <a:cxn ang="0">
                  <a:pos x="0" y="4"/>
                </a:cxn>
                <a:cxn ang="0">
                  <a:pos x="0" y="4"/>
                </a:cxn>
              </a:cxnLst>
              <a:rect l="0" t="0" r="r" b="b"/>
              <a:pathLst>
                <a:path w="46" h="46">
                  <a:moveTo>
                    <a:pt x="0" y="4"/>
                  </a:moveTo>
                  <a:lnTo>
                    <a:pt x="6" y="0"/>
                  </a:lnTo>
                  <a:lnTo>
                    <a:pt x="6" y="0"/>
                  </a:lnTo>
                  <a:lnTo>
                    <a:pt x="24" y="22"/>
                  </a:lnTo>
                  <a:lnTo>
                    <a:pt x="34" y="30"/>
                  </a:lnTo>
                  <a:lnTo>
                    <a:pt x="46" y="40"/>
                  </a:lnTo>
                  <a:lnTo>
                    <a:pt x="46" y="40"/>
                  </a:lnTo>
                  <a:lnTo>
                    <a:pt x="46" y="40"/>
                  </a:lnTo>
                  <a:lnTo>
                    <a:pt x="42" y="46"/>
                  </a:lnTo>
                  <a:lnTo>
                    <a:pt x="42" y="46"/>
                  </a:lnTo>
                  <a:lnTo>
                    <a:pt x="30" y="36"/>
                  </a:lnTo>
                  <a:lnTo>
                    <a:pt x="20" y="26"/>
                  </a:lnTo>
                  <a:lnTo>
                    <a:pt x="0" y="4"/>
                  </a:lnTo>
                  <a:lnTo>
                    <a:pt x="0" y="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1690" name="Freeform 26">
              <a:extLst>
                <a:ext uri="{FF2B5EF4-FFF2-40B4-BE49-F238E27FC236}">
                  <a16:creationId xmlns:a16="http://schemas.microsoft.com/office/drawing/2014/main" id="{AE49AA1E-7211-4EC9-A0BC-D28B0321532A}"/>
                </a:ext>
              </a:extLst>
            </p:cNvPr>
            <p:cNvSpPr>
              <a:spLocks/>
            </p:cNvSpPr>
            <p:nvPr/>
          </p:nvSpPr>
          <p:spPr bwMode="auto">
            <a:xfrm>
              <a:off x="1786" y="1920"/>
              <a:ext cx="8" cy="46"/>
            </a:xfrm>
            <a:custGeom>
              <a:avLst/>
              <a:gdLst/>
              <a:ahLst/>
              <a:cxnLst>
                <a:cxn ang="0">
                  <a:pos x="0" y="46"/>
                </a:cxn>
                <a:cxn ang="0">
                  <a:pos x="0" y="46"/>
                </a:cxn>
                <a:cxn ang="0">
                  <a:pos x="2" y="22"/>
                </a:cxn>
                <a:cxn ang="0">
                  <a:pos x="2" y="0"/>
                </a:cxn>
                <a:cxn ang="0">
                  <a:pos x="2" y="0"/>
                </a:cxn>
                <a:cxn ang="0">
                  <a:pos x="8" y="0"/>
                </a:cxn>
                <a:cxn ang="0">
                  <a:pos x="8" y="0"/>
                </a:cxn>
                <a:cxn ang="0">
                  <a:pos x="8" y="22"/>
                </a:cxn>
                <a:cxn ang="0">
                  <a:pos x="6" y="46"/>
                </a:cxn>
                <a:cxn ang="0">
                  <a:pos x="6" y="46"/>
                </a:cxn>
                <a:cxn ang="0">
                  <a:pos x="6" y="46"/>
                </a:cxn>
                <a:cxn ang="0">
                  <a:pos x="0" y="46"/>
                </a:cxn>
                <a:cxn ang="0">
                  <a:pos x="0" y="46"/>
                </a:cxn>
              </a:cxnLst>
              <a:rect l="0" t="0" r="r" b="b"/>
              <a:pathLst>
                <a:path w="8" h="46">
                  <a:moveTo>
                    <a:pt x="0" y="46"/>
                  </a:moveTo>
                  <a:lnTo>
                    <a:pt x="0" y="46"/>
                  </a:lnTo>
                  <a:lnTo>
                    <a:pt x="2" y="22"/>
                  </a:lnTo>
                  <a:lnTo>
                    <a:pt x="2" y="0"/>
                  </a:lnTo>
                  <a:lnTo>
                    <a:pt x="2" y="0"/>
                  </a:lnTo>
                  <a:lnTo>
                    <a:pt x="8" y="0"/>
                  </a:lnTo>
                  <a:lnTo>
                    <a:pt x="8" y="0"/>
                  </a:lnTo>
                  <a:lnTo>
                    <a:pt x="8" y="22"/>
                  </a:lnTo>
                  <a:lnTo>
                    <a:pt x="6" y="46"/>
                  </a:lnTo>
                  <a:lnTo>
                    <a:pt x="6" y="46"/>
                  </a:lnTo>
                  <a:lnTo>
                    <a:pt x="6" y="46"/>
                  </a:lnTo>
                  <a:lnTo>
                    <a:pt x="0" y="46"/>
                  </a:lnTo>
                  <a:lnTo>
                    <a:pt x="0" y="4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1691" name="Freeform 27">
              <a:extLst>
                <a:ext uri="{FF2B5EF4-FFF2-40B4-BE49-F238E27FC236}">
                  <a16:creationId xmlns:a16="http://schemas.microsoft.com/office/drawing/2014/main" id="{AD1CEAF6-4779-4E86-AA9B-4A2639713620}"/>
                </a:ext>
              </a:extLst>
            </p:cNvPr>
            <p:cNvSpPr>
              <a:spLocks/>
            </p:cNvSpPr>
            <p:nvPr/>
          </p:nvSpPr>
          <p:spPr bwMode="auto">
            <a:xfrm>
              <a:off x="1914" y="2008"/>
              <a:ext cx="48" cy="20"/>
            </a:xfrm>
            <a:custGeom>
              <a:avLst/>
              <a:gdLst/>
              <a:ahLst/>
              <a:cxnLst>
                <a:cxn ang="0">
                  <a:pos x="0" y="14"/>
                </a:cxn>
                <a:cxn ang="0">
                  <a:pos x="0" y="14"/>
                </a:cxn>
                <a:cxn ang="0">
                  <a:pos x="10" y="10"/>
                </a:cxn>
                <a:cxn ang="0">
                  <a:pos x="22" y="6"/>
                </a:cxn>
                <a:cxn ang="0">
                  <a:pos x="34" y="2"/>
                </a:cxn>
                <a:cxn ang="0">
                  <a:pos x="48" y="0"/>
                </a:cxn>
                <a:cxn ang="0">
                  <a:pos x="48" y="0"/>
                </a:cxn>
                <a:cxn ang="0">
                  <a:pos x="48" y="8"/>
                </a:cxn>
                <a:cxn ang="0">
                  <a:pos x="48" y="8"/>
                </a:cxn>
                <a:cxn ang="0">
                  <a:pos x="36" y="10"/>
                </a:cxn>
                <a:cxn ang="0">
                  <a:pos x="24" y="14"/>
                </a:cxn>
                <a:cxn ang="0">
                  <a:pos x="14" y="18"/>
                </a:cxn>
                <a:cxn ang="0">
                  <a:pos x="0" y="20"/>
                </a:cxn>
                <a:cxn ang="0">
                  <a:pos x="0" y="20"/>
                </a:cxn>
                <a:cxn ang="0">
                  <a:pos x="0" y="14"/>
                </a:cxn>
                <a:cxn ang="0">
                  <a:pos x="0" y="14"/>
                </a:cxn>
              </a:cxnLst>
              <a:rect l="0" t="0" r="r" b="b"/>
              <a:pathLst>
                <a:path w="48" h="20">
                  <a:moveTo>
                    <a:pt x="0" y="14"/>
                  </a:moveTo>
                  <a:lnTo>
                    <a:pt x="0" y="14"/>
                  </a:lnTo>
                  <a:lnTo>
                    <a:pt x="10" y="10"/>
                  </a:lnTo>
                  <a:lnTo>
                    <a:pt x="22" y="6"/>
                  </a:lnTo>
                  <a:lnTo>
                    <a:pt x="34" y="2"/>
                  </a:lnTo>
                  <a:lnTo>
                    <a:pt x="48" y="0"/>
                  </a:lnTo>
                  <a:lnTo>
                    <a:pt x="48" y="0"/>
                  </a:lnTo>
                  <a:lnTo>
                    <a:pt x="48" y="8"/>
                  </a:lnTo>
                  <a:lnTo>
                    <a:pt x="48" y="8"/>
                  </a:lnTo>
                  <a:lnTo>
                    <a:pt x="36" y="10"/>
                  </a:lnTo>
                  <a:lnTo>
                    <a:pt x="24" y="14"/>
                  </a:lnTo>
                  <a:lnTo>
                    <a:pt x="14" y="18"/>
                  </a:lnTo>
                  <a:lnTo>
                    <a:pt x="0" y="20"/>
                  </a:lnTo>
                  <a:lnTo>
                    <a:pt x="0" y="20"/>
                  </a:lnTo>
                  <a:lnTo>
                    <a:pt x="0" y="14"/>
                  </a:lnTo>
                  <a:lnTo>
                    <a:pt x="0" y="1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1692" name="Freeform 28">
              <a:extLst>
                <a:ext uri="{FF2B5EF4-FFF2-40B4-BE49-F238E27FC236}">
                  <a16:creationId xmlns:a16="http://schemas.microsoft.com/office/drawing/2014/main" id="{C5AAFCC8-78A4-4F6E-B2A9-AE66E9BB9575}"/>
                </a:ext>
              </a:extLst>
            </p:cNvPr>
            <p:cNvSpPr>
              <a:spLocks/>
            </p:cNvSpPr>
            <p:nvPr/>
          </p:nvSpPr>
          <p:spPr bwMode="auto">
            <a:xfrm>
              <a:off x="1884" y="2142"/>
              <a:ext cx="56" cy="12"/>
            </a:xfrm>
            <a:custGeom>
              <a:avLst/>
              <a:gdLst/>
              <a:ahLst/>
              <a:cxnLst>
                <a:cxn ang="0">
                  <a:pos x="0" y="8"/>
                </a:cxn>
                <a:cxn ang="0">
                  <a:pos x="0" y="0"/>
                </a:cxn>
                <a:cxn ang="0">
                  <a:pos x="0" y="0"/>
                </a:cxn>
                <a:cxn ang="0">
                  <a:pos x="28" y="2"/>
                </a:cxn>
                <a:cxn ang="0">
                  <a:pos x="56" y="4"/>
                </a:cxn>
                <a:cxn ang="0">
                  <a:pos x="56" y="4"/>
                </a:cxn>
                <a:cxn ang="0">
                  <a:pos x="54" y="12"/>
                </a:cxn>
                <a:cxn ang="0">
                  <a:pos x="54" y="12"/>
                </a:cxn>
                <a:cxn ang="0">
                  <a:pos x="28" y="8"/>
                </a:cxn>
                <a:cxn ang="0">
                  <a:pos x="0" y="8"/>
                </a:cxn>
                <a:cxn ang="0">
                  <a:pos x="0" y="8"/>
                </a:cxn>
              </a:cxnLst>
              <a:rect l="0" t="0" r="r" b="b"/>
              <a:pathLst>
                <a:path w="56" h="12">
                  <a:moveTo>
                    <a:pt x="0" y="8"/>
                  </a:moveTo>
                  <a:lnTo>
                    <a:pt x="0" y="0"/>
                  </a:lnTo>
                  <a:lnTo>
                    <a:pt x="0" y="0"/>
                  </a:lnTo>
                  <a:lnTo>
                    <a:pt x="28" y="2"/>
                  </a:lnTo>
                  <a:lnTo>
                    <a:pt x="56" y="4"/>
                  </a:lnTo>
                  <a:lnTo>
                    <a:pt x="56" y="4"/>
                  </a:lnTo>
                  <a:lnTo>
                    <a:pt x="54" y="12"/>
                  </a:lnTo>
                  <a:lnTo>
                    <a:pt x="54" y="12"/>
                  </a:lnTo>
                  <a:lnTo>
                    <a:pt x="28" y="8"/>
                  </a:lnTo>
                  <a:lnTo>
                    <a:pt x="0" y="8"/>
                  </a:lnTo>
                  <a:lnTo>
                    <a:pt x="0" y="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1693" name="Freeform 29">
              <a:extLst>
                <a:ext uri="{FF2B5EF4-FFF2-40B4-BE49-F238E27FC236}">
                  <a16:creationId xmlns:a16="http://schemas.microsoft.com/office/drawing/2014/main" id="{84D54432-FDB6-40D6-8C61-6F5649BCA5A1}"/>
                </a:ext>
              </a:extLst>
            </p:cNvPr>
            <p:cNvSpPr>
              <a:spLocks noEditPoints="1"/>
            </p:cNvSpPr>
            <p:nvPr/>
          </p:nvSpPr>
          <p:spPr bwMode="auto">
            <a:xfrm>
              <a:off x="1688" y="1992"/>
              <a:ext cx="180" cy="230"/>
            </a:xfrm>
            <a:custGeom>
              <a:avLst/>
              <a:gdLst/>
              <a:ahLst/>
              <a:cxnLst>
                <a:cxn ang="0">
                  <a:pos x="40" y="226"/>
                </a:cxn>
                <a:cxn ang="0">
                  <a:pos x="28" y="218"/>
                </a:cxn>
                <a:cxn ang="0">
                  <a:pos x="22" y="208"/>
                </a:cxn>
                <a:cxn ang="0">
                  <a:pos x="18" y="186"/>
                </a:cxn>
                <a:cxn ang="0">
                  <a:pos x="18" y="174"/>
                </a:cxn>
                <a:cxn ang="0">
                  <a:pos x="14" y="140"/>
                </a:cxn>
                <a:cxn ang="0">
                  <a:pos x="10" y="126"/>
                </a:cxn>
                <a:cxn ang="0">
                  <a:pos x="2" y="100"/>
                </a:cxn>
                <a:cxn ang="0">
                  <a:pos x="0" y="84"/>
                </a:cxn>
                <a:cxn ang="0">
                  <a:pos x="8" y="46"/>
                </a:cxn>
                <a:cxn ang="0">
                  <a:pos x="40" y="16"/>
                </a:cxn>
                <a:cxn ang="0">
                  <a:pos x="64" y="6"/>
                </a:cxn>
                <a:cxn ang="0">
                  <a:pos x="94" y="0"/>
                </a:cxn>
                <a:cxn ang="0">
                  <a:pos x="96" y="0"/>
                </a:cxn>
                <a:cxn ang="0">
                  <a:pos x="146" y="20"/>
                </a:cxn>
                <a:cxn ang="0">
                  <a:pos x="164" y="40"/>
                </a:cxn>
                <a:cxn ang="0">
                  <a:pos x="176" y="60"/>
                </a:cxn>
                <a:cxn ang="0">
                  <a:pos x="180" y="92"/>
                </a:cxn>
                <a:cxn ang="0">
                  <a:pos x="174" y="124"/>
                </a:cxn>
                <a:cxn ang="0">
                  <a:pos x="150" y="156"/>
                </a:cxn>
                <a:cxn ang="0">
                  <a:pos x="144" y="160"/>
                </a:cxn>
                <a:cxn ang="0">
                  <a:pos x="118" y="182"/>
                </a:cxn>
                <a:cxn ang="0">
                  <a:pos x="100" y="202"/>
                </a:cxn>
                <a:cxn ang="0">
                  <a:pos x="58" y="230"/>
                </a:cxn>
                <a:cxn ang="0">
                  <a:pos x="58" y="230"/>
                </a:cxn>
                <a:cxn ang="0">
                  <a:pos x="50" y="214"/>
                </a:cxn>
                <a:cxn ang="0">
                  <a:pos x="58" y="216"/>
                </a:cxn>
                <a:cxn ang="0">
                  <a:pos x="88" y="194"/>
                </a:cxn>
                <a:cxn ang="0">
                  <a:pos x="88" y="194"/>
                </a:cxn>
                <a:cxn ang="0">
                  <a:pos x="124" y="156"/>
                </a:cxn>
                <a:cxn ang="0">
                  <a:pos x="138" y="146"/>
                </a:cxn>
                <a:cxn ang="0">
                  <a:pos x="142" y="144"/>
                </a:cxn>
                <a:cxn ang="0">
                  <a:pos x="152" y="136"/>
                </a:cxn>
                <a:cxn ang="0">
                  <a:pos x="164" y="106"/>
                </a:cxn>
                <a:cxn ang="0">
                  <a:pos x="164" y="80"/>
                </a:cxn>
                <a:cxn ang="0">
                  <a:pos x="158" y="56"/>
                </a:cxn>
                <a:cxn ang="0">
                  <a:pos x="146" y="40"/>
                </a:cxn>
                <a:cxn ang="0">
                  <a:pos x="126" y="22"/>
                </a:cxn>
                <a:cxn ang="0">
                  <a:pos x="96" y="14"/>
                </a:cxn>
                <a:cxn ang="0">
                  <a:pos x="94" y="14"/>
                </a:cxn>
                <a:cxn ang="0">
                  <a:pos x="82" y="16"/>
                </a:cxn>
                <a:cxn ang="0">
                  <a:pos x="54" y="24"/>
                </a:cxn>
                <a:cxn ang="0">
                  <a:pos x="22" y="52"/>
                </a:cxn>
                <a:cxn ang="0">
                  <a:pos x="14" y="84"/>
                </a:cxn>
                <a:cxn ang="0">
                  <a:pos x="14" y="96"/>
                </a:cxn>
                <a:cxn ang="0">
                  <a:pos x="28" y="136"/>
                </a:cxn>
                <a:cxn ang="0">
                  <a:pos x="32" y="174"/>
                </a:cxn>
                <a:cxn ang="0">
                  <a:pos x="32" y="178"/>
                </a:cxn>
                <a:cxn ang="0">
                  <a:pos x="32" y="186"/>
                </a:cxn>
                <a:cxn ang="0">
                  <a:pos x="34" y="202"/>
                </a:cxn>
                <a:cxn ang="0">
                  <a:pos x="46" y="212"/>
                </a:cxn>
                <a:cxn ang="0">
                  <a:pos x="46" y="212"/>
                </a:cxn>
              </a:cxnLst>
              <a:rect l="0" t="0" r="r" b="b"/>
              <a:pathLst>
                <a:path w="180" h="230">
                  <a:moveTo>
                    <a:pt x="58" y="230"/>
                  </a:moveTo>
                  <a:lnTo>
                    <a:pt x="58" y="230"/>
                  </a:lnTo>
                  <a:lnTo>
                    <a:pt x="46" y="228"/>
                  </a:lnTo>
                  <a:lnTo>
                    <a:pt x="40" y="226"/>
                  </a:lnTo>
                  <a:lnTo>
                    <a:pt x="40" y="226"/>
                  </a:lnTo>
                  <a:lnTo>
                    <a:pt x="40" y="226"/>
                  </a:lnTo>
                  <a:lnTo>
                    <a:pt x="34" y="222"/>
                  </a:lnTo>
                  <a:lnTo>
                    <a:pt x="28" y="218"/>
                  </a:lnTo>
                  <a:lnTo>
                    <a:pt x="24" y="212"/>
                  </a:lnTo>
                  <a:lnTo>
                    <a:pt x="22" y="208"/>
                  </a:lnTo>
                  <a:lnTo>
                    <a:pt x="22" y="208"/>
                  </a:lnTo>
                  <a:lnTo>
                    <a:pt x="22" y="208"/>
                  </a:lnTo>
                  <a:lnTo>
                    <a:pt x="18" y="196"/>
                  </a:lnTo>
                  <a:lnTo>
                    <a:pt x="18" y="186"/>
                  </a:lnTo>
                  <a:lnTo>
                    <a:pt x="18" y="186"/>
                  </a:lnTo>
                  <a:lnTo>
                    <a:pt x="18" y="186"/>
                  </a:lnTo>
                  <a:lnTo>
                    <a:pt x="18" y="176"/>
                  </a:lnTo>
                  <a:lnTo>
                    <a:pt x="18" y="176"/>
                  </a:lnTo>
                  <a:lnTo>
                    <a:pt x="18" y="176"/>
                  </a:lnTo>
                  <a:lnTo>
                    <a:pt x="18" y="174"/>
                  </a:lnTo>
                  <a:lnTo>
                    <a:pt x="18" y="174"/>
                  </a:lnTo>
                  <a:lnTo>
                    <a:pt x="18" y="174"/>
                  </a:lnTo>
                  <a:lnTo>
                    <a:pt x="16" y="156"/>
                  </a:lnTo>
                  <a:lnTo>
                    <a:pt x="14" y="140"/>
                  </a:lnTo>
                  <a:lnTo>
                    <a:pt x="14" y="140"/>
                  </a:lnTo>
                  <a:lnTo>
                    <a:pt x="14" y="140"/>
                  </a:lnTo>
                  <a:lnTo>
                    <a:pt x="10" y="126"/>
                  </a:lnTo>
                  <a:lnTo>
                    <a:pt x="10" y="126"/>
                  </a:lnTo>
                  <a:lnTo>
                    <a:pt x="10" y="126"/>
                  </a:lnTo>
                  <a:lnTo>
                    <a:pt x="2" y="100"/>
                  </a:lnTo>
                  <a:lnTo>
                    <a:pt x="2" y="100"/>
                  </a:lnTo>
                  <a:lnTo>
                    <a:pt x="2" y="100"/>
                  </a:lnTo>
                  <a:lnTo>
                    <a:pt x="0" y="100"/>
                  </a:lnTo>
                  <a:lnTo>
                    <a:pt x="0" y="100"/>
                  </a:lnTo>
                  <a:lnTo>
                    <a:pt x="0" y="84"/>
                  </a:lnTo>
                  <a:lnTo>
                    <a:pt x="0" y="84"/>
                  </a:lnTo>
                  <a:lnTo>
                    <a:pt x="0" y="84"/>
                  </a:lnTo>
                  <a:lnTo>
                    <a:pt x="0" y="70"/>
                  </a:lnTo>
                  <a:lnTo>
                    <a:pt x="4" y="56"/>
                  </a:lnTo>
                  <a:lnTo>
                    <a:pt x="8" y="46"/>
                  </a:lnTo>
                  <a:lnTo>
                    <a:pt x="16" y="36"/>
                  </a:lnTo>
                  <a:lnTo>
                    <a:pt x="22" y="28"/>
                  </a:lnTo>
                  <a:lnTo>
                    <a:pt x="30" y="22"/>
                  </a:lnTo>
                  <a:lnTo>
                    <a:pt x="40" y="16"/>
                  </a:lnTo>
                  <a:lnTo>
                    <a:pt x="48" y="12"/>
                  </a:lnTo>
                  <a:lnTo>
                    <a:pt x="48" y="12"/>
                  </a:lnTo>
                  <a:lnTo>
                    <a:pt x="48" y="12"/>
                  </a:lnTo>
                  <a:lnTo>
                    <a:pt x="64" y="6"/>
                  </a:lnTo>
                  <a:lnTo>
                    <a:pt x="80" y="2"/>
                  </a:lnTo>
                  <a:lnTo>
                    <a:pt x="94" y="0"/>
                  </a:lnTo>
                  <a:lnTo>
                    <a:pt x="94" y="0"/>
                  </a:lnTo>
                  <a:lnTo>
                    <a:pt x="94" y="0"/>
                  </a:lnTo>
                  <a:lnTo>
                    <a:pt x="94" y="0"/>
                  </a:lnTo>
                  <a:lnTo>
                    <a:pt x="96" y="0"/>
                  </a:lnTo>
                  <a:lnTo>
                    <a:pt x="96" y="0"/>
                  </a:lnTo>
                  <a:lnTo>
                    <a:pt x="96" y="0"/>
                  </a:lnTo>
                  <a:lnTo>
                    <a:pt x="106" y="2"/>
                  </a:lnTo>
                  <a:lnTo>
                    <a:pt x="116" y="4"/>
                  </a:lnTo>
                  <a:lnTo>
                    <a:pt x="132" y="10"/>
                  </a:lnTo>
                  <a:lnTo>
                    <a:pt x="146" y="20"/>
                  </a:lnTo>
                  <a:lnTo>
                    <a:pt x="156" y="30"/>
                  </a:lnTo>
                  <a:lnTo>
                    <a:pt x="156" y="30"/>
                  </a:lnTo>
                  <a:lnTo>
                    <a:pt x="156" y="30"/>
                  </a:lnTo>
                  <a:lnTo>
                    <a:pt x="164" y="40"/>
                  </a:lnTo>
                  <a:lnTo>
                    <a:pt x="170" y="50"/>
                  </a:lnTo>
                  <a:lnTo>
                    <a:pt x="174" y="60"/>
                  </a:lnTo>
                  <a:lnTo>
                    <a:pt x="174" y="60"/>
                  </a:lnTo>
                  <a:lnTo>
                    <a:pt x="176" y="60"/>
                  </a:lnTo>
                  <a:lnTo>
                    <a:pt x="176" y="60"/>
                  </a:lnTo>
                  <a:lnTo>
                    <a:pt x="176" y="60"/>
                  </a:lnTo>
                  <a:lnTo>
                    <a:pt x="178" y="78"/>
                  </a:lnTo>
                  <a:lnTo>
                    <a:pt x="180" y="92"/>
                  </a:lnTo>
                  <a:lnTo>
                    <a:pt x="180" y="92"/>
                  </a:lnTo>
                  <a:lnTo>
                    <a:pt x="180" y="92"/>
                  </a:lnTo>
                  <a:lnTo>
                    <a:pt x="178" y="110"/>
                  </a:lnTo>
                  <a:lnTo>
                    <a:pt x="174" y="124"/>
                  </a:lnTo>
                  <a:lnTo>
                    <a:pt x="168" y="136"/>
                  </a:lnTo>
                  <a:lnTo>
                    <a:pt x="162" y="144"/>
                  </a:lnTo>
                  <a:lnTo>
                    <a:pt x="156" y="152"/>
                  </a:lnTo>
                  <a:lnTo>
                    <a:pt x="150" y="156"/>
                  </a:lnTo>
                  <a:lnTo>
                    <a:pt x="144" y="160"/>
                  </a:lnTo>
                  <a:lnTo>
                    <a:pt x="144" y="160"/>
                  </a:lnTo>
                  <a:lnTo>
                    <a:pt x="144" y="160"/>
                  </a:lnTo>
                  <a:lnTo>
                    <a:pt x="144" y="160"/>
                  </a:lnTo>
                  <a:lnTo>
                    <a:pt x="144" y="160"/>
                  </a:lnTo>
                  <a:lnTo>
                    <a:pt x="134" y="166"/>
                  </a:lnTo>
                  <a:lnTo>
                    <a:pt x="118" y="182"/>
                  </a:lnTo>
                  <a:lnTo>
                    <a:pt x="118" y="182"/>
                  </a:lnTo>
                  <a:lnTo>
                    <a:pt x="118" y="182"/>
                  </a:lnTo>
                  <a:lnTo>
                    <a:pt x="100" y="202"/>
                  </a:lnTo>
                  <a:lnTo>
                    <a:pt x="100" y="202"/>
                  </a:lnTo>
                  <a:lnTo>
                    <a:pt x="100" y="202"/>
                  </a:lnTo>
                  <a:lnTo>
                    <a:pt x="90" y="216"/>
                  </a:lnTo>
                  <a:lnTo>
                    <a:pt x="78" y="224"/>
                  </a:lnTo>
                  <a:lnTo>
                    <a:pt x="68" y="228"/>
                  </a:lnTo>
                  <a:lnTo>
                    <a:pt x="58" y="230"/>
                  </a:lnTo>
                  <a:lnTo>
                    <a:pt x="58" y="230"/>
                  </a:lnTo>
                  <a:lnTo>
                    <a:pt x="58" y="230"/>
                  </a:lnTo>
                  <a:lnTo>
                    <a:pt x="58" y="230"/>
                  </a:lnTo>
                  <a:lnTo>
                    <a:pt x="58" y="230"/>
                  </a:lnTo>
                  <a:close/>
                  <a:moveTo>
                    <a:pt x="46" y="214"/>
                  </a:moveTo>
                  <a:lnTo>
                    <a:pt x="46" y="214"/>
                  </a:lnTo>
                  <a:lnTo>
                    <a:pt x="50" y="214"/>
                  </a:lnTo>
                  <a:lnTo>
                    <a:pt x="50" y="214"/>
                  </a:lnTo>
                  <a:lnTo>
                    <a:pt x="50" y="214"/>
                  </a:lnTo>
                  <a:lnTo>
                    <a:pt x="58" y="216"/>
                  </a:lnTo>
                  <a:lnTo>
                    <a:pt x="58" y="216"/>
                  </a:lnTo>
                  <a:lnTo>
                    <a:pt x="58" y="216"/>
                  </a:lnTo>
                  <a:lnTo>
                    <a:pt x="64" y="214"/>
                  </a:lnTo>
                  <a:lnTo>
                    <a:pt x="72" y="212"/>
                  </a:lnTo>
                  <a:lnTo>
                    <a:pt x="80" y="206"/>
                  </a:lnTo>
                  <a:lnTo>
                    <a:pt x="88" y="194"/>
                  </a:lnTo>
                  <a:lnTo>
                    <a:pt x="88" y="194"/>
                  </a:lnTo>
                  <a:lnTo>
                    <a:pt x="88" y="194"/>
                  </a:lnTo>
                  <a:lnTo>
                    <a:pt x="88" y="194"/>
                  </a:lnTo>
                  <a:lnTo>
                    <a:pt x="88" y="194"/>
                  </a:lnTo>
                  <a:lnTo>
                    <a:pt x="108" y="172"/>
                  </a:lnTo>
                  <a:lnTo>
                    <a:pt x="108" y="172"/>
                  </a:lnTo>
                  <a:lnTo>
                    <a:pt x="108" y="172"/>
                  </a:lnTo>
                  <a:lnTo>
                    <a:pt x="124" y="156"/>
                  </a:lnTo>
                  <a:lnTo>
                    <a:pt x="132" y="150"/>
                  </a:lnTo>
                  <a:lnTo>
                    <a:pt x="138" y="146"/>
                  </a:lnTo>
                  <a:lnTo>
                    <a:pt x="138" y="146"/>
                  </a:lnTo>
                  <a:lnTo>
                    <a:pt x="138" y="146"/>
                  </a:lnTo>
                  <a:lnTo>
                    <a:pt x="140" y="146"/>
                  </a:lnTo>
                  <a:lnTo>
                    <a:pt x="140" y="146"/>
                  </a:lnTo>
                  <a:lnTo>
                    <a:pt x="140" y="146"/>
                  </a:lnTo>
                  <a:lnTo>
                    <a:pt x="142" y="144"/>
                  </a:lnTo>
                  <a:lnTo>
                    <a:pt x="142" y="144"/>
                  </a:lnTo>
                  <a:lnTo>
                    <a:pt x="142" y="144"/>
                  </a:lnTo>
                  <a:lnTo>
                    <a:pt x="152" y="136"/>
                  </a:lnTo>
                  <a:lnTo>
                    <a:pt x="152" y="136"/>
                  </a:lnTo>
                  <a:lnTo>
                    <a:pt x="152" y="136"/>
                  </a:lnTo>
                  <a:lnTo>
                    <a:pt x="156" y="128"/>
                  </a:lnTo>
                  <a:lnTo>
                    <a:pt x="160" y="118"/>
                  </a:lnTo>
                  <a:lnTo>
                    <a:pt x="164" y="106"/>
                  </a:lnTo>
                  <a:lnTo>
                    <a:pt x="166" y="92"/>
                  </a:lnTo>
                  <a:lnTo>
                    <a:pt x="166" y="92"/>
                  </a:lnTo>
                  <a:lnTo>
                    <a:pt x="166" y="92"/>
                  </a:lnTo>
                  <a:lnTo>
                    <a:pt x="164" y="80"/>
                  </a:lnTo>
                  <a:lnTo>
                    <a:pt x="162" y="64"/>
                  </a:lnTo>
                  <a:lnTo>
                    <a:pt x="162" y="64"/>
                  </a:lnTo>
                  <a:lnTo>
                    <a:pt x="162" y="64"/>
                  </a:lnTo>
                  <a:lnTo>
                    <a:pt x="158" y="56"/>
                  </a:lnTo>
                  <a:lnTo>
                    <a:pt x="158" y="56"/>
                  </a:lnTo>
                  <a:lnTo>
                    <a:pt x="158" y="56"/>
                  </a:lnTo>
                  <a:lnTo>
                    <a:pt x="154" y="48"/>
                  </a:lnTo>
                  <a:lnTo>
                    <a:pt x="146" y="40"/>
                  </a:lnTo>
                  <a:lnTo>
                    <a:pt x="146" y="40"/>
                  </a:lnTo>
                  <a:lnTo>
                    <a:pt x="146" y="40"/>
                  </a:lnTo>
                  <a:lnTo>
                    <a:pt x="136" y="30"/>
                  </a:lnTo>
                  <a:lnTo>
                    <a:pt x="126" y="22"/>
                  </a:lnTo>
                  <a:lnTo>
                    <a:pt x="112" y="16"/>
                  </a:lnTo>
                  <a:lnTo>
                    <a:pt x="96" y="14"/>
                  </a:lnTo>
                  <a:lnTo>
                    <a:pt x="96" y="14"/>
                  </a:lnTo>
                  <a:lnTo>
                    <a:pt x="96" y="14"/>
                  </a:lnTo>
                  <a:lnTo>
                    <a:pt x="94" y="14"/>
                  </a:lnTo>
                  <a:lnTo>
                    <a:pt x="94" y="14"/>
                  </a:lnTo>
                  <a:lnTo>
                    <a:pt x="94" y="8"/>
                  </a:lnTo>
                  <a:lnTo>
                    <a:pt x="94" y="14"/>
                  </a:lnTo>
                  <a:lnTo>
                    <a:pt x="94" y="14"/>
                  </a:lnTo>
                  <a:lnTo>
                    <a:pt x="82" y="16"/>
                  </a:lnTo>
                  <a:lnTo>
                    <a:pt x="82" y="16"/>
                  </a:lnTo>
                  <a:lnTo>
                    <a:pt x="82" y="16"/>
                  </a:lnTo>
                  <a:lnTo>
                    <a:pt x="68" y="18"/>
                  </a:lnTo>
                  <a:lnTo>
                    <a:pt x="54" y="24"/>
                  </a:lnTo>
                  <a:lnTo>
                    <a:pt x="54" y="24"/>
                  </a:lnTo>
                  <a:lnTo>
                    <a:pt x="54" y="24"/>
                  </a:lnTo>
                  <a:lnTo>
                    <a:pt x="38" y="32"/>
                  </a:lnTo>
                  <a:lnTo>
                    <a:pt x="32" y="38"/>
                  </a:lnTo>
                  <a:lnTo>
                    <a:pt x="26" y="44"/>
                  </a:lnTo>
                  <a:lnTo>
                    <a:pt x="22" y="52"/>
                  </a:lnTo>
                  <a:lnTo>
                    <a:pt x="18" y="62"/>
                  </a:lnTo>
                  <a:lnTo>
                    <a:pt x="14" y="72"/>
                  </a:lnTo>
                  <a:lnTo>
                    <a:pt x="14" y="84"/>
                  </a:lnTo>
                  <a:lnTo>
                    <a:pt x="14" y="84"/>
                  </a:lnTo>
                  <a:lnTo>
                    <a:pt x="14" y="84"/>
                  </a:lnTo>
                  <a:lnTo>
                    <a:pt x="14" y="96"/>
                  </a:lnTo>
                  <a:lnTo>
                    <a:pt x="14" y="96"/>
                  </a:lnTo>
                  <a:lnTo>
                    <a:pt x="14" y="96"/>
                  </a:lnTo>
                  <a:lnTo>
                    <a:pt x="22" y="122"/>
                  </a:lnTo>
                  <a:lnTo>
                    <a:pt x="22" y="122"/>
                  </a:lnTo>
                  <a:lnTo>
                    <a:pt x="22" y="122"/>
                  </a:lnTo>
                  <a:lnTo>
                    <a:pt x="28" y="136"/>
                  </a:lnTo>
                  <a:lnTo>
                    <a:pt x="30" y="154"/>
                  </a:lnTo>
                  <a:lnTo>
                    <a:pt x="32" y="174"/>
                  </a:lnTo>
                  <a:lnTo>
                    <a:pt x="32" y="174"/>
                  </a:lnTo>
                  <a:lnTo>
                    <a:pt x="32" y="174"/>
                  </a:lnTo>
                  <a:lnTo>
                    <a:pt x="32" y="176"/>
                  </a:lnTo>
                  <a:lnTo>
                    <a:pt x="32" y="176"/>
                  </a:lnTo>
                  <a:lnTo>
                    <a:pt x="32" y="178"/>
                  </a:lnTo>
                  <a:lnTo>
                    <a:pt x="32" y="178"/>
                  </a:lnTo>
                  <a:lnTo>
                    <a:pt x="32" y="178"/>
                  </a:lnTo>
                  <a:lnTo>
                    <a:pt x="32" y="186"/>
                  </a:lnTo>
                  <a:lnTo>
                    <a:pt x="32" y="186"/>
                  </a:lnTo>
                  <a:lnTo>
                    <a:pt x="32" y="186"/>
                  </a:lnTo>
                  <a:lnTo>
                    <a:pt x="32" y="194"/>
                  </a:lnTo>
                  <a:lnTo>
                    <a:pt x="34" y="202"/>
                  </a:lnTo>
                  <a:lnTo>
                    <a:pt x="34" y="202"/>
                  </a:lnTo>
                  <a:lnTo>
                    <a:pt x="34" y="202"/>
                  </a:lnTo>
                  <a:lnTo>
                    <a:pt x="38" y="208"/>
                  </a:lnTo>
                  <a:lnTo>
                    <a:pt x="46" y="212"/>
                  </a:lnTo>
                  <a:lnTo>
                    <a:pt x="46" y="212"/>
                  </a:lnTo>
                  <a:lnTo>
                    <a:pt x="46" y="212"/>
                  </a:lnTo>
                  <a:lnTo>
                    <a:pt x="46" y="212"/>
                  </a:lnTo>
                  <a:lnTo>
                    <a:pt x="46" y="212"/>
                  </a:lnTo>
                  <a:lnTo>
                    <a:pt x="46" y="212"/>
                  </a:lnTo>
                  <a:lnTo>
                    <a:pt x="46" y="212"/>
                  </a:lnTo>
                  <a:lnTo>
                    <a:pt x="46" y="214"/>
                  </a:lnTo>
                  <a:lnTo>
                    <a:pt x="46" y="21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1694" name="Freeform 30">
              <a:extLst>
                <a:ext uri="{FF2B5EF4-FFF2-40B4-BE49-F238E27FC236}">
                  <a16:creationId xmlns:a16="http://schemas.microsoft.com/office/drawing/2014/main" id="{313CFC75-F8AE-42C9-8283-9F6BFC69F6F9}"/>
                </a:ext>
              </a:extLst>
            </p:cNvPr>
            <p:cNvSpPr>
              <a:spLocks/>
            </p:cNvSpPr>
            <p:nvPr/>
          </p:nvSpPr>
          <p:spPr bwMode="auto">
            <a:xfrm>
              <a:off x="1708" y="2156"/>
              <a:ext cx="82" cy="38"/>
            </a:xfrm>
            <a:custGeom>
              <a:avLst/>
              <a:gdLst/>
              <a:ahLst/>
              <a:cxnLst>
                <a:cxn ang="0">
                  <a:pos x="0" y="8"/>
                </a:cxn>
                <a:cxn ang="0">
                  <a:pos x="10" y="0"/>
                </a:cxn>
                <a:cxn ang="0">
                  <a:pos x="10" y="0"/>
                </a:cxn>
                <a:cxn ang="0">
                  <a:pos x="14" y="4"/>
                </a:cxn>
                <a:cxn ang="0">
                  <a:pos x="14" y="4"/>
                </a:cxn>
                <a:cxn ang="0">
                  <a:pos x="14" y="4"/>
                </a:cxn>
                <a:cxn ang="0">
                  <a:pos x="24" y="12"/>
                </a:cxn>
                <a:cxn ang="0">
                  <a:pos x="24" y="12"/>
                </a:cxn>
                <a:cxn ang="0">
                  <a:pos x="24" y="12"/>
                </a:cxn>
                <a:cxn ang="0">
                  <a:pos x="40" y="20"/>
                </a:cxn>
                <a:cxn ang="0">
                  <a:pos x="48" y="22"/>
                </a:cxn>
                <a:cxn ang="0">
                  <a:pos x="58" y="24"/>
                </a:cxn>
                <a:cxn ang="0">
                  <a:pos x="58" y="24"/>
                </a:cxn>
                <a:cxn ang="0">
                  <a:pos x="58" y="24"/>
                </a:cxn>
                <a:cxn ang="0">
                  <a:pos x="68" y="22"/>
                </a:cxn>
                <a:cxn ang="0">
                  <a:pos x="76" y="20"/>
                </a:cxn>
                <a:cxn ang="0">
                  <a:pos x="76" y="20"/>
                </a:cxn>
                <a:cxn ang="0">
                  <a:pos x="82" y="34"/>
                </a:cxn>
                <a:cxn ang="0">
                  <a:pos x="82" y="34"/>
                </a:cxn>
                <a:cxn ang="0">
                  <a:pos x="70" y="36"/>
                </a:cxn>
                <a:cxn ang="0">
                  <a:pos x="58" y="38"/>
                </a:cxn>
                <a:cxn ang="0">
                  <a:pos x="58" y="38"/>
                </a:cxn>
                <a:cxn ang="0">
                  <a:pos x="58" y="38"/>
                </a:cxn>
                <a:cxn ang="0">
                  <a:pos x="46" y="36"/>
                </a:cxn>
                <a:cxn ang="0">
                  <a:pos x="34" y="32"/>
                </a:cxn>
                <a:cxn ang="0">
                  <a:pos x="24" y="28"/>
                </a:cxn>
                <a:cxn ang="0">
                  <a:pos x="16" y="24"/>
                </a:cxn>
                <a:cxn ang="0">
                  <a:pos x="4" y="14"/>
                </a:cxn>
                <a:cxn ang="0">
                  <a:pos x="0" y="8"/>
                </a:cxn>
                <a:cxn ang="0">
                  <a:pos x="0" y="8"/>
                </a:cxn>
              </a:cxnLst>
              <a:rect l="0" t="0" r="r" b="b"/>
              <a:pathLst>
                <a:path w="82" h="38">
                  <a:moveTo>
                    <a:pt x="0" y="8"/>
                  </a:moveTo>
                  <a:lnTo>
                    <a:pt x="10" y="0"/>
                  </a:lnTo>
                  <a:lnTo>
                    <a:pt x="10" y="0"/>
                  </a:lnTo>
                  <a:lnTo>
                    <a:pt x="14" y="4"/>
                  </a:lnTo>
                  <a:lnTo>
                    <a:pt x="14" y="4"/>
                  </a:lnTo>
                  <a:lnTo>
                    <a:pt x="14" y="4"/>
                  </a:lnTo>
                  <a:lnTo>
                    <a:pt x="24" y="12"/>
                  </a:lnTo>
                  <a:lnTo>
                    <a:pt x="24" y="12"/>
                  </a:lnTo>
                  <a:lnTo>
                    <a:pt x="24" y="12"/>
                  </a:lnTo>
                  <a:lnTo>
                    <a:pt x="40" y="20"/>
                  </a:lnTo>
                  <a:lnTo>
                    <a:pt x="48" y="22"/>
                  </a:lnTo>
                  <a:lnTo>
                    <a:pt x="58" y="24"/>
                  </a:lnTo>
                  <a:lnTo>
                    <a:pt x="58" y="24"/>
                  </a:lnTo>
                  <a:lnTo>
                    <a:pt x="58" y="24"/>
                  </a:lnTo>
                  <a:lnTo>
                    <a:pt x="68" y="22"/>
                  </a:lnTo>
                  <a:lnTo>
                    <a:pt x="76" y="20"/>
                  </a:lnTo>
                  <a:lnTo>
                    <a:pt x="76" y="20"/>
                  </a:lnTo>
                  <a:lnTo>
                    <a:pt x="82" y="34"/>
                  </a:lnTo>
                  <a:lnTo>
                    <a:pt x="82" y="34"/>
                  </a:lnTo>
                  <a:lnTo>
                    <a:pt x="70" y="36"/>
                  </a:lnTo>
                  <a:lnTo>
                    <a:pt x="58" y="38"/>
                  </a:lnTo>
                  <a:lnTo>
                    <a:pt x="58" y="38"/>
                  </a:lnTo>
                  <a:lnTo>
                    <a:pt x="58" y="38"/>
                  </a:lnTo>
                  <a:lnTo>
                    <a:pt x="46" y="36"/>
                  </a:lnTo>
                  <a:lnTo>
                    <a:pt x="34" y="32"/>
                  </a:lnTo>
                  <a:lnTo>
                    <a:pt x="24" y="28"/>
                  </a:lnTo>
                  <a:lnTo>
                    <a:pt x="16" y="24"/>
                  </a:lnTo>
                  <a:lnTo>
                    <a:pt x="4" y="14"/>
                  </a:lnTo>
                  <a:lnTo>
                    <a:pt x="0" y="8"/>
                  </a:lnTo>
                  <a:lnTo>
                    <a:pt x="0" y="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1695" name="Freeform 31">
              <a:extLst>
                <a:ext uri="{FF2B5EF4-FFF2-40B4-BE49-F238E27FC236}">
                  <a16:creationId xmlns:a16="http://schemas.microsoft.com/office/drawing/2014/main" id="{8A573CD1-D6F5-47B1-A469-1D1D78D1BE08}"/>
                </a:ext>
              </a:extLst>
            </p:cNvPr>
            <p:cNvSpPr>
              <a:spLocks noEditPoints="1"/>
            </p:cNvSpPr>
            <p:nvPr/>
          </p:nvSpPr>
          <p:spPr bwMode="auto">
            <a:xfrm>
              <a:off x="1716" y="2210"/>
              <a:ext cx="33" cy="20"/>
            </a:xfrm>
            <a:custGeom>
              <a:avLst/>
              <a:gdLst/>
              <a:ahLst/>
              <a:cxnLst>
                <a:cxn ang="0">
                  <a:pos x="6" y="16"/>
                </a:cxn>
                <a:cxn ang="0">
                  <a:pos x="6" y="16"/>
                </a:cxn>
                <a:cxn ang="0">
                  <a:pos x="2" y="8"/>
                </a:cxn>
                <a:cxn ang="0">
                  <a:pos x="2" y="8"/>
                </a:cxn>
                <a:cxn ang="0">
                  <a:pos x="2" y="8"/>
                </a:cxn>
                <a:cxn ang="0">
                  <a:pos x="0" y="0"/>
                </a:cxn>
                <a:cxn ang="0">
                  <a:pos x="0" y="0"/>
                </a:cxn>
                <a:cxn ang="0">
                  <a:pos x="0" y="0"/>
                </a:cxn>
                <a:cxn ang="0">
                  <a:pos x="14" y="0"/>
                </a:cxn>
                <a:cxn ang="0">
                  <a:pos x="14" y="0"/>
                </a:cxn>
                <a:cxn ang="0">
                  <a:pos x="14" y="2"/>
                </a:cxn>
                <a:cxn ang="0">
                  <a:pos x="14" y="2"/>
                </a:cxn>
                <a:cxn ang="0">
                  <a:pos x="14" y="2"/>
                </a:cxn>
                <a:cxn ang="0">
                  <a:pos x="16" y="6"/>
                </a:cxn>
                <a:cxn ang="0">
                  <a:pos x="16" y="6"/>
                </a:cxn>
                <a:cxn ang="0">
                  <a:pos x="16" y="6"/>
                </a:cxn>
                <a:cxn ang="0">
                  <a:pos x="16" y="6"/>
                </a:cxn>
                <a:cxn ang="0">
                  <a:pos x="16" y="6"/>
                </a:cxn>
                <a:cxn ang="0">
                  <a:pos x="16" y="6"/>
                </a:cxn>
                <a:cxn ang="0">
                  <a:pos x="22" y="2"/>
                </a:cxn>
                <a:cxn ang="0">
                  <a:pos x="22" y="2"/>
                </a:cxn>
                <a:cxn ang="0">
                  <a:pos x="32" y="12"/>
                </a:cxn>
                <a:cxn ang="0">
                  <a:pos x="32" y="12"/>
                </a:cxn>
                <a:cxn ang="0">
                  <a:pos x="24" y="18"/>
                </a:cxn>
                <a:cxn ang="0">
                  <a:pos x="20" y="20"/>
                </a:cxn>
                <a:cxn ang="0">
                  <a:pos x="16" y="20"/>
                </a:cxn>
                <a:cxn ang="0">
                  <a:pos x="16" y="20"/>
                </a:cxn>
                <a:cxn ang="0">
                  <a:pos x="16" y="20"/>
                </a:cxn>
                <a:cxn ang="0">
                  <a:pos x="14" y="20"/>
                </a:cxn>
                <a:cxn ang="0">
                  <a:pos x="14" y="20"/>
                </a:cxn>
                <a:cxn ang="0">
                  <a:pos x="14" y="20"/>
                </a:cxn>
                <a:cxn ang="0">
                  <a:pos x="10" y="20"/>
                </a:cxn>
                <a:cxn ang="0">
                  <a:pos x="6" y="16"/>
                </a:cxn>
                <a:cxn ang="0">
                  <a:pos x="6" y="16"/>
                </a:cxn>
                <a:cxn ang="0">
                  <a:pos x="16" y="8"/>
                </a:cxn>
                <a:cxn ang="0">
                  <a:pos x="16" y="8"/>
                </a:cxn>
                <a:cxn ang="0">
                  <a:pos x="16" y="8"/>
                </a:cxn>
                <a:cxn ang="0">
                  <a:pos x="16" y="8"/>
                </a:cxn>
                <a:cxn ang="0">
                  <a:pos x="16" y="8"/>
                </a:cxn>
              </a:cxnLst>
              <a:rect l="0" t="0" r="r" b="b"/>
              <a:pathLst>
                <a:path w="32" h="20">
                  <a:moveTo>
                    <a:pt x="6" y="16"/>
                  </a:moveTo>
                  <a:lnTo>
                    <a:pt x="6" y="16"/>
                  </a:lnTo>
                  <a:lnTo>
                    <a:pt x="2" y="8"/>
                  </a:lnTo>
                  <a:lnTo>
                    <a:pt x="2" y="8"/>
                  </a:lnTo>
                  <a:lnTo>
                    <a:pt x="2" y="8"/>
                  </a:lnTo>
                  <a:lnTo>
                    <a:pt x="0" y="0"/>
                  </a:lnTo>
                  <a:lnTo>
                    <a:pt x="0" y="0"/>
                  </a:lnTo>
                  <a:lnTo>
                    <a:pt x="0" y="0"/>
                  </a:lnTo>
                  <a:lnTo>
                    <a:pt x="14" y="0"/>
                  </a:lnTo>
                  <a:lnTo>
                    <a:pt x="14" y="0"/>
                  </a:lnTo>
                  <a:lnTo>
                    <a:pt x="14" y="2"/>
                  </a:lnTo>
                  <a:lnTo>
                    <a:pt x="14" y="2"/>
                  </a:lnTo>
                  <a:lnTo>
                    <a:pt x="14" y="2"/>
                  </a:lnTo>
                  <a:lnTo>
                    <a:pt x="16" y="6"/>
                  </a:lnTo>
                  <a:lnTo>
                    <a:pt x="16" y="6"/>
                  </a:lnTo>
                  <a:lnTo>
                    <a:pt x="16" y="6"/>
                  </a:lnTo>
                  <a:lnTo>
                    <a:pt x="16" y="6"/>
                  </a:lnTo>
                  <a:lnTo>
                    <a:pt x="16" y="6"/>
                  </a:lnTo>
                  <a:lnTo>
                    <a:pt x="16" y="6"/>
                  </a:lnTo>
                  <a:lnTo>
                    <a:pt x="22" y="2"/>
                  </a:lnTo>
                  <a:lnTo>
                    <a:pt x="22" y="2"/>
                  </a:lnTo>
                  <a:lnTo>
                    <a:pt x="32" y="12"/>
                  </a:lnTo>
                  <a:lnTo>
                    <a:pt x="32" y="12"/>
                  </a:lnTo>
                  <a:lnTo>
                    <a:pt x="24" y="18"/>
                  </a:lnTo>
                  <a:lnTo>
                    <a:pt x="20" y="20"/>
                  </a:lnTo>
                  <a:lnTo>
                    <a:pt x="16" y="20"/>
                  </a:lnTo>
                  <a:lnTo>
                    <a:pt x="16" y="20"/>
                  </a:lnTo>
                  <a:lnTo>
                    <a:pt x="16" y="20"/>
                  </a:lnTo>
                  <a:lnTo>
                    <a:pt x="14" y="20"/>
                  </a:lnTo>
                  <a:lnTo>
                    <a:pt x="14" y="20"/>
                  </a:lnTo>
                  <a:lnTo>
                    <a:pt x="14" y="20"/>
                  </a:lnTo>
                  <a:lnTo>
                    <a:pt x="10" y="20"/>
                  </a:lnTo>
                  <a:lnTo>
                    <a:pt x="6" y="16"/>
                  </a:lnTo>
                  <a:lnTo>
                    <a:pt x="6" y="16"/>
                  </a:lnTo>
                  <a:close/>
                  <a:moveTo>
                    <a:pt x="16" y="8"/>
                  </a:moveTo>
                  <a:lnTo>
                    <a:pt x="16" y="8"/>
                  </a:lnTo>
                  <a:lnTo>
                    <a:pt x="16" y="8"/>
                  </a:lnTo>
                  <a:lnTo>
                    <a:pt x="16" y="8"/>
                  </a:lnTo>
                  <a:lnTo>
                    <a:pt x="16" y="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1696" name="Freeform 32">
              <a:extLst>
                <a:ext uri="{FF2B5EF4-FFF2-40B4-BE49-F238E27FC236}">
                  <a16:creationId xmlns:a16="http://schemas.microsoft.com/office/drawing/2014/main" id="{007E9312-7B76-4CE9-AA81-26589DCEC614}"/>
                </a:ext>
              </a:extLst>
            </p:cNvPr>
            <p:cNvSpPr>
              <a:spLocks/>
            </p:cNvSpPr>
            <p:nvPr/>
          </p:nvSpPr>
          <p:spPr bwMode="auto">
            <a:xfrm>
              <a:off x="1720" y="2068"/>
              <a:ext cx="108" cy="114"/>
            </a:xfrm>
            <a:custGeom>
              <a:avLst/>
              <a:gdLst/>
              <a:ahLst/>
              <a:cxnLst>
                <a:cxn ang="0">
                  <a:pos x="38" y="114"/>
                </a:cxn>
                <a:cxn ang="0">
                  <a:pos x="38" y="114"/>
                </a:cxn>
                <a:cxn ang="0">
                  <a:pos x="40" y="102"/>
                </a:cxn>
                <a:cxn ang="0">
                  <a:pos x="42" y="90"/>
                </a:cxn>
                <a:cxn ang="0">
                  <a:pos x="48" y="70"/>
                </a:cxn>
                <a:cxn ang="0">
                  <a:pos x="58" y="52"/>
                </a:cxn>
                <a:cxn ang="0">
                  <a:pos x="68" y="38"/>
                </a:cxn>
                <a:cxn ang="0">
                  <a:pos x="68" y="38"/>
                </a:cxn>
                <a:cxn ang="0">
                  <a:pos x="58" y="40"/>
                </a:cxn>
                <a:cxn ang="0">
                  <a:pos x="58" y="30"/>
                </a:cxn>
                <a:cxn ang="0">
                  <a:pos x="58" y="30"/>
                </a:cxn>
                <a:cxn ang="0">
                  <a:pos x="42" y="38"/>
                </a:cxn>
                <a:cxn ang="0">
                  <a:pos x="40" y="28"/>
                </a:cxn>
                <a:cxn ang="0">
                  <a:pos x="40" y="26"/>
                </a:cxn>
                <a:cxn ang="0">
                  <a:pos x="34" y="24"/>
                </a:cxn>
                <a:cxn ang="0">
                  <a:pos x="34" y="24"/>
                </a:cxn>
                <a:cxn ang="0">
                  <a:pos x="34" y="24"/>
                </a:cxn>
                <a:cxn ang="0">
                  <a:pos x="34" y="24"/>
                </a:cxn>
                <a:cxn ang="0">
                  <a:pos x="34" y="24"/>
                </a:cxn>
                <a:cxn ang="0">
                  <a:pos x="34" y="38"/>
                </a:cxn>
                <a:cxn ang="0">
                  <a:pos x="32" y="50"/>
                </a:cxn>
                <a:cxn ang="0">
                  <a:pos x="24" y="76"/>
                </a:cxn>
                <a:cxn ang="0">
                  <a:pos x="12" y="106"/>
                </a:cxn>
                <a:cxn ang="0">
                  <a:pos x="12" y="106"/>
                </a:cxn>
                <a:cxn ang="0">
                  <a:pos x="0" y="100"/>
                </a:cxn>
                <a:cxn ang="0">
                  <a:pos x="0" y="100"/>
                </a:cxn>
                <a:cxn ang="0">
                  <a:pos x="10" y="72"/>
                </a:cxn>
                <a:cxn ang="0">
                  <a:pos x="10" y="72"/>
                </a:cxn>
                <a:cxn ang="0">
                  <a:pos x="10" y="72"/>
                </a:cxn>
                <a:cxn ang="0">
                  <a:pos x="18" y="48"/>
                </a:cxn>
                <a:cxn ang="0">
                  <a:pos x="20" y="36"/>
                </a:cxn>
                <a:cxn ang="0">
                  <a:pos x="20" y="24"/>
                </a:cxn>
                <a:cxn ang="0">
                  <a:pos x="20" y="24"/>
                </a:cxn>
                <a:cxn ang="0">
                  <a:pos x="20" y="24"/>
                </a:cxn>
                <a:cxn ang="0">
                  <a:pos x="20" y="16"/>
                </a:cxn>
                <a:cxn ang="0">
                  <a:pos x="18" y="12"/>
                </a:cxn>
                <a:cxn ang="0">
                  <a:pos x="18" y="12"/>
                </a:cxn>
                <a:cxn ang="0">
                  <a:pos x="26" y="0"/>
                </a:cxn>
                <a:cxn ang="0">
                  <a:pos x="40" y="12"/>
                </a:cxn>
                <a:cxn ang="0">
                  <a:pos x="54" y="14"/>
                </a:cxn>
                <a:cxn ang="0">
                  <a:pos x="54" y="16"/>
                </a:cxn>
                <a:cxn ang="0">
                  <a:pos x="72" y="10"/>
                </a:cxn>
                <a:cxn ang="0">
                  <a:pos x="72" y="20"/>
                </a:cxn>
                <a:cxn ang="0">
                  <a:pos x="72" y="22"/>
                </a:cxn>
                <a:cxn ang="0">
                  <a:pos x="108" y="18"/>
                </a:cxn>
                <a:cxn ang="0">
                  <a:pos x="92" y="32"/>
                </a:cxn>
                <a:cxn ang="0">
                  <a:pos x="92" y="32"/>
                </a:cxn>
                <a:cxn ang="0">
                  <a:pos x="86" y="38"/>
                </a:cxn>
                <a:cxn ang="0">
                  <a:pos x="86" y="38"/>
                </a:cxn>
                <a:cxn ang="0">
                  <a:pos x="86" y="38"/>
                </a:cxn>
                <a:cxn ang="0">
                  <a:pos x="72" y="56"/>
                </a:cxn>
                <a:cxn ang="0">
                  <a:pos x="72" y="56"/>
                </a:cxn>
                <a:cxn ang="0">
                  <a:pos x="72" y="56"/>
                </a:cxn>
                <a:cxn ang="0">
                  <a:pos x="64" y="68"/>
                </a:cxn>
                <a:cxn ang="0">
                  <a:pos x="58" y="82"/>
                </a:cxn>
                <a:cxn ang="0">
                  <a:pos x="54" y="98"/>
                </a:cxn>
                <a:cxn ang="0">
                  <a:pos x="52" y="114"/>
                </a:cxn>
                <a:cxn ang="0">
                  <a:pos x="52" y="114"/>
                </a:cxn>
                <a:cxn ang="0">
                  <a:pos x="38" y="114"/>
                </a:cxn>
                <a:cxn ang="0">
                  <a:pos x="38" y="114"/>
                </a:cxn>
              </a:cxnLst>
              <a:rect l="0" t="0" r="r" b="b"/>
              <a:pathLst>
                <a:path w="108" h="114">
                  <a:moveTo>
                    <a:pt x="38" y="114"/>
                  </a:moveTo>
                  <a:lnTo>
                    <a:pt x="38" y="114"/>
                  </a:lnTo>
                  <a:lnTo>
                    <a:pt x="40" y="102"/>
                  </a:lnTo>
                  <a:lnTo>
                    <a:pt x="42" y="90"/>
                  </a:lnTo>
                  <a:lnTo>
                    <a:pt x="48" y="70"/>
                  </a:lnTo>
                  <a:lnTo>
                    <a:pt x="58" y="52"/>
                  </a:lnTo>
                  <a:lnTo>
                    <a:pt x="68" y="38"/>
                  </a:lnTo>
                  <a:lnTo>
                    <a:pt x="68" y="38"/>
                  </a:lnTo>
                  <a:lnTo>
                    <a:pt x="58" y="40"/>
                  </a:lnTo>
                  <a:lnTo>
                    <a:pt x="58" y="30"/>
                  </a:lnTo>
                  <a:lnTo>
                    <a:pt x="58" y="30"/>
                  </a:lnTo>
                  <a:lnTo>
                    <a:pt x="42" y="38"/>
                  </a:lnTo>
                  <a:lnTo>
                    <a:pt x="40" y="28"/>
                  </a:lnTo>
                  <a:lnTo>
                    <a:pt x="40" y="26"/>
                  </a:lnTo>
                  <a:lnTo>
                    <a:pt x="34" y="24"/>
                  </a:lnTo>
                  <a:lnTo>
                    <a:pt x="34" y="24"/>
                  </a:lnTo>
                  <a:lnTo>
                    <a:pt x="34" y="24"/>
                  </a:lnTo>
                  <a:lnTo>
                    <a:pt x="34" y="24"/>
                  </a:lnTo>
                  <a:lnTo>
                    <a:pt x="34" y="24"/>
                  </a:lnTo>
                  <a:lnTo>
                    <a:pt x="34" y="38"/>
                  </a:lnTo>
                  <a:lnTo>
                    <a:pt x="32" y="50"/>
                  </a:lnTo>
                  <a:lnTo>
                    <a:pt x="24" y="76"/>
                  </a:lnTo>
                  <a:lnTo>
                    <a:pt x="12" y="106"/>
                  </a:lnTo>
                  <a:lnTo>
                    <a:pt x="12" y="106"/>
                  </a:lnTo>
                  <a:lnTo>
                    <a:pt x="0" y="100"/>
                  </a:lnTo>
                  <a:lnTo>
                    <a:pt x="0" y="100"/>
                  </a:lnTo>
                  <a:lnTo>
                    <a:pt x="10" y="72"/>
                  </a:lnTo>
                  <a:lnTo>
                    <a:pt x="10" y="72"/>
                  </a:lnTo>
                  <a:lnTo>
                    <a:pt x="10" y="72"/>
                  </a:lnTo>
                  <a:lnTo>
                    <a:pt x="18" y="48"/>
                  </a:lnTo>
                  <a:lnTo>
                    <a:pt x="20" y="36"/>
                  </a:lnTo>
                  <a:lnTo>
                    <a:pt x="20" y="24"/>
                  </a:lnTo>
                  <a:lnTo>
                    <a:pt x="20" y="24"/>
                  </a:lnTo>
                  <a:lnTo>
                    <a:pt x="20" y="24"/>
                  </a:lnTo>
                  <a:lnTo>
                    <a:pt x="20" y="16"/>
                  </a:lnTo>
                  <a:lnTo>
                    <a:pt x="18" y="12"/>
                  </a:lnTo>
                  <a:lnTo>
                    <a:pt x="18" y="12"/>
                  </a:lnTo>
                  <a:lnTo>
                    <a:pt x="26" y="0"/>
                  </a:lnTo>
                  <a:lnTo>
                    <a:pt x="40" y="12"/>
                  </a:lnTo>
                  <a:lnTo>
                    <a:pt x="54" y="14"/>
                  </a:lnTo>
                  <a:lnTo>
                    <a:pt x="54" y="16"/>
                  </a:lnTo>
                  <a:lnTo>
                    <a:pt x="72" y="10"/>
                  </a:lnTo>
                  <a:lnTo>
                    <a:pt x="72" y="20"/>
                  </a:lnTo>
                  <a:lnTo>
                    <a:pt x="72" y="22"/>
                  </a:lnTo>
                  <a:lnTo>
                    <a:pt x="108" y="18"/>
                  </a:lnTo>
                  <a:lnTo>
                    <a:pt x="92" y="32"/>
                  </a:lnTo>
                  <a:lnTo>
                    <a:pt x="92" y="32"/>
                  </a:lnTo>
                  <a:lnTo>
                    <a:pt x="86" y="38"/>
                  </a:lnTo>
                  <a:lnTo>
                    <a:pt x="86" y="38"/>
                  </a:lnTo>
                  <a:lnTo>
                    <a:pt x="86" y="38"/>
                  </a:lnTo>
                  <a:lnTo>
                    <a:pt x="72" y="56"/>
                  </a:lnTo>
                  <a:lnTo>
                    <a:pt x="72" y="56"/>
                  </a:lnTo>
                  <a:lnTo>
                    <a:pt x="72" y="56"/>
                  </a:lnTo>
                  <a:lnTo>
                    <a:pt x="64" y="68"/>
                  </a:lnTo>
                  <a:lnTo>
                    <a:pt x="58" y="82"/>
                  </a:lnTo>
                  <a:lnTo>
                    <a:pt x="54" y="98"/>
                  </a:lnTo>
                  <a:lnTo>
                    <a:pt x="52" y="114"/>
                  </a:lnTo>
                  <a:lnTo>
                    <a:pt x="52" y="114"/>
                  </a:lnTo>
                  <a:lnTo>
                    <a:pt x="38" y="114"/>
                  </a:lnTo>
                  <a:lnTo>
                    <a:pt x="38" y="11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grpSp>
      <p:sp>
        <p:nvSpPr>
          <p:cNvPr id="46" name="Rounded Rectangle 45">
            <a:extLst>
              <a:ext uri="{FF2B5EF4-FFF2-40B4-BE49-F238E27FC236}">
                <a16:creationId xmlns:a16="http://schemas.microsoft.com/office/drawing/2014/main" id="{3288EB29-D177-41FB-A615-DBBDE4643069}"/>
              </a:ext>
            </a:extLst>
          </p:cNvPr>
          <p:cNvSpPr/>
          <p:nvPr/>
        </p:nvSpPr>
        <p:spPr>
          <a:xfrm>
            <a:off x="5181600" y="2286000"/>
            <a:ext cx="3429000" cy="2209800"/>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1" name="TextBox 20">
            <a:extLst>
              <a:ext uri="{FF2B5EF4-FFF2-40B4-BE49-F238E27FC236}">
                <a16:creationId xmlns:a16="http://schemas.microsoft.com/office/drawing/2014/main" id="{DF533328-28D2-4CE0-A1F6-35DCDFAF4196}"/>
              </a:ext>
            </a:extLst>
          </p:cNvPr>
          <p:cNvSpPr txBox="1"/>
          <p:nvPr/>
        </p:nvSpPr>
        <p:spPr>
          <a:xfrm>
            <a:off x="1447800" y="5410200"/>
            <a:ext cx="6172200" cy="5238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800" dirty="0">
                <a:cs typeface="Calibri" pitchFamily="34" charset="0"/>
              </a:rPr>
              <a:t>Why would a person want to use credit?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6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46"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A7232B-BA7B-4704-96BE-6025E7031906}"/>
              </a:ext>
            </a:extLst>
          </p:cNvPr>
          <p:cNvGraphicFramePr>
            <a:graphicFrameLocks noGrp="1"/>
          </p:cNvGraphicFramePr>
          <p:nvPr>
            <p:ph idx="1"/>
          </p:nvPr>
        </p:nvGraphicFramePr>
        <p:xfrm>
          <a:off x="228600" y="1981200"/>
          <a:ext cx="8686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itle 1">
            <a:extLst>
              <a:ext uri="{FF2B5EF4-FFF2-40B4-BE49-F238E27FC236}">
                <a16:creationId xmlns:a16="http://schemas.microsoft.com/office/drawing/2014/main" id="{F3E3803E-9864-4D9B-8C46-DE2A666E99EA}"/>
              </a:ext>
            </a:extLst>
          </p:cNvPr>
          <p:cNvSpPr>
            <a:spLocks noGrp="1"/>
          </p:cNvSpPr>
          <p:nvPr>
            <p:ph type="title"/>
          </p:nvPr>
        </p:nvSpPr>
        <p:spPr/>
        <p:txBody>
          <a:bodyPr/>
          <a:lstStyle/>
          <a:p>
            <a:r>
              <a:rPr lang="en-US" altLang="en-US"/>
              <a:t>Obtaining Credit</a:t>
            </a:r>
          </a:p>
        </p:txBody>
      </p:sp>
      <p:sp>
        <p:nvSpPr>
          <p:cNvPr id="5" name="TextBox 4">
            <a:extLst>
              <a:ext uri="{FF2B5EF4-FFF2-40B4-BE49-F238E27FC236}">
                <a16:creationId xmlns:a16="http://schemas.microsoft.com/office/drawing/2014/main" id="{30B9A2C7-C79B-4302-9C04-A2530B3859AE}"/>
              </a:ext>
            </a:extLst>
          </p:cNvPr>
          <p:cNvSpPr txBox="1">
            <a:spLocks noChangeArrowheads="1"/>
          </p:cNvSpPr>
          <p:nvPr/>
        </p:nvSpPr>
        <p:spPr bwMode="auto">
          <a:xfrm>
            <a:off x="304800" y="25146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cs typeface="Calibri" panose="020F0502020204030204" pitchFamily="34" charset="0"/>
              </a:rPr>
              <a:t>Borrower</a:t>
            </a:r>
            <a:r>
              <a:rPr lang="en-US" altLang="en-US" sz="2400">
                <a:cs typeface="Calibri" panose="020F0502020204030204" pitchFamily="34" charset="0"/>
              </a:rPr>
              <a:t> is in need of credit</a:t>
            </a:r>
          </a:p>
        </p:txBody>
      </p:sp>
      <p:sp>
        <p:nvSpPr>
          <p:cNvPr id="6" name="TextBox 5">
            <a:extLst>
              <a:ext uri="{FF2B5EF4-FFF2-40B4-BE49-F238E27FC236}">
                <a16:creationId xmlns:a16="http://schemas.microsoft.com/office/drawing/2014/main" id="{455D0000-DE52-474B-9F46-8705F1528FE5}"/>
              </a:ext>
            </a:extLst>
          </p:cNvPr>
          <p:cNvSpPr txBox="1">
            <a:spLocks noChangeArrowheads="1"/>
          </p:cNvSpPr>
          <p:nvPr/>
        </p:nvSpPr>
        <p:spPr bwMode="auto">
          <a:xfrm>
            <a:off x="3124200" y="23622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cs typeface="Calibri" panose="020F0502020204030204" pitchFamily="34" charset="0"/>
              </a:rPr>
              <a:t>Borrower requests to receive credit from a </a:t>
            </a:r>
            <a:r>
              <a:rPr lang="en-US" altLang="en-US" sz="2400" b="1">
                <a:cs typeface="Calibri" panose="020F0502020204030204" pitchFamily="34" charset="0"/>
              </a:rPr>
              <a:t>lender</a:t>
            </a:r>
            <a:endParaRPr lang="en-US" altLang="en-US" sz="2400">
              <a:cs typeface="Calibri" panose="020F0502020204030204" pitchFamily="34" charset="0"/>
            </a:endParaRPr>
          </a:p>
        </p:txBody>
      </p:sp>
      <p:sp>
        <p:nvSpPr>
          <p:cNvPr id="7" name="TextBox 6">
            <a:extLst>
              <a:ext uri="{FF2B5EF4-FFF2-40B4-BE49-F238E27FC236}">
                <a16:creationId xmlns:a16="http://schemas.microsoft.com/office/drawing/2014/main" id="{C8527571-4066-4661-9C88-08684D3756E0}"/>
              </a:ext>
            </a:extLst>
          </p:cNvPr>
          <p:cNvSpPr txBox="1">
            <a:spLocks noChangeArrowheads="1"/>
          </p:cNvSpPr>
          <p:nvPr/>
        </p:nvSpPr>
        <p:spPr bwMode="auto">
          <a:xfrm>
            <a:off x="6019800" y="1947863"/>
            <a:ext cx="2971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cs typeface="Calibri" panose="020F0502020204030204" pitchFamily="34" charset="0"/>
              </a:rPr>
              <a:t>Lender determines whether to grant the borrower credit based on perceived </a:t>
            </a:r>
            <a:r>
              <a:rPr lang="en-US" altLang="en-US" sz="2400" b="1">
                <a:cs typeface="Calibri" panose="020F0502020204030204" pitchFamily="34" charset="0"/>
              </a:rPr>
              <a:t>creditworthiness</a:t>
            </a:r>
            <a:endParaRPr lang="en-US" altLang="en-US" sz="2400">
              <a:cs typeface="Calibri" panose="020F0502020204030204" pitchFamily="34" charset="0"/>
            </a:endParaRPr>
          </a:p>
        </p:txBody>
      </p:sp>
      <p:sp>
        <p:nvSpPr>
          <p:cNvPr id="11" name="TextBox 10">
            <a:extLst>
              <a:ext uri="{FF2B5EF4-FFF2-40B4-BE49-F238E27FC236}">
                <a16:creationId xmlns:a16="http://schemas.microsoft.com/office/drawing/2014/main" id="{3BE0AB3E-010B-417C-BA1E-284D8B048AC4}"/>
              </a:ext>
            </a:extLst>
          </p:cNvPr>
          <p:cNvSpPr txBox="1"/>
          <p:nvPr/>
        </p:nvSpPr>
        <p:spPr>
          <a:xfrm>
            <a:off x="1447800" y="5334000"/>
            <a:ext cx="6172200" cy="9540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800" dirty="0">
                <a:cs typeface="Calibri" pitchFamily="34" charset="0"/>
              </a:rPr>
              <a:t>Why would a lender assess a borrower’s creditworthiness before granting credit?</a:t>
            </a:r>
          </a:p>
        </p:txBody>
      </p:sp>
      <p:sp>
        <p:nvSpPr>
          <p:cNvPr id="3" name="Rectangle 2">
            <a:extLst>
              <a:ext uri="{FF2B5EF4-FFF2-40B4-BE49-F238E27FC236}">
                <a16:creationId xmlns:a16="http://schemas.microsoft.com/office/drawing/2014/main" id="{4EAE5956-8EB5-4408-B65B-09CBA9D3ED82}"/>
              </a:ext>
            </a:extLst>
          </p:cNvPr>
          <p:cNvSpPr>
            <a:spLocks noChangeArrowheads="1"/>
          </p:cNvSpPr>
          <p:nvPr/>
        </p:nvSpPr>
        <p:spPr bwMode="auto">
          <a:xfrm>
            <a:off x="304800" y="4191000"/>
            <a:ext cx="2743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000" b="1">
                <a:cs typeface="Calibri" panose="020F0502020204030204" pitchFamily="34" charset="0"/>
              </a:rPr>
              <a:t>Borrower- </a:t>
            </a:r>
            <a:r>
              <a:rPr lang="en-US" altLang="en-US" sz="2000">
                <a:cs typeface="Calibri" panose="020F0502020204030204" pitchFamily="34" charset="0"/>
              </a:rPr>
              <a:t>person or organization that is receiving the money </a:t>
            </a:r>
            <a:endParaRPr lang="en-US" altLang="en-US" sz="2000"/>
          </a:p>
        </p:txBody>
      </p:sp>
      <p:sp>
        <p:nvSpPr>
          <p:cNvPr id="8" name="Rectangle 7">
            <a:extLst>
              <a:ext uri="{FF2B5EF4-FFF2-40B4-BE49-F238E27FC236}">
                <a16:creationId xmlns:a16="http://schemas.microsoft.com/office/drawing/2014/main" id="{890D9BA5-80F9-4935-80A4-0FD18A19EB9D}"/>
              </a:ext>
            </a:extLst>
          </p:cNvPr>
          <p:cNvSpPr>
            <a:spLocks noChangeArrowheads="1"/>
          </p:cNvSpPr>
          <p:nvPr/>
        </p:nvSpPr>
        <p:spPr bwMode="auto">
          <a:xfrm>
            <a:off x="3216275" y="3933825"/>
            <a:ext cx="2803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000" b="1">
                <a:cs typeface="Calibri" panose="020F0502020204030204" pitchFamily="34" charset="0"/>
              </a:rPr>
              <a:t>Lender-</a:t>
            </a:r>
            <a:r>
              <a:rPr lang="en-US" altLang="en-US" sz="2000">
                <a:cs typeface="Calibri" panose="020F0502020204030204" pitchFamily="34" charset="0"/>
              </a:rPr>
              <a:t> person or organization who has the resources to provide the borrower money</a:t>
            </a:r>
          </a:p>
        </p:txBody>
      </p:sp>
      <p:sp>
        <p:nvSpPr>
          <p:cNvPr id="9" name="Rectangle 8">
            <a:extLst>
              <a:ext uri="{FF2B5EF4-FFF2-40B4-BE49-F238E27FC236}">
                <a16:creationId xmlns:a16="http://schemas.microsoft.com/office/drawing/2014/main" id="{7ED2718F-B330-4DC5-85D8-A118195DE83E}"/>
              </a:ext>
            </a:extLst>
          </p:cNvPr>
          <p:cNvSpPr>
            <a:spLocks noChangeArrowheads="1"/>
          </p:cNvSpPr>
          <p:nvPr/>
        </p:nvSpPr>
        <p:spPr bwMode="auto">
          <a:xfrm>
            <a:off x="6019800" y="3962400"/>
            <a:ext cx="2971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000" b="1">
                <a:cs typeface="Calibri" panose="020F0502020204030204" pitchFamily="34" charset="0"/>
              </a:rPr>
              <a:t>Creditworthiness- </a:t>
            </a:r>
            <a:r>
              <a:rPr lang="en-US" altLang="en-US" sz="2000">
                <a:cs typeface="Calibri" panose="020F0502020204030204" pitchFamily="34" charset="0"/>
              </a:rPr>
              <a:t>an individual’s ability and willingness to pay the money back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animBg="1"/>
      <p:bldP spid="3"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EE0944D0-7210-4961-813B-15939D5AA753}"/>
              </a:ext>
            </a:extLst>
          </p:cNvPr>
          <p:cNvGraphicFramePr>
            <a:graphicFrameLocks/>
          </p:cNvGraphicFramePr>
          <p:nvPr/>
        </p:nvGraphicFramePr>
        <p:xfrm>
          <a:off x="228600" y="1981200"/>
          <a:ext cx="86868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Title 1">
            <a:extLst>
              <a:ext uri="{FF2B5EF4-FFF2-40B4-BE49-F238E27FC236}">
                <a16:creationId xmlns:a16="http://schemas.microsoft.com/office/drawing/2014/main" id="{95F95DE0-44B0-4A83-AF36-28DB8FB30412}"/>
              </a:ext>
            </a:extLst>
          </p:cNvPr>
          <p:cNvSpPr>
            <a:spLocks noGrp="1"/>
          </p:cNvSpPr>
          <p:nvPr>
            <p:ph type="title"/>
          </p:nvPr>
        </p:nvSpPr>
        <p:spPr/>
        <p:txBody>
          <a:bodyPr/>
          <a:lstStyle/>
          <a:p>
            <a:r>
              <a:rPr lang="en-US" altLang="en-US"/>
              <a:t>Paying Back Credit</a:t>
            </a:r>
          </a:p>
        </p:txBody>
      </p:sp>
      <p:sp>
        <p:nvSpPr>
          <p:cNvPr id="4" name="TextBox 3">
            <a:extLst>
              <a:ext uri="{FF2B5EF4-FFF2-40B4-BE49-F238E27FC236}">
                <a16:creationId xmlns:a16="http://schemas.microsoft.com/office/drawing/2014/main" id="{BA08E7EC-8294-4C8C-9F59-4764F4CBD657}"/>
              </a:ext>
            </a:extLst>
          </p:cNvPr>
          <p:cNvSpPr txBox="1">
            <a:spLocks noChangeArrowheads="1"/>
          </p:cNvSpPr>
          <p:nvPr/>
        </p:nvSpPr>
        <p:spPr bwMode="auto">
          <a:xfrm>
            <a:off x="228600" y="2667000"/>
            <a:ext cx="2819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cs typeface="Calibri" panose="020F0502020204030204" pitchFamily="34" charset="0"/>
              </a:rPr>
              <a:t>If approved, the borrower will receive money from the lender </a:t>
            </a:r>
          </a:p>
        </p:txBody>
      </p:sp>
      <p:sp>
        <p:nvSpPr>
          <p:cNvPr id="6" name="TextBox 5">
            <a:extLst>
              <a:ext uri="{FF2B5EF4-FFF2-40B4-BE49-F238E27FC236}">
                <a16:creationId xmlns:a16="http://schemas.microsoft.com/office/drawing/2014/main" id="{46557C94-8150-46F2-BF6F-A771D915D7F3}"/>
              </a:ext>
            </a:extLst>
          </p:cNvPr>
          <p:cNvSpPr txBox="1"/>
          <p:nvPr/>
        </p:nvSpPr>
        <p:spPr>
          <a:xfrm>
            <a:off x="1219200" y="5410200"/>
            <a:ext cx="6781800" cy="9540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800" dirty="0">
                <a:cs typeface="Calibri" pitchFamily="34" charset="0"/>
              </a:rPr>
              <a:t>Why would a lender charge a borrower interest?</a:t>
            </a:r>
          </a:p>
        </p:txBody>
      </p:sp>
      <p:sp>
        <p:nvSpPr>
          <p:cNvPr id="7" name="TextBox 6">
            <a:extLst>
              <a:ext uri="{FF2B5EF4-FFF2-40B4-BE49-F238E27FC236}">
                <a16:creationId xmlns:a16="http://schemas.microsoft.com/office/drawing/2014/main" id="{85F7C50C-7248-4CCF-80C6-1327BFA6B44C}"/>
              </a:ext>
            </a:extLst>
          </p:cNvPr>
          <p:cNvSpPr txBox="1">
            <a:spLocks noChangeArrowheads="1"/>
          </p:cNvSpPr>
          <p:nvPr/>
        </p:nvSpPr>
        <p:spPr bwMode="auto">
          <a:xfrm>
            <a:off x="3200400" y="2057400"/>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cs typeface="Calibri" panose="020F0502020204030204" pitchFamily="34" charset="0"/>
              </a:rPr>
              <a:t>Borrower is usually expected to pay </a:t>
            </a:r>
            <a:r>
              <a:rPr lang="en-US" altLang="en-US" sz="2800" b="1">
                <a:cs typeface="Calibri" panose="020F0502020204030204" pitchFamily="34" charset="0"/>
              </a:rPr>
              <a:t>interest</a:t>
            </a:r>
            <a:r>
              <a:rPr lang="en-US" altLang="en-US" sz="2800">
                <a:cs typeface="Calibri" panose="020F0502020204030204" pitchFamily="34" charset="0"/>
              </a:rPr>
              <a:t> in addition to the money borrowed</a:t>
            </a:r>
          </a:p>
        </p:txBody>
      </p:sp>
      <p:sp>
        <p:nvSpPr>
          <p:cNvPr id="10" name="TextBox 9">
            <a:extLst>
              <a:ext uri="{FF2B5EF4-FFF2-40B4-BE49-F238E27FC236}">
                <a16:creationId xmlns:a16="http://schemas.microsoft.com/office/drawing/2014/main" id="{6CA2D6CA-4BF2-4976-8304-CC9626527EC3}"/>
              </a:ext>
            </a:extLst>
          </p:cNvPr>
          <p:cNvSpPr txBox="1">
            <a:spLocks noChangeArrowheads="1"/>
          </p:cNvSpPr>
          <p:nvPr/>
        </p:nvSpPr>
        <p:spPr bwMode="auto">
          <a:xfrm>
            <a:off x="6096000" y="3084513"/>
            <a:ext cx="2819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cs typeface="Calibri" panose="020F0502020204030204" pitchFamily="34" charset="0"/>
              </a:rPr>
              <a:t>Borrower pays money back</a:t>
            </a:r>
          </a:p>
        </p:txBody>
      </p:sp>
      <p:sp>
        <p:nvSpPr>
          <p:cNvPr id="3" name="Rectangle 2">
            <a:extLst>
              <a:ext uri="{FF2B5EF4-FFF2-40B4-BE49-F238E27FC236}">
                <a16:creationId xmlns:a16="http://schemas.microsoft.com/office/drawing/2014/main" id="{CD16C99F-4A4E-4859-A914-E39093BF3307}"/>
              </a:ext>
            </a:extLst>
          </p:cNvPr>
          <p:cNvSpPr>
            <a:spLocks noChangeArrowheads="1"/>
          </p:cNvSpPr>
          <p:nvPr/>
        </p:nvSpPr>
        <p:spPr bwMode="auto">
          <a:xfrm>
            <a:off x="3505200" y="4419600"/>
            <a:ext cx="210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cs typeface="Calibri" panose="020F0502020204030204" pitchFamily="34" charset="0"/>
              </a:rPr>
              <a:t>Interest</a:t>
            </a:r>
            <a:r>
              <a:rPr lang="en-US" altLang="en-US" sz="2400">
                <a:cs typeface="Calibri" panose="020F0502020204030204" pitchFamily="34" charset="0"/>
              </a:rPr>
              <a:t> - the price of money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0"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4F6DAAC-6456-4057-A01D-3E001864DB20}"/>
              </a:ext>
            </a:extLst>
          </p:cNvPr>
          <p:cNvSpPr>
            <a:spLocks noGrp="1"/>
          </p:cNvSpPr>
          <p:nvPr>
            <p:ph type="title"/>
          </p:nvPr>
        </p:nvSpPr>
        <p:spPr/>
        <p:txBody>
          <a:bodyPr/>
          <a:lstStyle/>
          <a:p>
            <a:r>
              <a:rPr lang="en-US" altLang="en-US"/>
              <a:t>Different Forms of Credit</a:t>
            </a:r>
          </a:p>
        </p:txBody>
      </p:sp>
      <p:sp>
        <p:nvSpPr>
          <p:cNvPr id="4" name="TextBox 3">
            <a:extLst>
              <a:ext uri="{FF2B5EF4-FFF2-40B4-BE49-F238E27FC236}">
                <a16:creationId xmlns:a16="http://schemas.microsoft.com/office/drawing/2014/main" id="{1F2DB48B-28F1-4199-BE89-C5ED567F819D}"/>
              </a:ext>
            </a:extLst>
          </p:cNvPr>
          <p:cNvSpPr txBox="1"/>
          <p:nvPr/>
        </p:nvSpPr>
        <p:spPr>
          <a:xfrm>
            <a:off x="1371600" y="2209800"/>
            <a:ext cx="6781800" cy="5238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800" dirty="0">
                <a:cs typeface="Calibri" pitchFamily="34" charset="0"/>
              </a:rPr>
              <a:t>How are these forms of credit different?</a:t>
            </a:r>
          </a:p>
        </p:txBody>
      </p:sp>
      <p:pic>
        <p:nvPicPr>
          <p:cNvPr id="1026" name="Picture 2" descr="C:\Users\Lindy\AppData\Local\Microsoft\Windows\Temporary Internet Files\Content.IE5\0S8G0E4Q\MC900441736[1].png">
            <a:extLst>
              <a:ext uri="{FF2B5EF4-FFF2-40B4-BE49-F238E27FC236}">
                <a16:creationId xmlns:a16="http://schemas.microsoft.com/office/drawing/2014/main" id="{B2B40F33-CC4D-4933-BED6-E5E2177BB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90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Lindy\AppData\Local\Microsoft\Windows\Temporary Internet Files\Content.IE5\W9J95L1S\MC900441319[1].png">
            <a:extLst>
              <a:ext uri="{FF2B5EF4-FFF2-40B4-BE49-F238E27FC236}">
                <a16:creationId xmlns:a16="http://schemas.microsoft.com/office/drawing/2014/main" id="{10115BF6-D0F9-48E9-816D-8BA94F499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743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880BE24-A342-4B59-B5A5-B88122D468E9}"/>
              </a:ext>
            </a:extLst>
          </p:cNvPr>
          <p:cNvSpPr txBox="1">
            <a:spLocks noChangeArrowheads="1"/>
          </p:cNvSpPr>
          <p:nvPr/>
        </p:nvSpPr>
        <p:spPr bwMode="auto">
          <a:xfrm>
            <a:off x="4191000" y="3657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600"/>
              <a:t>VS.</a:t>
            </a:r>
          </a:p>
        </p:txBody>
      </p:sp>
      <p:sp>
        <p:nvSpPr>
          <p:cNvPr id="7" name="TextBox 6">
            <a:extLst>
              <a:ext uri="{FF2B5EF4-FFF2-40B4-BE49-F238E27FC236}">
                <a16:creationId xmlns:a16="http://schemas.microsoft.com/office/drawing/2014/main" id="{C588D860-B644-4B2F-B10D-D96119310236}"/>
              </a:ext>
            </a:extLst>
          </p:cNvPr>
          <p:cNvSpPr txBox="1">
            <a:spLocks noChangeArrowheads="1"/>
          </p:cNvSpPr>
          <p:nvPr/>
        </p:nvSpPr>
        <p:spPr bwMode="auto">
          <a:xfrm>
            <a:off x="914400" y="533400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t>Closed-end Credit</a:t>
            </a:r>
          </a:p>
        </p:txBody>
      </p:sp>
      <p:sp>
        <p:nvSpPr>
          <p:cNvPr id="10" name="TextBox 9">
            <a:extLst>
              <a:ext uri="{FF2B5EF4-FFF2-40B4-BE49-F238E27FC236}">
                <a16:creationId xmlns:a16="http://schemas.microsoft.com/office/drawing/2014/main" id="{C653D6A6-7137-49E9-B8C9-E81E974D85A4}"/>
              </a:ext>
            </a:extLst>
          </p:cNvPr>
          <p:cNvSpPr txBox="1">
            <a:spLocks noChangeArrowheads="1"/>
          </p:cNvSpPr>
          <p:nvPr/>
        </p:nvSpPr>
        <p:spPr bwMode="auto">
          <a:xfrm>
            <a:off x="5105400" y="5322888"/>
            <a:ext cx="3276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t>Open-end Credit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Credit Sources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81102160"/>
              </p:ext>
            </p:extLst>
          </p:nvPr>
        </p:nvGraphicFramePr>
        <p:xfrm>
          <a:off x="533400" y="1524001"/>
          <a:ext cx="8534400" cy="4606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303848" y="4565840"/>
            <a:ext cx="1554480" cy="1554480"/>
            <a:chOff x="5410199" y="109533"/>
            <a:chExt cx="1828804" cy="1828799"/>
          </a:xfrm>
        </p:grpSpPr>
        <p:sp>
          <p:nvSpPr>
            <p:cNvPr id="10" name="Oval 9"/>
            <p:cNvSpPr/>
            <p:nvPr/>
          </p:nvSpPr>
          <p:spPr>
            <a:xfrm>
              <a:off x="5410199" y="109533"/>
              <a:ext cx="1828804" cy="1828799"/>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1" name="Oval 4"/>
            <p:cNvSpPr/>
            <p:nvPr/>
          </p:nvSpPr>
          <p:spPr>
            <a:xfrm>
              <a:off x="5678021" y="377354"/>
              <a:ext cx="1293160" cy="12931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Insurance agents</a:t>
              </a:r>
            </a:p>
          </p:txBody>
        </p:sp>
      </p:grpSp>
      <p:grpSp>
        <p:nvGrpSpPr>
          <p:cNvPr id="12" name="Group 11"/>
          <p:cNvGrpSpPr/>
          <p:nvPr/>
        </p:nvGrpSpPr>
        <p:grpSpPr>
          <a:xfrm>
            <a:off x="7239000" y="2963355"/>
            <a:ext cx="1554475" cy="1554484"/>
            <a:chOff x="609596" y="947733"/>
            <a:chExt cx="1554475" cy="1554484"/>
          </a:xfrm>
        </p:grpSpPr>
        <p:sp>
          <p:nvSpPr>
            <p:cNvPr id="13" name="Oval 12"/>
            <p:cNvSpPr/>
            <p:nvPr/>
          </p:nvSpPr>
          <p:spPr>
            <a:xfrm>
              <a:off x="609596" y="947733"/>
              <a:ext cx="1554475" cy="1554484"/>
            </a:xfrm>
            <a:prstGeom prst="ellipse">
              <a:avLst/>
            </a:prstGeom>
          </p:spPr>
          <p:style>
            <a:lnRef idx="2">
              <a:schemeClr val="accent4">
                <a:shade val="50000"/>
              </a:schemeClr>
            </a:lnRef>
            <a:fillRef idx="1">
              <a:schemeClr val="accent4"/>
            </a:fillRef>
            <a:effectRef idx="0">
              <a:schemeClr val="accent4"/>
            </a:effectRef>
            <a:fontRef idx="minor">
              <a:schemeClr val="lt1"/>
            </a:fontRef>
          </p:style>
        </p:sp>
        <p:sp>
          <p:nvSpPr>
            <p:cNvPr id="14" name="Oval 4"/>
            <p:cNvSpPr/>
            <p:nvPr/>
          </p:nvSpPr>
          <p:spPr>
            <a:xfrm>
              <a:off x="837244" y="1175382"/>
              <a:ext cx="1099179" cy="1099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Pawn shops</a:t>
              </a:r>
            </a:p>
          </p:txBody>
        </p:sp>
      </p:grpSp>
      <p:grpSp>
        <p:nvGrpSpPr>
          <p:cNvPr id="15" name="Group 14"/>
          <p:cNvGrpSpPr/>
          <p:nvPr/>
        </p:nvGrpSpPr>
        <p:grpSpPr>
          <a:xfrm>
            <a:off x="304800" y="5980122"/>
            <a:ext cx="8534400" cy="762000"/>
            <a:chOff x="304800" y="5945832"/>
            <a:chExt cx="8534400" cy="762000"/>
          </a:xfrm>
        </p:grpSpPr>
        <p:sp>
          <p:nvSpPr>
            <p:cNvPr id="16" name="TextBox 15"/>
            <p:cNvSpPr txBox="1"/>
            <p:nvPr/>
          </p:nvSpPr>
          <p:spPr>
            <a:xfrm>
              <a:off x="304800" y="6096000"/>
              <a:ext cx="85344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t>What credit sources provide the most favorable terms?</a:t>
              </a:r>
            </a:p>
          </p:txBody>
        </p:sp>
        <p:pic>
          <p:nvPicPr>
            <p:cNvPr id="17" name="Picture 2" descr="C:\Users\Nicole Wanago\AppData\Local\Microsoft\Windows\Temporary Internet Files\Content.IE5\607HZOS3\MP9003211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5945832"/>
              <a:ext cx="543560" cy="76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462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007ACE27-3033-4F8E-A1B5-70846C24A085}"/>
                                            </p:graphicEl>
                                          </p:spTgt>
                                        </p:tgtEl>
                                        <p:attrNameLst>
                                          <p:attrName>style.visibility</p:attrName>
                                        </p:attrNameLst>
                                      </p:cBhvr>
                                      <p:to>
                                        <p:strVal val="visible"/>
                                      </p:to>
                                    </p:set>
                                    <p:anim calcmode="lin" valueType="num">
                                      <p:cBhvr>
                                        <p:cTn id="7" dur="500" fill="hold"/>
                                        <p:tgtEl>
                                          <p:spTgt spid="4">
                                            <p:graphicEl>
                                              <a:dgm id="{007ACE27-3033-4F8E-A1B5-70846C24A08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007ACE27-3033-4F8E-A1B5-70846C24A08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007ACE27-3033-4F8E-A1B5-70846C24A085}"/>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6D42E21A-D7FD-4321-9B1C-1F0FCEE84695}"/>
                                            </p:graphicEl>
                                          </p:spTgt>
                                        </p:tgtEl>
                                        <p:attrNameLst>
                                          <p:attrName>style.visibility</p:attrName>
                                        </p:attrNameLst>
                                      </p:cBhvr>
                                      <p:to>
                                        <p:strVal val="visible"/>
                                      </p:to>
                                    </p:set>
                                    <p:anim calcmode="lin" valueType="num">
                                      <p:cBhvr>
                                        <p:cTn id="12" dur="500" fill="hold"/>
                                        <p:tgtEl>
                                          <p:spTgt spid="4">
                                            <p:graphicEl>
                                              <a:dgm id="{6D42E21A-D7FD-4321-9B1C-1F0FCEE84695}"/>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6D42E21A-D7FD-4321-9B1C-1F0FCEE84695}"/>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6D42E21A-D7FD-4321-9B1C-1F0FCEE84695}"/>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graphicEl>
                                              <a:dgm id="{7F816469-B8EA-44C9-AD12-C50678477F43}"/>
                                            </p:graphicEl>
                                          </p:spTgt>
                                        </p:tgtEl>
                                        <p:attrNameLst>
                                          <p:attrName>style.visibility</p:attrName>
                                        </p:attrNameLst>
                                      </p:cBhvr>
                                      <p:to>
                                        <p:strVal val="visible"/>
                                      </p:to>
                                    </p:set>
                                    <p:anim calcmode="lin" valueType="num">
                                      <p:cBhvr>
                                        <p:cTn id="17" dur="500" fill="hold"/>
                                        <p:tgtEl>
                                          <p:spTgt spid="4">
                                            <p:graphicEl>
                                              <a:dgm id="{7F816469-B8EA-44C9-AD12-C50678477F43}"/>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7F816469-B8EA-44C9-AD12-C50678477F43}"/>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7F816469-B8EA-44C9-AD12-C50678477F43}"/>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graphicEl>
                                              <a:dgm id="{7392AFF0-5E30-4028-A06E-BF445E0ED6F9}"/>
                                            </p:graphicEl>
                                          </p:spTgt>
                                        </p:tgtEl>
                                        <p:attrNameLst>
                                          <p:attrName>style.visibility</p:attrName>
                                        </p:attrNameLst>
                                      </p:cBhvr>
                                      <p:to>
                                        <p:strVal val="visible"/>
                                      </p:to>
                                    </p:set>
                                    <p:anim calcmode="lin" valueType="num">
                                      <p:cBhvr>
                                        <p:cTn id="22" dur="500" fill="hold"/>
                                        <p:tgtEl>
                                          <p:spTgt spid="4">
                                            <p:graphicEl>
                                              <a:dgm id="{7392AFF0-5E30-4028-A06E-BF445E0ED6F9}"/>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7392AFF0-5E30-4028-A06E-BF445E0ED6F9}"/>
                                            </p:graphicEl>
                                          </p:spTgt>
                                        </p:tgtEl>
                                        <p:attrNameLst>
                                          <p:attrName>ppt_h</p:attrName>
                                        </p:attrNameLst>
                                      </p:cBhvr>
                                      <p:tavLst>
                                        <p:tav tm="0">
                                          <p:val>
                                            <p:fltVal val="0"/>
                                          </p:val>
                                        </p:tav>
                                        <p:tav tm="100000">
                                          <p:val>
                                            <p:strVal val="#ppt_h"/>
                                          </p:val>
                                        </p:tav>
                                      </p:tavLst>
                                    </p:anim>
                                    <p:animEffect transition="in" filter="fade">
                                      <p:cBhvr>
                                        <p:cTn id="24" dur="500"/>
                                        <p:tgtEl>
                                          <p:spTgt spid="4">
                                            <p:graphicEl>
                                              <a:dgm id="{7392AFF0-5E30-4028-A06E-BF445E0ED6F9}"/>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graphicEl>
                                              <a:dgm id="{936F9735-DC26-4096-9E50-32E27EAF9822}"/>
                                            </p:graphicEl>
                                          </p:spTgt>
                                        </p:tgtEl>
                                        <p:attrNameLst>
                                          <p:attrName>style.visibility</p:attrName>
                                        </p:attrNameLst>
                                      </p:cBhvr>
                                      <p:to>
                                        <p:strVal val="visible"/>
                                      </p:to>
                                    </p:set>
                                    <p:anim calcmode="lin" valueType="num">
                                      <p:cBhvr>
                                        <p:cTn id="27" dur="500" fill="hold"/>
                                        <p:tgtEl>
                                          <p:spTgt spid="4">
                                            <p:graphicEl>
                                              <a:dgm id="{936F9735-DC26-4096-9E50-32E27EAF9822}"/>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936F9735-DC26-4096-9E50-32E27EAF9822}"/>
                                            </p:graphicEl>
                                          </p:spTgt>
                                        </p:tgtEl>
                                        <p:attrNameLst>
                                          <p:attrName>ppt_h</p:attrName>
                                        </p:attrNameLst>
                                      </p:cBhvr>
                                      <p:tavLst>
                                        <p:tav tm="0">
                                          <p:val>
                                            <p:fltVal val="0"/>
                                          </p:val>
                                        </p:tav>
                                        <p:tav tm="100000">
                                          <p:val>
                                            <p:strVal val="#ppt_h"/>
                                          </p:val>
                                        </p:tav>
                                      </p:tavLst>
                                    </p:anim>
                                    <p:animEffect transition="in" filter="fade">
                                      <p:cBhvr>
                                        <p:cTn id="29" dur="500"/>
                                        <p:tgtEl>
                                          <p:spTgt spid="4">
                                            <p:graphicEl>
                                              <a:dgm id="{936F9735-DC26-4096-9E50-32E27EAF9822}"/>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graphicEl>
                                              <a:dgm id="{3F63F407-E249-4076-B7A5-250DD785644D}"/>
                                            </p:graphicEl>
                                          </p:spTgt>
                                        </p:tgtEl>
                                        <p:attrNameLst>
                                          <p:attrName>style.visibility</p:attrName>
                                        </p:attrNameLst>
                                      </p:cBhvr>
                                      <p:to>
                                        <p:strVal val="visible"/>
                                      </p:to>
                                    </p:set>
                                    <p:anim calcmode="lin" valueType="num">
                                      <p:cBhvr>
                                        <p:cTn id="32" dur="500" fill="hold"/>
                                        <p:tgtEl>
                                          <p:spTgt spid="4">
                                            <p:graphicEl>
                                              <a:dgm id="{3F63F407-E249-4076-B7A5-250DD785644D}"/>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3F63F407-E249-4076-B7A5-250DD785644D}"/>
                                            </p:graphicEl>
                                          </p:spTgt>
                                        </p:tgtEl>
                                        <p:attrNameLst>
                                          <p:attrName>ppt_h</p:attrName>
                                        </p:attrNameLst>
                                      </p:cBhvr>
                                      <p:tavLst>
                                        <p:tav tm="0">
                                          <p:val>
                                            <p:fltVal val="0"/>
                                          </p:val>
                                        </p:tav>
                                        <p:tav tm="100000">
                                          <p:val>
                                            <p:strVal val="#ppt_h"/>
                                          </p:val>
                                        </p:tav>
                                      </p:tavLst>
                                    </p:anim>
                                    <p:animEffect transition="in" filter="fade">
                                      <p:cBhvr>
                                        <p:cTn id="34" dur="500"/>
                                        <p:tgtEl>
                                          <p:spTgt spid="4">
                                            <p:graphicEl>
                                              <a:dgm id="{3F63F407-E249-4076-B7A5-250DD785644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graphicEl>
                                              <a:dgm id="{6CB2C064-7C2B-4547-BE35-990FE0AC023A}"/>
                                            </p:graphicEl>
                                          </p:spTgt>
                                        </p:tgtEl>
                                        <p:attrNameLst>
                                          <p:attrName>style.visibility</p:attrName>
                                        </p:attrNameLst>
                                      </p:cBhvr>
                                      <p:to>
                                        <p:strVal val="visible"/>
                                      </p:to>
                                    </p:set>
                                    <p:anim calcmode="lin" valueType="num">
                                      <p:cBhvr>
                                        <p:cTn id="39" dur="500" fill="hold"/>
                                        <p:tgtEl>
                                          <p:spTgt spid="4">
                                            <p:graphicEl>
                                              <a:dgm id="{6CB2C064-7C2B-4547-BE35-990FE0AC023A}"/>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6CB2C064-7C2B-4547-BE35-990FE0AC023A}"/>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6CB2C064-7C2B-4547-BE35-990FE0AC023A}"/>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
                                            <p:graphicEl>
                                              <a:dgm id="{EE5FE6CB-49A3-4EA0-B48A-35F45E2EF879}"/>
                                            </p:graphicEl>
                                          </p:spTgt>
                                        </p:tgtEl>
                                        <p:attrNameLst>
                                          <p:attrName>style.visibility</p:attrName>
                                        </p:attrNameLst>
                                      </p:cBhvr>
                                      <p:to>
                                        <p:strVal val="visible"/>
                                      </p:to>
                                    </p:set>
                                    <p:anim calcmode="lin" valueType="num">
                                      <p:cBhvr>
                                        <p:cTn id="44" dur="500" fill="hold"/>
                                        <p:tgtEl>
                                          <p:spTgt spid="4">
                                            <p:graphicEl>
                                              <a:dgm id="{EE5FE6CB-49A3-4EA0-B48A-35F45E2EF879}"/>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EE5FE6CB-49A3-4EA0-B48A-35F45E2EF879}"/>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EE5FE6CB-49A3-4EA0-B48A-35F45E2EF879}"/>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graphicEl>
                                              <a:dgm id="{FCC0D31E-C587-45F4-825E-3D385D9F4E33}"/>
                                            </p:graphicEl>
                                          </p:spTgt>
                                        </p:tgtEl>
                                        <p:attrNameLst>
                                          <p:attrName>style.visibility</p:attrName>
                                        </p:attrNameLst>
                                      </p:cBhvr>
                                      <p:to>
                                        <p:strVal val="visible"/>
                                      </p:to>
                                    </p:set>
                                    <p:anim calcmode="lin" valueType="num">
                                      <p:cBhvr>
                                        <p:cTn id="49" dur="500" fill="hold"/>
                                        <p:tgtEl>
                                          <p:spTgt spid="4">
                                            <p:graphicEl>
                                              <a:dgm id="{FCC0D31E-C587-45F4-825E-3D385D9F4E33}"/>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FCC0D31E-C587-45F4-825E-3D385D9F4E33}"/>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FCC0D31E-C587-45F4-825E-3D385D9F4E33}"/>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6D749B55-662C-4D82-A887-EB341ACF2D24}"/>
                                            </p:graphicEl>
                                          </p:spTgt>
                                        </p:tgtEl>
                                        <p:attrNameLst>
                                          <p:attrName>style.visibility</p:attrName>
                                        </p:attrNameLst>
                                      </p:cBhvr>
                                      <p:to>
                                        <p:strVal val="visible"/>
                                      </p:to>
                                    </p:set>
                                    <p:anim calcmode="lin" valueType="num">
                                      <p:cBhvr>
                                        <p:cTn id="56" dur="500" fill="hold"/>
                                        <p:tgtEl>
                                          <p:spTgt spid="4">
                                            <p:graphicEl>
                                              <a:dgm id="{6D749B55-662C-4D82-A887-EB341ACF2D24}"/>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6D749B55-662C-4D82-A887-EB341ACF2D24}"/>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6D749B55-662C-4D82-A887-EB341ACF2D24}"/>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graphicEl>
                                              <a:dgm id="{168B43CE-38EA-4BCE-88A9-7B457B76530F}"/>
                                            </p:graphicEl>
                                          </p:spTgt>
                                        </p:tgtEl>
                                        <p:attrNameLst>
                                          <p:attrName>style.visibility</p:attrName>
                                        </p:attrNameLst>
                                      </p:cBhvr>
                                      <p:to>
                                        <p:strVal val="visible"/>
                                      </p:to>
                                    </p:set>
                                    <p:anim calcmode="lin" valueType="num">
                                      <p:cBhvr>
                                        <p:cTn id="61" dur="500" fill="hold"/>
                                        <p:tgtEl>
                                          <p:spTgt spid="4">
                                            <p:graphicEl>
                                              <a:dgm id="{168B43CE-38EA-4BCE-88A9-7B457B76530F}"/>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168B43CE-38EA-4BCE-88A9-7B457B76530F}"/>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168B43CE-38EA-4BCE-88A9-7B457B76530F}"/>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
                                            <p:graphicEl>
                                              <a:dgm id="{F7AFFCAF-1685-4260-AA14-8CA68467B5A1}"/>
                                            </p:graphicEl>
                                          </p:spTgt>
                                        </p:tgtEl>
                                        <p:attrNameLst>
                                          <p:attrName>style.visibility</p:attrName>
                                        </p:attrNameLst>
                                      </p:cBhvr>
                                      <p:to>
                                        <p:strVal val="visible"/>
                                      </p:to>
                                    </p:set>
                                    <p:anim calcmode="lin" valueType="num">
                                      <p:cBhvr>
                                        <p:cTn id="66" dur="500" fill="hold"/>
                                        <p:tgtEl>
                                          <p:spTgt spid="4">
                                            <p:graphicEl>
                                              <a:dgm id="{F7AFFCAF-1685-4260-AA14-8CA68467B5A1}"/>
                                            </p:graphicEl>
                                          </p:spTgt>
                                        </p:tgtEl>
                                        <p:attrNameLst>
                                          <p:attrName>ppt_w</p:attrName>
                                        </p:attrNameLst>
                                      </p:cBhvr>
                                      <p:tavLst>
                                        <p:tav tm="0">
                                          <p:val>
                                            <p:fltVal val="0"/>
                                          </p:val>
                                        </p:tav>
                                        <p:tav tm="100000">
                                          <p:val>
                                            <p:strVal val="#ppt_w"/>
                                          </p:val>
                                        </p:tav>
                                      </p:tavLst>
                                    </p:anim>
                                    <p:anim calcmode="lin" valueType="num">
                                      <p:cBhvr>
                                        <p:cTn id="67" dur="500" fill="hold"/>
                                        <p:tgtEl>
                                          <p:spTgt spid="4">
                                            <p:graphicEl>
                                              <a:dgm id="{F7AFFCAF-1685-4260-AA14-8CA68467B5A1}"/>
                                            </p:graphicEl>
                                          </p:spTgt>
                                        </p:tgtEl>
                                        <p:attrNameLst>
                                          <p:attrName>ppt_h</p:attrName>
                                        </p:attrNameLst>
                                      </p:cBhvr>
                                      <p:tavLst>
                                        <p:tav tm="0">
                                          <p:val>
                                            <p:fltVal val="0"/>
                                          </p:val>
                                        </p:tav>
                                        <p:tav tm="100000">
                                          <p:val>
                                            <p:strVal val="#ppt_h"/>
                                          </p:val>
                                        </p:tav>
                                      </p:tavLst>
                                    </p:anim>
                                    <p:animEffect transition="in" filter="fade">
                                      <p:cBhvr>
                                        <p:cTn id="68" dur="500"/>
                                        <p:tgtEl>
                                          <p:spTgt spid="4">
                                            <p:graphicEl>
                                              <a:dgm id="{F7AFFCAF-1685-4260-AA14-8CA68467B5A1}"/>
                                            </p:graphicEl>
                                          </p:spTgt>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
                                            <p:graphicEl>
                                              <a:dgm id="{4B417D65-B46A-4C30-ACBB-94485CFF60A9}"/>
                                            </p:graphicEl>
                                          </p:spTgt>
                                        </p:tgtEl>
                                        <p:attrNameLst>
                                          <p:attrName>style.visibility</p:attrName>
                                        </p:attrNameLst>
                                      </p:cBhvr>
                                      <p:to>
                                        <p:strVal val="visible"/>
                                      </p:to>
                                    </p:set>
                                    <p:anim calcmode="lin" valueType="num">
                                      <p:cBhvr>
                                        <p:cTn id="71" dur="500" fill="hold"/>
                                        <p:tgtEl>
                                          <p:spTgt spid="4">
                                            <p:graphicEl>
                                              <a:dgm id="{4B417D65-B46A-4C30-ACBB-94485CFF60A9}"/>
                                            </p:graphicEl>
                                          </p:spTgt>
                                        </p:tgtEl>
                                        <p:attrNameLst>
                                          <p:attrName>ppt_w</p:attrName>
                                        </p:attrNameLst>
                                      </p:cBhvr>
                                      <p:tavLst>
                                        <p:tav tm="0">
                                          <p:val>
                                            <p:fltVal val="0"/>
                                          </p:val>
                                        </p:tav>
                                        <p:tav tm="100000">
                                          <p:val>
                                            <p:strVal val="#ppt_w"/>
                                          </p:val>
                                        </p:tav>
                                      </p:tavLst>
                                    </p:anim>
                                    <p:anim calcmode="lin" valueType="num">
                                      <p:cBhvr>
                                        <p:cTn id="72" dur="500" fill="hold"/>
                                        <p:tgtEl>
                                          <p:spTgt spid="4">
                                            <p:graphicEl>
                                              <a:dgm id="{4B417D65-B46A-4C30-ACBB-94485CFF60A9}"/>
                                            </p:graphicEl>
                                          </p:spTgt>
                                        </p:tgtEl>
                                        <p:attrNameLst>
                                          <p:attrName>ppt_h</p:attrName>
                                        </p:attrNameLst>
                                      </p:cBhvr>
                                      <p:tavLst>
                                        <p:tav tm="0">
                                          <p:val>
                                            <p:fltVal val="0"/>
                                          </p:val>
                                        </p:tav>
                                        <p:tav tm="100000">
                                          <p:val>
                                            <p:strVal val="#ppt_h"/>
                                          </p:val>
                                        </p:tav>
                                      </p:tavLst>
                                    </p:anim>
                                    <p:animEffect transition="in" filter="fade">
                                      <p:cBhvr>
                                        <p:cTn id="73" dur="500"/>
                                        <p:tgtEl>
                                          <p:spTgt spid="4">
                                            <p:graphicEl>
                                              <a:dgm id="{4B417D65-B46A-4C30-ACBB-94485CFF60A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4">
                                            <p:graphicEl>
                                              <a:dgm id="{FBEC853F-DC91-4C45-916F-44635EAE631E}"/>
                                            </p:graphicEl>
                                          </p:spTgt>
                                        </p:tgtEl>
                                        <p:attrNameLst>
                                          <p:attrName>style.visibility</p:attrName>
                                        </p:attrNameLst>
                                      </p:cBhvr>
                                      <p:to>
                                        <p:strVal val="visible"/>
                                      </p:to>
                                    </p:set>
                                    <p:anim calcmode="lin" valueType="num">
                                      <p:cBhvr>
                                        <p:cTn id="78" dur="500" fill="hold"/>
                                        <p:tgtEl>
                                          <p:spTgt spid="4">
                                            <p:graphicEl>
                                              <a:dgm id="{FBEC853F-DC91-4C45-916F-44635EAE631E}"/>
                                            </p:graphicEl>
                                          </p:spTgt>
                                        </p:tgtEl>
                                        <p:attrNameLst>
                                          <p:attrName>ppt_w</p:attrName>
                                        </p:attrNameLst>
                                      </p:cBhvr>
                                      <p:tavLst>
                                        <p:tav tm="0">
                                          <p:val>
                                            <p:fltVal val="0"/>
                                          </p:val>
                                        </p:tav>
                                        <p:tav tm="100000">
                                          <p:val>
                                            <p:strVal val="#ppt_w"/>
                                          </p:val>
                                        </p:tav>
                                      </p:tavLst>
                                    </p:anim>
                                    <p:anim calcmode="lin" valueType="num">
                                      <p:cBhvr>
                                        <p:cTn id="79" dur="500" fill="hold"/>
                                        <p:tgtEl>
                                          <p:spTgt spid="4">
                                            <p:graphicEl>
                                              <a:dgm id="{FBEC853F-DC91-4C45-916F-44635EAE631E}"/>
                                            </p:graphicEl>
                                          </p:spTgt>
                                        </p:tgtEl>
                                        <p:attrNameLst>
                                          <p:attrName>ppt_h</p:attrName>
                                        </p:attrNameLst>
                                      </p:cBhvr>
                                      <p:tavLst>
                                        <p:tav tm="0">
                                          <p:val>
                                            <p:fltVal val="0"/>
                                          </p:val>
                                        </p:tav>
                                        <p:tav tm="100000">
                                          <p:val>
                                            <p:strVal val="#ppt_h"/>
                                          </p:val>
                                        </p:tav>
                                      </p:tavLst>
                                    </p:anim>
                                    <p:animEffect transition="in" filter="fade">
                                      <p:cBhvr>
                                        <p:cTn id="80" dur="500"/>
                                        <p:tgtEl>
                                          <p:spTgt spid="4">
                                            <p:graphicEl>
                                              <a:dgm id="{FBEC853F-DC91-4C45-916F-44635EAE631E}"/>
                                            </p:graphicEl>
                                          </p:spTgt>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4">
                                            <p:graphicEl>
                                              <a:dgm id="{83F8D3A7-165F-42F4-BF90-C348CC07975A}"/>
                                            </p:graphicEl>
                                          </p:spTgt>
                                        </p:tgtEl>
                                        <p:attrNameLst>
                                          <p:attrName>style.visibility</p:attrName>
                                        </p:attrNameLst>
                                      </p:cBhvr>
                                      <p:to>
                                        <p:strVal val="visible"/>
                                      </p:to>
                                    </p:set>
                                    <p:anim calcmode="lin" valueType="num">
                                      <p:cBhvr>
                                        <p:cTn id="83" dur="500" fill="hold"/>
                                        <p:tgtEl>
                                          <p:spTgt spid="4">
                                            <p:graphicEl>
                                              <a:dgm id="{83F8D3A7-165F-42F4-BF90-C348CC07975A}"/>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3F8D3A7-165F-42F4-BF90-C348CC07975A}"/>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3F8D3A7-165F-42F4-BF90-C348CC07975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graphicEl>
                                              <a:dgm id="{797AA6AF-54DD-4280-9024-6895F2952DA1}"/>
                                            </p:graphicEl>
                                          </p:spTgt>
                                        </p:tgtEl>
                                        <p:attrNameLst>
                                          <p:attrName>style.visibility</p:attrName>
                                        </p:attrNameLst>
                                      </p:cBhvr>
                                      <p:to>
                                        <p:strVal val="visible"/>
                                      </p:to>
                                    </p:set>
                                    <p:anim calcmode="lin" valueType="num">
                                      <p:cBhvr>
                                        <p:cTn id="90" dur="500" fill="hold"/>
                                        <p:tgtEl>
                                          <p:spTgt spid="4">
                                            <p:graphicEl>
                                              <a:dgm id="{797AA6AF-54DD-4280-9024-6895F2952DA1}"/>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797AA6AF-54DD-4280-9024-6895F2952DA1}"/>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797AA6AF-54DD-4280-9024-6895F2952DA1}"/>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
                                            <p:graphicEl>
                                              <a:dgm id="{B0746782-C2A7-4998-8AC6-A68360A4A3E5}"/>
                                            </p:graphicEl>
                                          </p:spTgt>
                                        </p:tgtEl>
                                        <p:attrNameLst>
                                          <p:attrName>style.visibility</p:attrName>
                                        </p:attrNameLst>
                                      </p:cBhvr>
                                      <p:to>
                                        <p:strVal val="visible"/>
                                      </p:to>
                                    </p:set>
                                    <p:anim calcmode="lin" valueType="num">
                                      <p:cBhvr>
                                        <p:cTn id="95" dur="500" fill="hold"/>
                                        <p:tgtEl>
                                          <p:spTgt spid="4">
                                            <p:graphicEl>
                                              <a:dgm id="{B0746782-C2A7-4998-8AC6-A68360A4A3E5}"/>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B0746782-C2A7-4998-8AC6-A68360A4A3E5}"/>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B0746782-C2A7-4998-8AC6-A68360A4A3E5}"/>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4">
                                            <p:graphicEl>
                                              <a:dgm id="{0DEC49B4-8DFC-40A1-BC06-DB4159A8BA56}"/>
                                            </p:graphicEl>
                                          </p:spTgt>
                                        </p:tgtEl>
                                        <p:attrNameLst>
                                          <p:attrName>style.visibility</p:attrName>
                                        </p:attrNameLst>
                                      </p:cBhvr>
                                      <p:to>
                                        <p:strVal val="visible"/>
                                      </p:to>
                                    </p:set>
                                    <p:anim calcmode="lin" valueType="num">
                                      <p:cBhvr>
                                        <p:cTn id="102" dur="500" fill="hold"/>
                                        <p:tgtEl>
                                          <p:spTgt spid="4">
                                            <p:graphicEl>
                                              <a:dgm id="{0DEC49B4-8DFC-40A1-BC06-DB4159A8BA56}"/>
                                            </p:graphicEl>
                                          </p:spTgt>
                                        </p:tgtEl>
                                        <p:attrNameLst>
                                          <p:attrName>ppt_w</p:attrName>
                                        </p:attrNameLst>
                                      </p:cBhvr>
                                      <p:tavLst>
                                        <p:tav tm="0">
                                          <p:val>
                                            <p:fltVal val="0"/>
                                          </p:val>
                                        </p:tav>
                                        <p:tav tm="100000">
                                          <p:val>
                                            <p:strVal val="#ppt_w"/>
                                          </p:val>
                                        </p:tav>
                                      </p:tavLst>
                                    </p:anim>
                                    <p:anim calcmode="lin" valueType="num">
                                      <p:cBhvr>
                                        <p:cTn id="103" dur="500" fill="hold"/>
                                        <p:tgtEl>
                                          <p:spTgt spid="4">
                                            <p:graphicEl>
                                              <a:dgm id="{0DEC49B4-8DFC-40A1-BC06-DB4159A8BA56}"/>
                                            </p:graphicEl>
                                          </p:spTgt>
                                        </p:tgtEl>
                                        <p:attrNameLst>
                                          <p:attrName>ppt_h</p:attrName>
                                        </p:attrNameLst>
                                      </p:cBhvr>
                                      <p:tavLst>
                                        <p:tav tm="0">
                                          <p:val>
                                            <p:fltVal val="0"/>
                                          </p:val>
                                        </p:tav>
                                        <p:tav tm="100000">
                                          <p:val>
                                            <p:strVal val="#ppt_h"/>
                                          </p:val>
                                        </p:tav>
                                      </p:tavLst>
                                    </p:anim>
                                    <p:animEffect transition="in" filter="fade">
                                      <p:cBhvr>
                                        <p:cTn id="104" dur="500"/>
                                        <p:tgtEl>
                                          <p:spTgt spid="4">
                                            <p:graphicEl>
                                              <a:dgm id="{0DEC49B4-8DFC-40A1-BC06-DB4159A8BA56}"/>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
                                            <p:graphicEl>
                                              <a:dgm id="{D7C909B9-BA9C-4EF3-9B79-E579FC366E1F}"/>
                                            </p:graphicEl>
                                          </p:spTgt>
                                        </p:tgtEl>
                                        <p:attrNameLst>
                                          <p:attrName>style.visibility</p:attrName>
                                        </p:attrNameLst>
                                      </p:cBhvr>
                                      <p:to>
                                        <p:strVal val="visible"/>
                                      </p:to>
                                    </p:set>
                                    <p:anim calcmode="lin" valueType="num">
                                      <p:cBhvr>
                                        <p:cTn id="107" dur="500" fill="hold"/>
                                        <p:tgtEl>
                                          <p:spTgt spid="4">
                                            <p:graphicEl>
                                              <a:dgm id="{D7C909B9-BA9C-4EF3-9B79-E579FC366E1F}"/>
                                            </p:graphicEl>
                                          </p:spTgt>
                                        </p:tgtEl>
                                        <p:attrNameLst>
                                          <p:attrName>ppt_w</p:attrName>
                                        </p:attrNameLst>
                                      </p:cBhvr>
                                      <p:tavLst>
                                        <p:tav tm="0">
                                          <p:val>
                                            <p:fltVal val="0"/>
                                          </p:val>
                                        </p:tav>
                                        <p:tav tm="100000">
                                          <p:val>
                                            <p:strVal val="#ppt_w"/>
                                          </p:val>
                                        </p:tav>
                                      </p:tavLst>
                                    </p:anim>
                                    <p:anim calcmode="lin" valueType="num">
                                      <p:cBhvr>
                                        <p:cTn id="108" dur="500" fill="hold"/>
                                        <p:tgtEl>
                                          <p:spTgt spid="4">
                                            <p:graphicEl>
                                              <a:dgm id="{D7C909B9-BA9C-4EF3-9B79-E579FC366E1F}"/>
                                            </p:graphicEl>
                                          </p:spTgt>
                                        </p:tgtEl>
                                        <p:attrNameLst>
                                          <p:attrName>ppt_h</p:attrName>
                                        </p:attrNameLst>
                                      </p:cBhvr>
                                      <p:tavLst>
                                        <p:tav tm="0">
                                          <p:val>
                                            <p:fltVal val="0"/>
                                          </p:val>
                                        </p:tav>
                                        <p:tav tm="100000">
                                          <p:val>
                                            <p:strVal val="#ppt_h"/>
                                          </p:val>
                                        </p:tav>
                                      </p:tavLst>
                                    </p:anim>
                                    <p:animEffect transition="in" filter="fade">
                                      <p:cBhvr>
                                        <p:cTn id="109" dur="500"/>
                                        <p:tgtEl>
                                          <p:spTgt spid="4">
                                            <p:graphicEl>
                                              <a:dgm id="{D7C909B9-BA9C-4EF3-9B79-E579FC366E1F}"/>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4">
                                            <p:graphicEl>
                                              <a:dgm id="{86537E8E-DD07-45F5-B398-B612AFFE7168}"/>
                                            </p:graphicEl>
                                          </p:spTgt>
                                        </p:tgtEl>
                                        <p:attrNameLst>
                                          <p:attrName>style.visibility</p:attrName>
                                        </p:attrNameLst>
                                      </p:cBhvr>
                                      <p:to>
                                        <p:strVal val="visible"/>
                                      </p:to>
                                    </p:set>
                                    <p:anim calcmode="lin" valueType="num">
                                      <p:cBhvr>
                                        <p:cTn id="112" dur="500" fill="hold"/>
                                        <p:tgtEl>
                                          <p:spTgt spid="4">
                                            <p:graphicEl>
                                              <a:dgm id="{86537E8E-DD07-45F5-B398-B612AFFE7168}"/>
                                            </p:graphicEl>
                                          </p:spTgt>
                                        </p:tgtEl>
                                        <p:attrNameLst>
                                          <p:attrName>ppt_w</p:attrName>
                                        </p:attrNameLst>
                                      </p:cBhvr>
                                      <p:tavLst>
                                        <p:tav tm="0">
                                          <p:val>
                                            <p:fltVal val="0"/>
                                          </p:val>
                                        </p:tav>
                                        <p:tav tm="100000">
                                          <p:val>
                                            <p:strVal val="#ppt_w"/>
                                          </p:val>
                                        </p:tav>
                                      </p:tavLst>
                                    </p:anim>
                                    <p:anim calcmode="lin" valueType="num">
                                      <p:cBhvr>
                                        <p:cTn id="113" dur="500" fill="hold"/>
                                        <p:tgtEl>
                                          <p:spTgt spid="4">
                                            <p:graphicEl>
                                              <a:dgm id="{86537E8E-DD07-45F5-B398-B612AFFE7168}"/>
                                            </p:graphicEl>
                                          </p:spTgt>
                                        </p:tgtEl>
                                        <p:attrNameLst>
                                          <p:attrName>ppt_h</p:attrName>
                                        </p:attrNameLst>
                                      </p:cBhvr>
                                      <p:tavLst>
                                        <p:tav tm="0">
                                          <p:val>
                                            <p:fltVal val="0"/>
                                          </p:val>
                                        </p:tav>
                                        <p:tav tm="100000">
                                          <p:val>
                                            <p:strVal val="#ppt_h"/>
                                          </p:val>
                                        </p:tav>
                                      </p:tavLst>
                                    </p:anim>
                                    <p:animEffect transition="in" filter="fade">
                                      <p:cBhvr>
                                        <p:cTn id="114" dur="500"/>
                                        <p:tgtEl>
                                          <p:spTgt spid="4">
                                            <p:graphicEl>
                                              <a:dgm id="{86537E8E-DD07-45F5-B398-B612AFFE7168}"/>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fltVal val="0"/>
                                          </p:val>
                                        </p:tav>
                                        <p:tav tm="100000">
                                          <p:val>
                                            <p:strVal val="#ppt_w"/>
                                          </p:val>
                                        </p:tav>
                                      </p:tavLst>
                                    </p:anim>
                                    <p:anim calcmode="lin" valueType="num">
                                      <p:cBhvr>
                                        <p:cTn id="120" dur="500" fill="hold"/>
                                        <p:tgtEl>
                                          <p:spTgt spid="9"/>
                                        </p:tgtEl>
                                        <p:attrNameLst>
                                          <p:attrName>ppt_h</p:attrName>
                                        </p:attrNameLst>
                                      </p:cBhvr>
                                      <p:tavLst>
                                        <p:tav tm="0">
                                          <p:val>
                                            <p:fltVal val="0"/>
                                          </p:val>
                                        </p:tav>
                                        <p:tav tm="100000">
                                          <p:val>
                                            <p:strVal val="#ppt_h"/>
                                          </p:val>
                                        </p:tav>
                                      </p:tavLst>
                                    </p:anim>
                                    <p:animEffect transition="in" filter="fade">
                                      <p:cBhvr>
                                        <p:cTn id="121" dur="500"/>
                                        <p:tgtEl>
                                          <p:spTgt spid="9"/>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12"/>
                                        </p:tgtEl>
                                        <p:attrNameLst>
                                          <p:attrName>style.visibility</p:attrName>
                                        </p:attrNameLst>
                                      </p:cBhvr>
                                      <p:to>
                                        <p:strVal val="visible"/>
                                      </p:to>
                                    </p:set>
                                    <p:anim calcmode="lin" valueType="num">
                                      <p:cBhvr>
                                        <p:cTn id="126" dur="500" fill="hold"/>
                                        <p:tgtEl>
                                          <p:spTgt spid="12"/>
                                        </p:tgtEl>
                                        <p:attrNameLst>
                                          <p:attrName>ppt_w</p:attrName>
                                        </p:attrNameLst>
                                      </p:cBhvr>
                                      <p:tavLst>
                                        <p:tav tm="0">
                                          <p:val>
                                            <p:fltVal val="0"/>
                                          </p:val>
                                        </p:tav>
                                        <p:tav tm="100000">
                                          <p:val>
                                            <p:strVal val="#ppt_w"/>
                                          </p:val>
                                        </p:tav>
                                      </p:tavLst>
                                    </p:anim>
                                    <p:anim calcmode="lin" valueType="num">
                                      <p:cBhvr>
                                        <p:cTn id="127" dur="500" fill="hold"/>
                                        <p:tgtEl>
                                          <p:spTgt spid="12"/>
                                        </p:tgtEl>
                                        <p:attrNameLst>
                                          <p:attrName>ppt_h</p:attrName>
                                        </p:attrNameLst>
                                      </p:cBhvr>
                                      <p:tavLst>
                                        <p:tav tm="0">
                                          <p:val>
                                            <p:fltVal val="0"/>
                                          </p:val>
                                        </p:tav>
                                        <p:tav tm="100000">
                                          <p:val>
                                            <p:strVal val="#ppt_h"/>
                                          </p:val>
                                        </p:tav>
                                      </p:tavLst>
                                    </p:anim>
                                    <p:animEffect transition="in" filter="fade">
                                      <p:cBhvr>
                                        <p:cTn id="128" dur="500"/>
                                        <p:tgtEl>
                                          <p:spTgt spid="12"/>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500" fill="hold"/>
                                        <p:tgtEl>
                                          <p:spTgt spid="15"/>
                                        </p:tgtEl>
                                        <p:attrNameLst>
                                          <p:attrName>ppt_x</p:attrName>
                                        </p:attrNameLst>
                                      </p:cBhvr>
                                      <p:tavLst>
                                        <p:tav tm="0">
                                          <p:val>
                                            <p:strVal val="#ppt_x"/>
                                          </p:val>
                                        </p:tav>
                                        <p:tav tm="100000">
                                          <p:val>
                                            <p:strVal val="#ppt_x"/>
                                          </p:val>
                                        </p:tav>
                                      </p:tavLst>
                                    </p:anim>
                                    <p:anim calcmode="lin" valueType="num">
                                      <p:cBhvr additive="base">
                                        <p:cTn id="1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E593-A2DD-4E0A-A1C8-BCCD67429A40}"/>
              </a:ext>
            </a:extLst>
          </p:cNvPr>
          <p:cNvSpPr>
            <a:spLocks noGrp="1"/>
          </p:cNvSpPr>
          <p:nvPr>
            <p:ph type="title"/>
          </p:nvPr>
        </p:nvSpPr>
        <p:spPr>
          <a:xfrm>
            <a:off x="2057400" y="152400"/>
            <a:ext cx="6629400" cy="1143000"/>
          </a:xfrm>
        </p:spPr>
        <p:txBody>
          <a:bodyPr rtlCol="0">
            <a:normAutofit fontScale="90000"/>
          </a:bodyPr>
          <a:lstStyle/>
          <a:p>
            <a:pPr eaLnBrk="1" fontAlgn="auto" hangingPunct="1">
              <a:spcAft>
                <a:spcPts val="0"/>
              </a:spcAft>
              <a:defRPr/>
            </a:pPr>
            <a:r>
              <a:rPr lang="en-US" dirty="0"/>
              <a:t>Closed-end vs. </a:t>
            </a:r>
            <a:br>
              <a:rPr lang="en-US" dirty="0"/>
            </a:br>
            <a:r>
              <a:rPr lang="en-US" dirty="0"/>
              <a:t>Open-end Credit</a:t>
            </a:r>
          </a:p>
        </p:txBody>
      </p:sp>
      <p:graphicFrame>
        <p:nvGraphicFramePr>
          <p:cNvPr id="4" name="Content Placeholder 3">
            <a:extLst>
              <a:ext uri="{FF2B5EF4-FFF2-40B4-BE49-F238E27FC236}">
                <a16:creationId xmlns:a16="http://schemas.microsoft.com/office/drawing/2014/main" id="{B0950C3D-F525-47D4-80D5-7C4B2634B01B}"/>
              </a:ext>
            </a:extLst>
          </p:cNvPr>
          <p:cNvGraphicFramePr>
            <a:graphicFrameLocks noGrp="1"/>
          </p:cNvGraphicFramePr>
          <p:nvPr>
            <p:ph idx="1"/>
          </p:nvPr>
        </p:nvGraphicFramePr>
        <p:xfrm>
          <a:off x="381000" y="2316163"/>
          <a:ext cx="8229600" cy="3475036"/>
        </p:xfrm>
        <a:graphic>
          <a:graphicData uri="http://schemas.openxmlformats.org/drawingml/2006/table">
            <a:tbl>
              <a:tblPr firstRow="1" bandRow="1">
                <a:tableStyleId>{ED083AE6-46FA-4A59-8FB0-9F97EB10719F}</a:tableStyleId>
              </a:tblPr>
              <a:tblGrid>
                <a:gridCol w="2362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945000">
                <a:tc>
                  <a:txBody>
                    <a:bodyPr/>
                    <a:lstStyle/>
                    <a:p>
                      <a:pPr algn="ctr"/>
                      <a:endParaRPr lang="en-US" sz="2800" dirty="0">
                        <a:latin typeface="+mj-lt"/>
                      </a:endParaRPr>
                    </a:p>
                  </a:txBody>
                  <a:tcPr marT="45726" marB="45726" anchor="ctr">
                    <a:solidFill>
                      <a:schemeClr val="accent4">
                        <a:lumMod val="20000"/>
                        <a:lumOff val="80000"/>
                      </a:schemeClr>
                    </a:solidFill>
                  </a:tcPr>
                </a:tc>
                <a:tc>
                  <a:txBody>
                    <a:bodyPr/>
                    <a:lstStyle/>
                    <a:p>
                      <a:pPr algn="ctr"/>
                      <a:r>
                        <a:rPr lang="en-US" sz="2800" dirty="0"/>
                        <a:t>Closed-end credit</a:t>
                      </a:r>
                      <a:endParaRPr lang="en-US" sz="2800" dirty="0">
                        <a:latin typeface="+mj-lt"/>
                      </a:endParaRPr>
                    </a:p>
                  </a:txBody>
                  <a:tcPr marT="45726" marB="45726" anchor="ctr">
                    <a:solidFill>
                      <a:schemeClr val="accent4">
                        <a:lumMod val="20000"/>
                        <a:lumOff val="80000"/>
                      </a:schemeClr>
                    </a:solidFill>
                  </a:tcPr>
                </a:tc>
                <a:tc>
                  <a:txBody>
                    <a:bodyPr/>
                    <a:lstStyle/>
                    <a:p>
                      <a:pPr algn="ctr"/>
                      <a:r>
                        <a:rPr lang="en-US" sz="2800" baseline="0" dirty="0"/>
                        <a:t>Open-end </a:t>
                      </a:r>
                    </a:p>
                    <a:p>
                      <a:pPr algn="ctr"/>
                      <a:r>
                        <a:rPr lang="en-US" sz="2800" baseline="0" dirty="0"/>
                        <a:t>(revolving) credit</a:t>
                      </a:r>
                      <a:endParaRPr lang="en-US" sz="2800" dirty="0">
                        <a:latin typeface="+mj-lt"/>
                      </a:endParaRPr>
                    </a:p>
                  </a:txBody>
                  <a:tcPr marT="45726" marB="45726" anchor="ctr">
                    <a:solidFill>
                      <a:schemeClr val="accent4">
                        <a:lumMod val="20000"/>
                        <a:lumOff val="80000"/>
                      </a:schemeClr>
                    </a:solidFill>
                  </a:tcPr>
                </a:tc>
                <a:extLst>
                  <a:ext uri="{0D108BD9-81ED-4DB2-BD59-A6C34878D82A}">
                    <a16:rowId xmlns:a16="http://schemas.microsoft.com/office/drawing/2014/main" val="10000"/>
                  </a:ext>
                </a:extLst>
              </a:tr>
              <a:tr h="1158388">
                <a:tc>
                  <a:txBody>
                    <a:bodyPr/>
                    <a:lstStyle/>
                    <a:p>
                      <a:r>
                        <a:rPr lang="en-US" sz="2800" b="1" dirty="0"/>
                        <a:t>Definition</a:t>
                      </a:r>
                      <a:endParaRPr lang="en-US" sz="2800" b="1" dirty="0">
                        <a:latin typeface="+mj-lt"/>
                      </a:endParaRPr>
                    </a:p>
                  </a:txBody>
                  <a:tcPr marT="45726" marB="45726" anchor="ctr">
                    <a:solidFill>
                      <a:schemeClr val="accent4">
                        <a:lumMod val="20000"/>
                        <a:lumOff val="80000"/>
                      </a:schemeClr>
                    </a:solidFill>
                  </a:tcPr>
                </a:tc>
                <a:tc>
                  <a:txBody>
                    <a:bodyPr/>
                    <a:lstStyle/>
                    <a:p>
                      <a:pPr algn="ctr"/>
                      <a:endParaRPr lang="en-US" sz="2400" dirty="0">
                        <a:latin typeface="+mj-lt"/>
                      </a:endParaRPr>
                    </a:p>
                  </a:txBody>
                  <a:tcPr marT="45726" marB="45726" anchor="ctr">
                    <a:noFill/>
                  </a:tcPr>
                </a:tc>
                <a:tc>
                  <a:txBody>
                    <a:bodyPr/>
                    <a:lstStyle/>
                    <a:p>
                      <a:pPr algn="ctr"/>
                      <a:endParaRPr lang="en-US" sz="2400" dirty="0">
                        <a:latin typeface="+mj-lt"/>
                      </a:endParaRPr>
                    </a:p>
                  </a:txBody>
                  <a:tcPr marT="45726" marB="45726" anchor="ctr">
                    <a:noFill/>
                  </a:tcPr>
                </a:tc>
                <a:extLst>
                  <a:ext uri="{0D108BD9-81ED-4DB2-BD59-A6C34878D82A}">
                    <a16:rowId xmlns:a16="http://schemas.microsoft.com/office/drawing/2014/main" val="10001"/>
                  </a:ext>
                </a:extLst>
              </a:tr>
              <a:tr h="1371648">
                <a:tc>
                  <a:txBody>
                    <a:bodyPr/>
                    <a:lstStyle/>
                    <a:p>
                      <a:r>
                        <a:rPr lang="en-US" sz="2800" b="1" dirty="0"/>
                        <a:t>Purpose of loan (what</a:t>
                      </a:r>
                      <a:r>
                        <a:rPr lang="en-US" sz="2800" b="1" baseline="0" dirty="0"/>
                        <a:t> is purchased)</a:t>
                      </a:r>
                      <a:endParaRPr lang="en-US" sz="2800" b="1" dirty="0">
                        <a:latin typeface="+mj-lt"/>
                      </a:endParaRPr>
                    </a:p>
                  </a:txBody>
                  <a:tcPr marT="45726" marB="45726" anchor="ctr">
                    <a:solidFill>
                      <a:schemeClr val="accent4">
                        <a:lumMod val="20000"/>
                        <a:lumOff val="80000"/>
                      </a:schemeClr>
                    </a:solidFill>
                  </a:tcPr>
                </a:tc>
                <a:tc>
                  <a:txBody>
                    <a:bodyPr/>
                    <a:lstStyle/>
                    <a:p>
                      <a:pPr algn="ctr"/>
                      <a:endParaRPr lang="en-US" sz="2400" dirty="0">
                        <a:latin typeface="+mj-lt"/>
                      </a:endParaRPr>
                    </a:p>
                  </a:txBody>
                  <a:tcPr marT="45726" marB="45726" anchor="ctr"/>
                </a:tc>
                <a:tc>
                  <a:txBody>
                    <a:bodyPr/>
                    <a:lstStyle/>
                    <a:p>
                      <a:pPr algn="ctr"/>
                      <a:endParaRPr lang="en-US" sz="2400" dirty="0">
                        <a:latin typeface="+mj-lt"/>
                      </a:endParaRPr>
                    </a:p>
                  </a:txBody>
                  <a:tcPr marT="45726" marB="45726" anchor="ct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E25401E5-F6CF-48B5-9A1A-C1ED1C8D3890}"/>
              </a:ext>
            </a:extLst>
          </p:cNvPr>
          <p:cNvSpPr>
            <a:spLocks noChangeArrowheads="1"/>
          </p:cNvSpPr>
          <p:nvPr/>
        </p:nvSpPr>
        <p:spPr bwMode="auto">
          <a:xfrm>
            <a:off x="3117850" y="3644900"/>
            <a:ext cx="218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A one-time loan</a:t>
            </a:r>
          </a:p>
        </p:txBody>
      </p:sp>
      <p:sp>
        <p:nvSpPr>
          <p:cNvPr id="5" name="Rectangle 4">
            <a:extLst>
              <a:ext uri="{FF2B5EF4-FFF2-40B4-BE49-F238E27FC236}">
                <a16:creationId xmlns:a16="http://schemas.microsoft.com/office/drawing/2014/main" id="{A60B339F-E251-4A8B-ABB3-3D698018A6F5}"/>
              </a:ext>
            </a:extLst>
          </p:cNvPr>
          <p:cNvSpPr>
            <a:spLocks noChangeArrowheads="1"/>
          </p:cNvSpPr>
          <p:nvPr/>
        </p:nvSpPr>
        <p:spPr bwMode="auto">
          <a:xfrm>
            <a:off x="5943600" y="3460750"/>
            <a:ext cx="2249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Credit extended in advance</a:t>
            </a:r>
          </a:p>
        </p:txBody>
      </p:sp>
      <p:sp>
        <p:nvSpPr>
          <p:cNvPr id="6" name="Rectangle 5">
            <a:extLst>
              <a:ext uri="{FF2B5EF4-FFF2-40B4-BE49-F238E27FC236}">
                <a16:creationId xmlns:a16="http://schemas.microsoft.com/office/drawing/2014/main" id="{C4074AE6-8605-424D-B460-BCBA665FE7FB}"/>
              </a:ext>
            </a:extLst>
          </p:cNvPr>
          <p:cNvSpPr>
            <a:spLocks noChangeArrowheads="1"/>
          </p:cNvSpPr>
          <p:nvPr/>
        </p:nvSpPr>
        <p:spPr bwMode="auto">
          <a:xfrm>
            <a:off x="3171825" y="4705350"/>
            <a:ext cx="1958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Specified in application</a:t>
            </a:r>
          </a:p>
        </p:txBody>
      </p:sp>
      <p:sp>
        <p:nvSpPr>
          <p:cNvPr id="7" name="Rectangle 6">
            <a:extLst>
              <a:ext uri="{FF2B5EF4-FFF2-40B4-BE49-F238E27FC236}">
                <a16:creationId xmlns:a16="http://schemas.microsoft.com/office/drawing/2014/main" id="{7387CCBE-6F32-49E2-822E-22E93F54F7D4}"/>
              </a:ext>
            </a:extLst>
          </p:cNvPr>
          <p:cNvSpPr>
            <a:spLocks noChangeArrowheads="1"/>
          </p:cNvSpPr>
          <p:nvPr/>
        </p:nvSpPr>
        <p:spPr bwMode="auto">
          <a:xfrm>
            <a:off x="5864225" y="4479925"/>
            <a:ext cx="2444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May be used for a variety of purposes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9D8F-347B-4781-80AC-D13830E74A05}"/>
              </a:ext>
            </a:extLst>
          </p:cNvPr>
          <p:cNvSpPr>
            <a:spLocks noGrp="1"/>
          </p:cNvSpPr>
          <p:nvPr>
            <p:ph type="title"/>
          </p:nvPr>
        </p:nvSpPr>
        <p:spPr>
          <a:xfrm>
            <a:off x="2057400" y="152400"/>
            <a:ext cx="6629400" cy="1143000"/>
          </a:xfrm>
        </p:spPr>
        <p:txBody>
          <a:bodyPr rtlCol="0">
            <a:normAutofit fontScale="90000"/>
          </a:bodyPr>
          <a:lstStyle/>
          <a:p>
            <a:pPr eaLnBrk="1" fontAlgn="auto" hangingPunct="1">
              <a:spcAft>
                <a:spcPts val="0"/>
              </a:spcAft>
              <a:defRPr/>
            </a:pPr>
            <a:r>
              <a:rPr lang="en-US" dirty="0"/>
              <a:t>Closed-end vs. </a:t>
            </a:r>
            <a:br>
              <a:rPr lang="en-US" dirty="0"/>
            </a:br>
            <a:r>
              <a:rPr lang="en-US" dirty="0"/>
              <a:t>Open-end Credit</a:t>
            </a:r>
          </a:p>
        </p:txBody>
      </p:sp>
      <p:graphicFrame>
        <p:nvGraphicFramePr>
          <p:cNvPr id="4" name="Content Placeholder 3">
            <a:extLst>
              <a:ext uri="{FF2B5EF4-FFF2-40B4-BE49-F238E27FC236}">
                <a16:creationId xmlns:a16="http://schemas.microsoft.com/office/drawing/2014/main" id="{B89EEBB5-1962-48EB-A717-537437EE9612}"/>
              </a:ext>
            </a:extLst>
          </p:cNvPr>
          <p:cNvGraphicFramePr>
            <a:graphicFrameLocks noGrp="1"/>
          </p:cNvGraphicFramePr>
          <p:nvPr>
            <p:ph idx="1"/>
          </p:nvPr>
        </p:nvGraphicFramePr>
        <p:xfrm>
          <a:off x="457200" y="1828800"/>
          <a:ext cx="8305800" cy="4451350"/>
        </p:xfrm>
        <a:graphic>
          <a:graphicData uri="http://schemas.openxmlformats.org/drawingml/2006/table">
            <a:tbl>
              <a:tblPr firstRow="1" bandRow="1">
                <a:tableStyleId>{ED083AE6-46FA-4A59-8FB0-9F97EB10719F}</a:tableStyleId>
              </a:tblPr>
              <a:tblGrid>
                <a:gridCol w="2153356">
                  <a:extLst>
                    <a:ext uri="{9D8B030D-6E8A-4147-A177-3AD203B41FA5}">
                      <a16:colId xmlns:a16="http://schemas.microsoft.com/office/drawing/2014/main" val="20000"/>
                    </a:ext>
                  </a:extLst>
                </a:gridCol>
                <a:gridCol w="2922411">
                  <a:extLst>
                    <a:ext uri="{9D8B030D-6E8A-4147-A177-3AD203B41FA5}">
                      <a16:colId xmlns:a16="http://schemas.microsoft.com/office/drawing/2014/main" val="20001"/>
                    </a:ext>
                  </a:extLst>
                </a:gridCol>
                <a:gridCol w="3230033">
                  <a:extLst>
                    <a:ext uri="{9D8B030D-6E8A-4147-A177-3AD203B41FA5}">
                      <a16:colId xmlns:a16="http://schemas.microsoft.com/office/drawing/2014/main" val="20002"/>
                    </a:ext>
                  </a:extLst>
                </a:gridCol>
              </a:tblGrid>
              <a:tr h="518257">
                <a:tc>
                  <a:txBody>
                    <a:bodyPr/>
                    <a:lstStyle/>
                    <a:p>
                      <a:pPr marL="0" algn="ctr" defTabSz="914400" rtl="0" eaLnBrk="1" latinLnBrk="0" hangingPunct="1"/>
                      <a:endParaRPr lang="en-US" sz="2500" kern="1200" dirty="0">
                        <a:solidFill>
                          <a:schemeClr val="dk1"/>
                        </a:solidFill>
                        <a:latin typeface="+mj-lt"/>
                        <a:ea typeface="+mn-ea"/>
                        <a:cs typeface="+mn-cs"/>
                      </a:endParaRPr>
                    </a:p>
                  </a:txBody>
                  <a:tcPr marT="45734" marB="45734" anchor="ctr">
                    <a:solidFill>
                      <a:schemeClr val="accent4">
                        <a:lumMod val="20000"/>
                        <a:lumOff val="80000"/>
                      </a:schemeClr>
                    </a:solidFill>
                  </a:tcPr>
                </a:tc>
                <a:tc>
                  <a:txBody>
                    <a:bodyPr/>
                    <a:lstStyle/>
                    <a:p>
                      <a:pPr marL="0" algn="ctr" defTabSz="914400" rtl="0" eaLnBrk="1" latinLnBrk="0" hangingPunct="1"/>
                      <a:r>
                        <a:rPr lang="en-US" sz="2800" kern="1200" dirty="0"/>
                        <a:t>Closed-end credit</a:t>
                      </a:r>
                      <a:endParaRPr lang="en-US" sz="2800" kern="1200" dirty="0">
                        <a:solidFill>
                          <a:schemeClr val="dk1"/>
                        </a:solidFill>
                        <a:latin typeface="+mj-lt"/>
                        <a:ea typeface="+mn-ea"/>
                        <a:cs typeface="+mn-cs"/>
                      </a:endParaRPr>
                    </a:p>
                  </a:txBody>
                  <a:tcPr marT="45734" marB="45734" anchor="ctr">
                    <a:solidFill>
                      <a:schemeClr val="accent4">
                        <a:lumMod val="20000"/>
                        <a:lumOff val="80000"/>
                      </a:schemeClr>
                    </a:solidFill>
                  </a:tcPr>
                </a:tc>
                <a:tc>
                  <a:txBody>
                    <a:bodyPr/>
                    <a:lstStyle/>
                    <a:p>
                      <a:pPr marL="0" algn="ctr" defTabSz="914400" rtl="0" eaLnBrk="1" latinLnBrk="0" hangingPunct="1"/>
                      <a:r>
                        <a:rPr lang="en-US" sz="2800" kern="1200" dirty="0"/>
                        <a:t>Open-end credit</a:t>
                      </a:r>
                      <a:endParaRPr lang="en-US" sz="2800" kern="1200" dirty="0">
                        <a:solidFill>
                          <a:schemeClr val="dk1"/>
                        </a:solidFill>
                        <a:latin typeface="+mj-lt"/>
                        <a:ea typeface="+mn-ea"/>
                        <a:cs typeface="+mn-cs"/>
                      </a:endParaRPr>
                    </a:p>
                  </a:txBody>
                  <a:tcPr marT="45734" marB="45734" anchor="ctr">
                    <a:solidFill>
                      <a:schemeClr val="accent4">
                        <a:lumMod val="20000"/>
                        <a:lumOff val="80000"/>
                      </a:schemeClr>
                    </a:solidFill>
                  </a:tcPr>
                </a:tc>
                <a:extLst>
                  <a:ext uri="{0D108BD9-81ED-4DB2-BD59-A6C34878D82A}">
                    <a16:rowId xmlns:a16="http://schemas.microsoft.com/office/drawing/2014/main" val="10000"/>
                  </a:ext>
                </a:extLst>
              </a:tr>
              <a:tr h="1554943">
                <a:tc>
                  <a:txBody>
                    <a:bodyPr/>
                    <a:lstStyle/>
                    <a:p>
                      <a:pPr algn="ctr"/>
                      <a:r>
                        <a:rPr lang="en-US" sz="2800" b="1" dirty="0"/>
                        <a:t>Payments</a:t>
                      </a:r>
                      <a:endParaRPr lang="en-US" sz="2800" b="1" dirty="0">
                        <a:latin typeface="+mj-lt"/>
                      </a:endParaRPr>
                    </a:p>
                  </a:txBody>
                  <a:tcPr marT="45734" marB="45734" anchor="ctr">
                    <a:solidFill>
                      <a:schemeClr val="accent4">
                        <a:lumMod val="20000"/>
                        <a:lumOff val="80000"/>
                      </a:schemeClr>
                    </a:solidFill>
                  </a:tcPr>
                </a:tc>
                <a:tc>
                  <a:txBody>
                    <a:bodyPr/>
                    <a:lstStyle/>
                    <a:p>
                      <a:pPr algn="ctr"/>
                      <a:endParaRPr lang="en-US" sz="2400" dirty="0">
                        <a:latin typeface="+mj-lt"/>
                      </a:endParaRPr>
                    </a:p>
                  </a:txBody>
                  <a:tcPr marT="45734" marB="45734" anchor="ctr">
                    <a:noFill/>
                  </a:tcPr>
                </a:tc>
                <a:tc>
                  <a:txBody>
                    <a:bodyPr/>
                    <a:lstStyle/>
                    <a:p>
                      <a:pPr algn="ctr"/>
                      <a:endParaRPr lang="en-US" sz="2400" dirty="0">
                        <a:latin typeface="+mj-lt"/>
                      </a:endParaRPr>
                    </a:p>
                  </a:txBody>
                  <a:tcPr marT="45734" marB="45734" anchor="ctr">
                    <a:noFill/>
                  </a:tcPr>
                </a:tc>
                <a:extLst>
                  <a:ext uri="{0D108BD9-81ED-4DB2-BD59-A6C34878D82A}">
                    <a16:rowId xmlns:a16="http://schemas.microsoft.com/office/drawing/2014/main" val="10001"/>
                  </a:ext>
                </a:extLst>
              </a:tr>
              <a:tr h="1189075">
                <a:tc>
                  <a:txBody>
                    <a:bodyPr/>
                    <a:lstStyle/>
                    <a:p>
                      <a:pPr marL="0" algn="ctr" defTabSz="914400" rtl="0" eaLnBrk="1" latinLnBrk="0" hangingPunct="1"/>
                      <a:r>
                        <a:rPr lang="en-US" sz="2800" b="1" kern="1200" dirty="0"/>
                        <a:t>Loan Amount</a:t>
                      </a:r>
                      <a:endParaRPr lang="en-US" sz="2800" b="1" kern="1200" dirty="0">
                        <a:solidFill>
                          <a:schemeClr val="dk1"/>
                        </a:solidFill>
                        <a:latin typeface="+mj-lt"/>
                        <a:ea typeface="+mn-ea"/>
                        <a:cs typeface="+mn-cs"/>
                      </a:endParaRPr>
                    </a:p>
                  </a:txBody>
                  <a:tcPr marT="45734" marB="45734" anchor="ctr">
                    <a:solidFill>
                      <a:schemeClr val="accent4">
                        <a:lumMod val="20000"/>
                        <a:lumOff val="80000"/>
                      </a:schemeClr>
                    </a:solidFill>
                  </a:tcPr>
                </a:tc>
                <a:tc>
                  <a:txBody>
                    <a:bodyPr/>
                    <a:lstStyle/>
                    <a:p>
                      <a:pPr marL="0" algn="ctr" defTabSz="914400" rtl="0" eaLnBrk="1" latinLnBrk="0" hangingPunct="1"/>
                      <a:endParaRPr lang="en-US" sz="2400" kern="1200" dirty="0">
                        <a:solidFill>
                          <a:schemeClr val="dk1"/>
                        </a:solidFill>
                        <a:latin typeface="+mj-lt"/>
                        <a:ea typeface="+mn-ea"/>
                        <a:cs typeface="+mn-cs"/>
                      </a:endParaRPr>
                    </a:p>
                  </a:txBody>
                  <a:tcPr marT="45734" marB="45734" anchor="ctr"/>
                </a:tc>
                <a:tc>
                  <a:txBody>
                    <a:bodyPr/>
                    <a:lstStyle/>
                    <a:p>
                      <a:pPr marL="0" algn="ctr" defTabSz="914400" rtl="0" eaLnBrk="1" latinLnBrk="0" hangingPunct="1"/>
                      <a:endParaRPr lang="en-US" sz="2400" kern="1200" dirty="0">
                        <a:solidFill>
                          <a:schemeClr val="dk1"/>
                        </a:solidFill>
                        <a:latin typeface="+mj-lt"/>
                        <a:ea typeface="+mn-ea"/>
                        <a:cs typeface="+mn-cs"/>
                      </a:endParaRPr>
                    </a:p>
                  </a:txBody>
                  <a:tcPr marT="45734" marB="45734" anchor="ctr"/>
                </a:tc>
                <a:extLst>
                  <a:ext uri="{0D108BD9-81ED-4DB2-BD59-A6C34878D82A}">
                    <a16:rowId xmlns:a16="http://schemas.microsoft.com/office/drawing/2014/main" val="10002"/>
                  </a:ext>
                </a:extLst>
              </a:tr>
              <a:tr h="1189075">
                <a:tc>
                  <a:txBody>
                    <a:bodyPr/>
                    <a:lstStyle/>
                    <a:p>
                      <a:pPr marL="0" algn="ctr" defTabSz="914400" rtl="0" eaLnBrk="1" latinLnBrk="0" hangingPunct="1"/>
                      <a:r>
                        <a:rPr lang="en-US" sz="2800" b="1" kern="1200" dirty="0"/>
                        <a:t>Examples</a:t>
                      </a:r>
                      <a:endParaRPr lang="en-US" sz="2800" b="1" kern="1200" dirty="0">
                        <a:solidFill>
                          <a:schemeClr val="dk1"/>
                        </a:solidFill>
                        <a:latin typeface="+mj-lt"/>
                        <a:ea typeface="+mn-ea"/>
                        <a:cs typeface="+mn-cs"/>
                      </a:endParaRPr>
                    </a:p>
                  </a:txBody>
                  <a:tcPr marT="45734" marB="45734" anchor="ctr">
                    <a:solidFill>
                      <a:schemeClr val="accent4">
                        <a:lumMod val="20000"/>
                        <a:lumOff val="80000"/>
                      </a:schemeClr>
                    </a:solidFill>
                  </a:tcPr>
                </a:tc>
                <a:tc>
                  <a:txBody>
                    <a:bodyPr/>
                    <a:lstStyle/>
                    <a:p>
                      <a:pPr marL="0" algn="ctr" defTabSz="914400" rtl="0" eaLnBrk="1" latinLnBrk="0" hangingPunct="1"/>
                      <a:endParaRPr lang="en-US" sz="2400" kern="1200" dirty="0">
                        <a:solidFill>
                          <a:schemeClr val="dk1"/>
                        </a:solidFill>
                        <a:latin typeface="+mj-lt"/>
                        <a:ea typeface="+mn-ea"/>
                        <a:cs typeface="+mn-cs"/>
                      </a:endParaRPr>
                    </a:p>
                  </a:txBody>
                  <a:tcPr marT="45734" marB="45734" anchor="ctr">
                    <a:noFill/>
                  </a:tcPr>
                </a:tc>
                <a:tc>
                  <a:txBody>
                    <a:bodyPr/>
                    <a:lstStyle/>
                    <a:p>
                      <a:pPr marL="0" algn="ctr" defTabSz="914400" rtl="0" eaLnBrk="1" latinLnBrk="0" hangingPunct="1"/>
                      <a:endParaRPr lang="en-US" sz="2400" kern="1200" dirty="0">
                        <a:solidFill>
                          <a:schemeClr val="dk1"/>
                        </a:solidFill>
                        <a:latin typeface="+mj-lt"/>
                        <a:ea typeface="+mn-ea"/>
                        <a:cs typeface="+mn-cs"/>
                      </a:endParaRPr>
                    </a:p>
                  </a:txBody>
                  <a:tcPr marT="45734" marB="45734" anchor="ctr">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BFB5E6DC-6284-493B-9EFA-882B04074E78}"/>
              </a:ext>
            </a:extLst>
          </p:cNvPr>
          <p:cNvSpPr>
            <a:spLocks noChangeArrowheads="1"/>
          </p:cNvSpPr>
          <p:nvPr/>
        </p:nvSpPr>
        <p:spPr bwMode="auto">
          <a:xfrm>
            <a:off x="2779713" y="2747963"/>
            <a:ext cx="266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Specified number of equal payments</a:t>
            </a:r>
          </a:p>
        </p:txBody>
      </p:sp>
      <p:sp>
        <p:nvSpPr>
          <p:cNvPr id="5" name="Rectangle 4">
            <a:extLst>
              <a:ext uri="{FF2B5EF4-FFF2-40B4-BE49-F238E27FC236}">
                <a16:creationId xmlns:a16="http://schemas.microsoft.com/office/drawing/2014/main" id="{464178AB-F69E-461C-86A1-284917F79F63}"/>
              </a:ext>
            </a:extLst>
          </p:cNvPr>
          <p:cNvSpPr>
            <a:spLocks noChangeArrowheads="1"/>
          </p:cNvSpPr>
          <p:nvPr/>
        </p:nvSpPr>
        <p:spPr bwMode="auto">
          <a:xfrm>
            <a:off x="5494338" y="2355850"/>
            <a:ext cx="32686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Varies- can be paid in one payment or a series of equal or unequal payments</a:t>
            </a:r>
          </a:p>
        </p:txBody>
      </p:sp>
      <p:sp>
        <p:nvSpPr>
          <p:cNvPr id="6" name="Rectangle 5">
            <a:extLst>
              <a:ext uri="{FF2B5EF4-FFF2-40B4-BE49-F238E27FC236}">
                <a16:creationId xmlns:a16="http://schemas.microsoft.com/office/drawing/2014/main" id="{D689D743-DDB4-464B-A40E-61A699C30AD3}"/>
              </a:ext>
            </a:extLst>
          </p:cNvPr>
          <p:cNvSpPr>
            <a:spLocks noChangeArrowheads="1"/>
          </p:cNvSpPr>
          <p:nvPr/>
        </p:nvSpPr>
        <p:spPr bwMode="auto">
          <a:xfrm>
            <a:off x="2574925" y="4035425"/>
            <a:ext cx="3048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Agreed upon during the application process</a:t>
            </a:r>
            <a:endParaRPr lang="en-US" altLang="en-US" sz="2400">
              <a:solidFill>
                <a:srgbClr val="000000"/>
              </a:solidFill>
            </a:endParaRPr>
          </a:p>
        </p:txBody>
      </p:sp>
      <p:sp>
        <p:nvSpPr>
          <p:cNvPr id="7" name="Rectangle 6">
            <a:extLst>
              <a:ext uri="{FF2B5EF4-FFF2-40B4-BE49-F238E27FC236}">
                <a16:creationId xmlns:a16="http://schemas.microsoft.com/office/drawing/2014/main" id="{57EF8F0F-FC4A-4E4F-8997-EAE06B03FEF3}"/>
              </a:ext>
            </a:extLst>
          </p:cNvPr>
          <p:cNvSpPr>
            <a:spLocks noChangeArrowheads="1"/>
          </p:cNvSpPr>
          <p:nvPr/>
        </p:nvSpPr>
        <p:spPr bwMode="auto">
          <a:xfrm>
            <a:off x="5935663" y="4221163"/>
            <a:ext cx="238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May be increased</a:t>
            </a:r>
            <a:endParaRPr lang="en-US" altLang="en-US" sz="2400">
              <a:solidFill>
                <a:srgbClr val="000000"/>
              </a:solidFill>
            </a:endParaRPr>
          </a:p>
        </p:txBody>
      </p:sp>
      <p:sp>
        <p:nvSpPr>
          <p:cNvPr id="8" name="Rectangle 7">
            <a:extLst>
              <a:ext uri="{FF2B5EF4-FFF2-40B4-BE49-F238E27FC236}">
                <a16:creationId xmlns:a16="http://schemas.microsoft.com/office/drawing/2014/main" id="{5C8F7E18-CFC5-4F77-91FB-92CD1BD8D54E}"/>
              </a:ext>
            </a:extLst>
          </p:cNvPr>
          <p:cNvSpPr>
            <a:spLocks noChangeArrowheads="1"/>
          </p:cNvSpPr>
          <p:nvPr/>
        </p:nvSpPr>
        <p:spPr bwMode="auto">
          <a:xfrm>
            <a:off x="2590800" y="5105400"/>
            <a:ext cx="2903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Mortgage, automobile, education loans</a:t>
            </a:r>
            <a:endParaRPr lang="en-US" altLang="en-US" sz="2400">
              <a:solidFill>
                <a:srgbClr val="000000"/>
              </a:solidFill>
            </a:endParaRPr>
          </a:p>
        </p:txBody>
      </p:sp>
      <p:sp>
        <p:nvSpPr>
          <p:cNvPr id="9" name="Rectangle 8">
            <a:extLst>
              <a:ext uri="{FF2B5EF4-FFF2-40B4-BE49-F238E27FC236}">
                <a16:creationId xmlns:a16="http://schemas.microsoft.com/office/drawing/2014/main" id="{466F3AE5-4A9B-4D9C-BBF6-7646FD71A553}"/>
              </a:ext>
            </a:extLst>
          </p:cNvPr>
          <p:cNvSpPr>
            <a:spLocks noChangeArrowheads="1"/>
          </p:cNvSpPr>
          <p:nvPr/>
        </p:nvSpPr>
        <p:spPr bwMode="auto">
          <a:xfrm>
            <a:off x="6216650" y="5456238"/>
            <a:ext cx="1668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Credit cards</a:t>
            </a:r>
            <a:endParaRPr lang="en-US" alt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E1E92A0-70D0-49D4-A623-FBA3B939D480}"/>
              </a:ext>
            </a:extLst>
          </p:cNvPr>
          <p:cNvSpPr>
            <a:spLocks noGrp="1"/>
          </p:cNvSpPr>
          <p:nvPr>
            <p:ph type="title"/>
          </p:nvPr>
        </p:nvSpPr>
        <p:spPr/>
        <p:txBody>
          <a:bodyPr/>
          <a:lstStyle/>
          <a:p>
            <a:pPr eaLnBrk="1" hangingPunct="1"/>
            <a:r>
              <a:rPr lang="en-US" altLang="en-US"/>
              <a:t>What is a Credit Card?</a:t>
            </a:r>
          </a:p>
        </p:txBody>
      </p:sp>
      <p:graphicFrame>
        <p:nvGraphicFramePr>
          <p:cNvPr id="12" name="Diagram 11">
            <a:extLst>
              <a:ext uri="{FF2B5EF4-FFF2-40B4-BE49-F238E27FC236}">
                <a16:creationId xmlns:a16="http://schemas.microsoft.com/office/drawing/2014/main" id="{40FD3606-AEE5-45A2-A7AB-2C1180050A68}"/>
              </a:ext>
            </a:extLst>
          </p:cNvPr>
          <p:cNvGraphicFramePr/>
          <p:nvPr/>
        </p:nvGraphicFramePr>
        <p:xfrm>
          <a:off x="838200" y="2057400"/>
          <a:ext cx="7467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2">
            <a:extLst>
              <a:ext uri="{FF2B5EF4-FFF2-40B4-BE49-F238E27FC236}">
                <a16:creationId xmlns:a16="http://schemas.microsoft.com/office/drawing/2014/main" id="{C75C58C3-FDC2-46CF-936F-47645624E4C0}"/>
              </a:ext>
            </a:extLst>
          </p:cNvPr>
          <p:cNvSpPr txBox="1">
            <a:spLocks/>
          </p:cNvSpPr>
          <p:nvPr/>
        </p:nvSpPr>
        <p:spPr>
          <a:xfrm>
            <a:off x="838200" y="2244725"/>
            <a:ext cx="7391400" cy="990600"/>
          </a:xfrm>
          <a:prstGeom prst="rect">
            <a:avLst/>
          </a:prstGeom>
        </p:spPr>
        <p:txBody>
          <a:bodyPr>
            <a:normAutofit fontScale="92500"/>
          </a:bodyPr>
          <a:lstStyle/>
          <a:p>
            <a:pPr algn="ctr" fontAlgn="auto">
              <a:spcAft>
                <a:spcPts val="0"/>
              </a:spcAft>
              <a:defRPr/>
            </a:pPr>
            <a:r>
              <a:rPr lang="en-US" sz="2600" dirty="0">
                <a:cs typeface="Calibri" pitchFamily="34" charset="0"/>
              </a:rPr>
              <a:t>Pre-approved credit which can be used for the purchase of goods and services now and payment of them later</a:t>
            </a:r>
          </a:p>
        </p:txBody>
      </p:sp>
      <p:sp>
        <p:nvSpPr>
          <p:cNvPr id="14" name="Content Placeholder 2">
            <a:extLst>
              <a:ext uri="{FF2B5EF4-FFF2-40B4-BE49-F238E27FC236}">
                <a16:creationId xmlns:a16="http://schemas.microsoft.com/office/drawing/2014/main" id="{C922A0F6-4D76-47A0-BCFA-EF8C8D6C4EC9}"/>
              </a:ext>
            </a:extLst>
          </p:cNvPr>
          <p:cNvSpPr txBox="1">
            <a:spLocks/>
          </p:cNvSpPr>
          <p:nvPr/>
        </p:nvSpPr>
        <p:spPr bwMode="auto">
          <a:xfrm>
            <a:off x="762000" y="5181600"/>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cs typeface="Calibri" panose="020F0502020204030204" pitchFamily="34" charset="0"/>
              </a:rPr>
              <a:t>Credit limit varies based upon the cardholder’s perceived creditworthiness</a:t>
            </a:r>
          </a:p>
        </p:txBody>
      </p:sp>
      <p:sp>
        <p:nvSpPr>
          <p:cNvPr id="15" name="Content Placeholder 2">
            <a:extLst>
              <a:ext uri="{FF2B5EF4-FFF2-40B4-BE49-F238E27FC236}">
                <a16:creationId xmlns:a16="http://schemas.microsoft.com/office/drawing/2014/main" id="{3DE2F86E-7EA4-49C2-B911-347E003FFC3D}"/>
              </a:ext>
            </a:extLst>
          </p:cNvPr>
          <p:cNvSpPr txBox="1">
            <a:spLocks/>
          </p:cNvSpPr>
          <p:nvPr/>
        </p:nvSpPr>
        <p:spPr bwMode="auto">
          <a:xfrm>
            <a:off x="838200" y="3684588"/>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1" algn="ctr" eaLnBrk="1" hangingPunct="1"/>
            <a:r>
              <a:rPr lang="en-US" altLang="en-US" sz="2600">
                <a:cs typeface="Calibri" panose="020F0502020204030204" pitchFamily="34" charset="0"/>
              </a:rPr>
              <a:t>May continue to borrow as long as the </a:t>
            </a:r>
            <a:r>
              <a:rPr lang="en-US" altLang="en-US" sz="2600" b="1">
                <a:cs typeface="Calibri" panose="020F0502020204030204" pitchFamily="34" charset="0"/>
              </a:rPr>
              <a:t>credit limit </a:t>
            </a:r>
            <a:r>
              <a:rPr lang="en-US" altLang="en-US" sz="2600">
                <a:cs typeface="Calibri" panose="020F0502020204030204" pitchFamily="34" charset="0"/>
              </a:rPr>
              <a:t>(maximum dollar amount loaned) is not exceeded </a:t>
            </a:r>
          </a:p>
        </p:txBody>
      </p:sp>
      <p:sp>
        <p:nvSpPr>
          <p:cNvPr id="16" name="Down Arrow 15">
            <a:extLst>
              <a:ext uri="{FF2B5EF4-FFF2-40B4-BE49-F238E27FC236}">
                <a16:creationId xmlns:a16="http://schemas.microsoft.com/office/drawing/2014/main" id="{55CE3ABA-961B-492A-A4F0-0A8C8D4EE0D4}"/>
              </a:ext>
            </a:extLst>
          </p:cNvPr>
          <p:cNvSpPr/>
          <p:nvPr/>
        </p:nvSpPr>
        <p:spPr>
          <a:xfrm>
            <a:off x="4191000" y="3292475"/>
            <a:ext cx="457200" cy="45720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7" name="Down Arrow 16">
            <a:extLst>
              <a:ext uri="{FF2B5EF4-FFF2-40B4-BE49-F238E27FC236}">
                <a16:creationId xmlns:a16="http://schemas.microsoft.com/office/drawing/2014/main" id="{FBC71A82-AB80-443D-9786-8B0F44FA56D6}"/>
              </a:ext>
            </a:extLst>
          </p:cNvPr>
          <p:cNvSpPr/>
          <p:nvPr/>
        </p:nvSpPr>
        <p:spPr>
          <a:xfrm>
            <a:off x="4191000" y="4724400"/>
            <a:ext cx="457200" cy="45720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grpSp>
        <p:nvGrpSpPr>
          <p:cNvPr id="31" name="Group 30">
            <a:extLst>
              <a:ext uri="{FF2B5EF4-FFF2-40B4-BE49-F238E27FC236}">
                <a16:creationId xmlns:a16="http://schemas.microsoft.com/office/drawing/2014/main" id="{DF924E33-CA9C-41CE-92CD-B89A1D4B3408}"/>
              </a:ext>
            </a:extLst>
          </p:cNvPr>
          <p:cNvGrpSpPr>
            <a:grpSpLocks/>
          </p:cNvGrpSpPr>
          <p:nvPr/>
        </p:nvGrpSpPr>
        <p:grpSpPr bwMode="auto">
          <a:xfrm>
            <a:off x="5500688" y="1220788"/>
            <a:ext cx="3324225" cy="719137"/>
            <a:chOff x="4974021" y="1373775"/>
            <a:chExt cx="3323899" cy="718082"/>
          </a:xfrm>
        </p:grpSpPr>
        <p:sp>
          <p:nvSpPr>
            <p:cNvPr id="30" name="Rounded Rectangle 29">
              <a:extLst>
                <a:ext uri="{FF2B5EF4-FFF2-40B4-BE49-F238E27FC236}">
                  <a16:creationId xmlns:a16="http://schemas.microsoft.com/office/drawing/2014/main" id="{5D66D894-0D88-4C07-ABB8-DA856944B4F1}"/>
                </a:ext>
              </a:extLst>
            </p:cNvPr>
            <p:cNvSpPr/>
            <p:nvPr/>
          </p:nvSpPr>
          <p:spPr>
            <a:xfrm>
              <a:off x="4974021" y="1373775"/>
              <a:ext cx="3323899" cy="718082"/>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9" name="Rectangle 18">
              <a:extLst>
                <a:ext uri="{FF2B5EF4-FFF2-40B4-BE49-F238E27FC236}">
                  <a16:creationId xmlns:a16="http://schemas.microsoft.com/office/drawing/2014/main" id="{E6309CCF-86AF-4B2B-B070-58558D64F0F7}"/>
                </a:ext>
              </a:extLst>
            </p:cNvPr>
            <p:cNvSpPr/>
            <p:nvPr/>
          </p:nvSpPr>
          <p:spPr>
            <a:xfrm>
              <a:off x="5701025" y="1472056"/>
              <a:ext cx="2576259" cy="461284"/>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dirty="0">
                  <a:cs typeface="Calibri" pitchFamily="34" charset="0"/>
                </a:rPr>
                <a:t>Buy Now, Pay Later</a:t>
              </a:r>
            </a:p>
          </p:txBody>
        </p:sp>
        <p:grpSp>
          <p:nvGrpSpPr>
            <p:cNvPr id="32780" name="Group 10">
              <a:extLst>
                <a:ext uri="{FF2B5EF4-FFF2-40B4-BE49-F238E27FC236}">
                  <a16:creationId xmlns:a16="http://schemas.microsoft.com/office/drawing/2014/main" id="{614795AC-CAF5-44A3-A5F1-86414A7559F5}"/>
                </a:ext>
              </a:extLst>
            </p:cNvPr>
            <p:cNvGrpSpPr>
              <a:grpSpLocks noChangeAspect="1"/>
            </p:cNvGrpSpPr>
            <p:nvPr/>
          </p:nvGrpSpPr>
          <p:grpSpPr bwMode="auto">
            <a:xfrm>
              <a:off x="5105400" y="1373775"/>
              <a:ext cx="632645" cy="573451"/>
              <a:chOff x="1620" y="1920"/>
              <a:chExt cx="342" cy="310"/>
            </a:xfrm>
          </p:grpSpPr>
          <p:sp>
            <p:nvSpPr>
              <p:cNvPr id="21" name="Freeform 24">
                <a:extLst>
                  <a:ext uri="{FF2B5EF4-FFF2-40B4-BE49-F238E27FC236}">
                    <a16:creationId xmlns:a16="http://schemas.microsoft.com/office/drawing/2014/main" id="{186FD1BB-85C3-4918-A866-310E30E9EB89}"/>
                  </a:ext>
                </a:extLst>
              </p:cNvPr>
              <p:cNvSpPr>
                <a:spLocks/>
              </p:cNvSpPr>
              <p:nvPr/>
            </p:nvSpPr>
            <p:spPr bwMode="auto">
              <a:xfrm>
                <a:off x="1620" y="2100"/>
                <a:ext cx="54" cy="21"/>
              </a:xfrm>
              <a:custGeom>
                <a:avLst/>
                <a:gdLst/>
                <a:ahLst/>
                <a:cxnLst>
                  <a:cxn ang="0">
                    <a:pos x="0" y="6"/>
                  </a:cxn>
                  <a:cxn ang="0">
                    <a:pos x="2" y="0"/>
                  </a:cxn>
                  <a:cxn ang="0">
                    <a:pos x="2" y="0"/>
                  </a:cxn>
                  <a:cxn ang="0">
                    <a:pos x="54" y="12"/>
                  </a:cxn>
                  <a:cxn ang="0">
                    <a:pos x="54" y="12"/>
                  </a:cxn>
                  <a:cxn ang="0">
                    <a:pos x="54" y="12"/>
                  </a:cxn>
                  <a:cxn ang="0">
                    <a:pos x="52" y="20"/>
                  </a:cxn>
                  <a:cxn ang="0">
                    <a:pos x="52" y="20"/>
                  </a:cxn>
                  <a:cxn ang="0">
                    <a:pos x="0" y="6"/>
                  </a:cxn>
                  <a:cxn ang="0">
                    <a:pos x="0" y="6"/>
                  </a:cxn>
                </a:cxnLst>
                <a:rect l="0" t="0" r="r" b="b"/>
                <a:pathLst>
                  <a:path w="54" h="20">
                    <a:moveTo>
                      <a:pt x="0" y="6"/>
                    </a:moveTo>
                    <a:lnTo>
                      <a:pt x="2" y="0"/>
                    </a:lnTo>
                    <a:lnTo>
                      <a:pt x="2" y="0"/>
                    </a:lnTo>
                    <a:lnTo>
                      <a:pt x="54" y="12"/>
                    </a:lnTo>
                    <a:lnTo>
                      <a:pt x="54" y="12"/>
                    </a:lnTo>
                    <a:lnTo>
                      <a:pt x="54" y="12"/>
                    </a:lnTo>
                    <a:lnTo>
                      <a:pt x="52" y="20"/>
                    </a:lnTo>
                    <a:lnTo>
                      <a:pt x="52" y="20"/>
                    </a:lnTo>
                    <a:lnTo>
                      <a:pt x="0" y="6"/>
                    </a:lnTo>
                    <a:lnTo>
                      <a:pt x="0" y="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2" name="Freeform 25">
                <a:extLst>
                  <a:ext uri="{FF2B5EF4-FFF2-40B4-BE49-F238E27FC236}">
                    <a16:creationId xmlns:a16="http://schemas.microsoft.com/office/drawing/2014/main" id="{C6291EBD-D0BD-4F33-9E1A-2289C5AD19A6}"/>
                  </a:ext>
                </a:extLst>
              </p:cNvPr>
              <p:cNvSpPr>
                <a:spLocks/>
              </p:cNvSpPr>
              <p:nvPr/>
            </p:nvSpPr>
            <p:spPr bwMode="auto">
              <a:xfrm>
                <a:off x="1644" y="1968"/>
                <a:ext cx="45" cy="46"/>
              </a:xfrm>
              <a:custGeom>
                <a:avLst/>
                <a:gdLst/>
                <a:ahLst/>
                <a:cxnLst>
                  <a:cxn ang="0">
                    <a:pos x="0" y="4"/>
                  </a:cxn>
                  <a:cxn ang="0">
                    <a:pos x="6" y="0"/>
                  </a:cxn>
                  <a:cxn ang="0">
                    <a:pos x="6" y="0"/>
                  </a:cxn>
                  <a:cxn ang="0">
                    <a:pos x="24" y="22"/>
                  </a:cxn>
                  <a:cxn ang="0">
                    <a:pos x="34" y="30"/>
                  </a:cxn>
                  <a:cxn ang="0">
                    <a:pos x="46" y="40"/>
                  </a:cxn>
                  <a:cxn ang="0">
                    <a:pos x="46" y="40"/>
                  </a:cxn>
                  <a:cxn ang="0">
                    <a:pos x="46" y="40"/>
                  </a:cxn>
                  <a:cxn ang="0">
                    <a:pos x="42" y="46"/>
                  </a:cxn>
                  <a:cxn ang="0">
                    <a:pos x="42" y="46"/>
                  </a:cxn>
                  <a:cxn ang="0">
                    <a:pos x="30" y="36"/>
                  </a:cxn>
                  <a:cxn ang="0">
                    <a:pos x="20" y="26"/>
                  </a:cxn>
                  <a:cxn ang="0">
                    <a:pos x="0" y="4"/>
                  </a:cxn>
                  <a:cxn ang="0">
                    <a:pos x="0" y="4"/>
                  </a:cxn>
                </a:cxnLst>
                <a:rect l="0" t="0" r="r" b="b"/>
                <a:pathLst>
                  <a:path w="46" h="46">
                    <a:moveTo>
                      <a:pt x="0" y="4"/>
                    </a:moveTo>
                    <a:lnTo>
                      <a:pt x="6" y="0"/>
                    </a:lnTo>
                    <a:lnTo>
                      <a:pt x="6" y="0"/>
                    </a:lnTo>
                    <a:lnTo>
                      <a:pt x="24" y="22"/>
                    </a:lnTo>
                    <a:lnTo>
                      <a:pt x="34" y="30"/>
                    </a:lnTo>
                    <a:lnTo>
                      <a:pt x="46" y="40"/>
                    </a:lnTo>
                    <a:lnTo>
                      <a:pt x="46" y="40"/>
                    </a:lnTo>
                    <a:lnTo>
                      <a:pt x="46" y="40"/>
                    </a:lnTo>
                    <a:lnTo>
                      <a:pt x="42" y="46"/>
                    </a:lnTo>
                    <a:lnTo>
                      <a:pt x="42" y="46"/>
                    </a:lnTo>
                    <a:lnTo>
                      <a:pt x="30" y="36"/>
                    </a:lnTo>
                    <a:lnTo>
                      <a:pt x="20" y="26"/>
                    </a:lnTo>
                    <a:lnTo>
                      <a:pt x="0" y="4"/>
                    </a:lnTo>
                    <a:lnTo>
                      <a:pt x="0" y="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3" name="Freeform 26">
                <a:extLst>
                  <a:ext uri="{FF2B5EF4-FFF2-40B4-BE49-F238E27FC236}">
                    <a16:creationId xmlns:a16="http://schemas.microsoft.com/office/drawing/2014/main" id="{837EE234-41B4-44FF-BAF1-B0E60D01ED7E}"/>
                  </a:ext>
                </a:extLst>
              </p:cNvPr>
              <p:cNvSpPr>
                <a:spLocks/>
              </p:cNvSpPr>
              <p:nvPr/>
            </p:nvSpPr>
            <p:spPr bwMode="auto">
              <a:xfrm>
                <a:off x="1786" y="1920"/>
                <a:ext cx="8" cy="46"/>
              </a:xfrm>
              <a:custGeom>
                <a:avLst/>
                <a:gdLst/>
                <a:ahLst/>
                <a:cxnLst>
                  <a:cxn ang="0">
                    <a:pos x="0" y="46"/>
                  </a:cxn>
                  <a:cxn ang="0">
                    <a:pos x="0" y="46"/>
                  </a:cxn>
                  <a:cxn ang="0">
                    <a:pos x="2" y="22"/>
                  </a:cxn>
                  <a:cxn ang="0">
                    <a:pos x="2" y="0"/>
                  </a:cxn>
                  <a:cxn ang="0">
                    <a:pos x="2" y="0"/>
                  </a:cxn>
                  <a:cxn ang="0">
                    <a:pos x="8" y="0"/>
                  </a:cxn>
                  <a:cxn ang="0">
                    <a:pos x="8" y="0"/>
                  </a:cxn>
                  <a:cxn ang="0">
                    <a:pos x="8" y="22"/>
                  </a:cxn>
                  <a:cxn ang="0">
                    <a:pos x="6" y="46"/>
                  </a:cxn>
                  <a:cxn ang="0">
                    <a:pos x="6" y="46"/>
                  </a:cxn>
                  <a:cxn ang="0">
                    <a:pos x="6" y="46"/>
                  </a:cxn>
                  <a:cxn ang="0">
                    <a:pos x="0" y="46"/>
                  </a:cxn>
                  <a:cxn ang="0">
                    <a:pos x="0" y="46"/>
                  </a:cxn>
                </a:cxnLst>
                <a:rect l="0" t="0" r="r" b="b"/>
                <a:pathLst>
                  <a:path w="8" h="46">
                    <a:moveTo>
                      <a:pt x="0" y="46"/>
                    </a:moveTo>
                    <a:lnTo>
                      <a:pt x="0" y="46"/>
                    </a:lnTo>
                    <a:lnTo>
                      <a:pt x="2" y="22"/>
                    </a:lnTo>
                    <a:lnTo>
                      <a:pt x="2" y="0"/>
                    </a:lnTo>
                    <a:lnTo>
                      <a:pt x="2" y="0"/>
                    </a:lnTo>
                    <a:lnTo>
                      <a:pt x="8" y="0"/>
                    </a:lnTo>
                    <a:lnTo>
                      <a:pt x="8" y="0"/>
                    </a:lnTo>
                    <a:lnTo>
                      <a:pt x="8" y="22"/>
                    </a:lnTo>
                    <a:lnTo>
                      <a:pt x="6" y="46"/>
                    </a:lnTo>
                    <a:lnTo>
                      <a:pt x="6" y="46"/>
                    </a:lnTo>
                    <a:lnTo>
                      <a:pt x="6" y="46"/>
                    </a:lnTo>
                    <a:lnTo>
                      <a:pt x="0" y="46"/>
                    </a:lnTo>
                    <a:lnTo>
                      <a:pt x="0" y="4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4" name="Freeform 27">
                <a:extLst>
                  <a:ext uri="{FF2B5EF4-FFF2-40B4-BE49-F238E27FC236}">
                    <a16:creationId xmlns:a16="http://schemas.microsoft.com/office/drawing/2014/main" id="{82CC2B77-F9C1-4D96-860E-8F844274AA8D}"/>
                  </a:ext>
                </a:extLst>
              </p:cNvPr>
              <p:cNvSpPr>
                <a:spLocks/>
              </p:cNvSpPr>
              <p:nvPr/>
            </p:nvSpPr>
            <p:spPr bwMode="auto">
              <a:xfrm>
                <a:off x="1914" y="2008"/>
                <a:ext cx="48" cy="20"/>
              </a:xfrm>
              <a:custGeom>
                <a:avLst/>
                <a:gdLst/>
                <a:ahLst/>
                <a:cxnLst>
                  <a:cxn ang="0">
                    <a:pos x="0" y="14"/>
                  </a:cxn>
                  <a:cxn ang="0">
                    <a:pos x="0" y="14"/>
                  </a:cxn>
                  <a:cxn ang="0">
                    <a:pos x="10" y="10"/>
                  </a:cxn>
                  <a:cxn ang="0">
                    <a:pos x="22" y="6"/>
                  </a:cxn>
                  <a:cxn ang="0">
                    <a:pos x="34" y="2"/>
                  </a:cxn>
                  <a:cxn ang="0">
                    <a:pos x="48" y="0"/>
                  </a:cxn>
                  <a:cxn ang="0">
                    <a:pos x="48" y="0"/>
                  </a:cxn>
                  <a:cxn ang="0">
                    <a:pos x="48" y="8"/>
                  </a:cxn>
                  <a:cxn ang="0">
                    <a:pos x="48" y="8"/>
                  </a:cxn>
                  <a:cxn ang="0">
                    <a:pos x="36" y="10"/>
                  </a:cxn>
                  <a:cxn ang="0">
                    <a:pos x="24" y="14"/>
                  </a:cxn>
                  <a:cxn ang="0">
                    <a:pos x="14" y="18"/>
                  </a:cxn>
                  <a:cxn ang="0">
                    <a:pos x="0" y="20"/>
                  </a:cxn>
                  <a:cxn ang="0">
                    <a:pos x="0" y="20"/>
                  </a:cxn>
                  <a:cxn ang="0">
                    <a:pos x="0" y="14"/>
                  </a:cxn>
                  <a:cxn ang="0">
                    <a:pos x="0" y="14"/>
                  </a:cxn>
                </a:cxnLst>
                <a:rect l="0" t="0" r="r" b="b"/>
                <a:pathLst>
                  <a:path w="48" h="20">
                    <a:moveTo>
                      <a:pt x="0" y="14"/>
                    </a:moveTo>
                    <a:lnTo>
                      <a:pt x="0" y="14"/>
                    </a:lnTo>
                    <a:lnTo>
                      <a:pt x="10" y="10"/>
                    </a:lnTo>
                    <a:lnTo>
                      <a:pt x="22" y="6"/>
                    </a:lnTo>
                    <a:lnTo>
                      <a:pt x="34" y="2"/>
                    </a:lnTo>
                    <a:lnTo>
                      <a:pt x="48" y="0"/>
                    </a:lnTo>
                    <a:lnTo>
                      <a:pt x="48" y="0"/>
                    </a:lnTo>
                    <a:lnTo>
                      <a:pt x="48" y="8"/>
                    </a:lnTo>
                    <a:lnTo>
                      <a:pt x="48" y="8"/>
                    </a:lnTo>
                    <a:lnTo>
                      <a:pt x="36" y="10"/>
                    </a:lnTo>
                    <a:lnTo>
                      <a:pt x="24" y="14"/>
                    </a:lnTo>
                    <a:lnTo>
                      <a:pt x="14" y="18"/>
                    </a:lnTo>
                    <a:lnTo>
                      <a:pt x="0" y="20"/>
                    </a:lnTo>
                    <a:lnTo>
                      <a:pt x="0" y="20"/>
                    </a:lnTo>
                    <a:lnTo>
                      <a:pt x="0" y="14"/>
                    </a:lnTo>
                    <a:lnTo>
                      <a:pt x="0" y="1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5" name="Freeform 28">
                <a:extLst>
                  <a:ext uri="{FF2B5EF4-FFF2-40B4-BE49-F238E27FC236}">
                    <a16:creationId xmlns:a16="http://schemas.microsoft.com/office/drawing/2014/main" id="{48AF1EC6-E95B-43D3-99E5-CA17D1DBB4B6}"/>
                  </a:ext>
                </a:extLst>
              </p:cNvPr>
              <p:cNvSpPr>
                <a:spLocks/>
              </p:cNvSpPr>
              <p:nvPr/>
            </p:nvSpPr>
            <p:spPr bwMode="auto">
              <a:xfrm>
                <a:off x="1884" y="2142"/>
                <a:ext cx="56" cy="12"/>
              </a:xfrm>
              <a:custGeom>
                <a:avLst/>
                <a:gdLst/>
                <a:ahLst/>
                <a:cxnLst>
                  <a:cxn ang="0">
                    <a:pos x="0" y="8"/>
                  </a:cxn>
                  <a:cxn ang="0">
                    <a:pos x="0" y="0"/>
                  </a:cxn>
                  <a:cxn ang="0">
                    <a:pos x="0" y="0"/>
                  </a:cxn>
                  <a:cxn ang="0">
                    <a:pos x="28" y="2"/>
                  </a:cxn>
                  <a:cxn ang="0">
                    <a:pos x="56" y="4"/>
                  </a:cxn>
                  <a:cxn ang="0">
                    <a:pos x="56" y="4"/>
                  </a:cxn>
                  <a:cxn ang="0">
                    <a:pos x="54" y="12"/>
                  </a:cxn>
                  <a:cxn ang="0">
                    <a:pos x="54" y="12"/>
                  </a:cxn>
                  <a:cxn ang="0">
                    <a:pos x="28" y="8"/>
                  </a:cxn>
                  <a:cxn ang="0">
                    <a:pos x="0" y="8"/>
                  </a:cxn>
                  <a:cxn ang="0">
                    <a:pos x="0" y="8"/>
                  </a:cxn>
                </a:cxnLst>
                <a:rect l="0" t="0" r="r" b="b"/>
                <a:pathLst>
                  <a:path w="56" h="12">
                    <a:moveTo>
                      <a:pt x="0" y="8"/>
                    </a:moveTo>
                    <a:lnTo>
                      <a:pt x="0" y="0"/>
                    </a:lnTo>
                    <a:lnTo>
                      <a:pt x="0" y="0"/>
                    </a:lnTo>
                    <a:lnTo>
                      <a:pt x="28" y="2"/>
                    </a:lnTo>
                    <a:lnTo>
                      <a:pt x="56" y="4"/>
                    </a:lnTo>
                    <a:lnTo>
                      <a:pt x="56" y="4"/>
                    </a:lnTo>
                    <a:lnTo>
                      <a:pt x="54" y="12"/>
                    </a:lnTo>
                    <a:lnTo>
                      <a:pt x="54" y="12"/>
                    </a:lnTo>
                    <a:lnTo>
                      <a:pt x="28" y="8"/>
                    </a:lnTo>
                    <a:lnTo>
                      <a:pt x="0" y="8"/>
                    </a:lnTo>
                    <a:lnTo>
                      <a:pt x="0" y="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6" name="Freeform 29">
                <a:extLst>
                  <a:ext uri="{FF2B5EF4-FFF2-40B4-BE49-F238E27FC236}">
                    <a16:creationId xmlns:a16="http://schemas.microsoft.com/office/drawing/2014/main" id="{FAB3C433-5521-405D-BBDE-C07A68D62639}"/>
                  </a:ext>
                </a:extLst>
              </p:cNvPr>
              <p:cNvSpPr>
                <a:spLocks noEditPoints="1"/>
              </p:cNvSpPr>
              <p:nvPr/>
            </p:nvSpPr>
            <p:spPr bwMode="auto">
              <a:xfrm>
                <a:off x="1688" y="1992"/>
                <a:ext cx="180" cy="231"/>
              </a:xfrm>
              <a:custGeom>
                <a:avLst/>
                <a:gdLst/>
                <a:ahLst/>
                <a:cxnLst>
                  <a:cxn ang="0">
                    <a:pos x="40" y="226"/>
                  </a:cxn>
                  <a:cxn ang="0">
                    <a:pos x="28" y="218"/>
                  </a:cxn>
                  <a:cxn ang="0">
                    <a:pos x="22" y="208"/>
                  </a:cxn>
                  <a:cxn ang="0">
                    <a:pos x="18" y="186"/>
                  </a:cxn>
                  <a:cxn ang="0">
                    <a:pos x="18" y="174"/>
                  </a:cxn>
                  <a:cxn ang="0">
                    <a:pos x="14" y="140"/>
                  </a:cxn>
                  <a:cxn ang="0">
                    <a:pos x="10" y="126"/>
                  </a:cxn>
                  <a:cxn ang="0">
                    <a:pos x="2" y="100"/>
                  </a:cxn>
                  <a:cxn ang="0">
                    <a:pos x="0" y="84"/>
                  </a:cxn>
                  <a:cxn ang="0">
                    <a:pos x="8" y="46"/>
                  </a:cxn>
                  <a:cxn ang="0">
                    <a:pos x="40" y="16"/>
                  </a:cxn>
                  <a:cxn ang="0">
                    <a:pos x="64" y="6"/>
                  </a:cxn>
                  <a:cxn ang="0">
                    <a:pos x="94" y="0"/>
                  </a:cxn>
                  <a:cxn ang="0">
                    <a:pos x="96" y="0"/>
                  </a:cxn>
                  <a:cxn ang="0">
                    <a:pos x="146" y="20"/>
                  </a:cxn>
                  <a:cxn ang="0">
                    <a:pos x="164" y="40"/>
                  </a:cxn>
                  <a:cxn ang="0">
                    <a:pos x="176" y="60"/>
                  </a:cxn>
                  <a:cxn ang="0">
                    <a:pos x="180" y="92"/>
                  </a:cxn>
                  <a:cxn ang="0">
                    <a:pos x="174" y="124"/>
                  </a:cxn>
                  <a:cxn ang="0">
                    <a:pos x="150" y="156"/>
                  </a:cxn>
                  <a:cxn ang="0">
                    <a:pos x="144" y="160"/>
                  </a:cxn>
                  <a:cxn ang="0">
                    <a:pos x="118" y="182"/>
                  </a:cxn>
                  <a:cxn ang="0">
                    <a:pos x="100" y="202"/>
                  </a:cxn>
                  <a:cxn ang="0">
                    <a:pos x="58" y="230"/>
                  </a:cxn>
                  <a:cxn ang="0">
                    <a:pos x="58" y="230"/>
                  </a:cxn>
                  <a:cxn ang="0">
                    <a:pos x="50" y="214"/>
                  </a:cxn>
                  <a:cxn ang="0">
                    <a:pos x="58" y="216"/>
                  </a:cxn>
                  <a:cxn ang="0">
                    <a:pos x="88" y="194"/>
                  </a:cxn>
                  <a:cxn ang="0">
                    <a:pos x="88" y="194"/>
                  </a:cxn>
                  <a:cxn ang="0">
                    <a:pos x="124" y="156"/>
                  </a:cxn>
                  <a:cxn ang="0">
                    <a:pos x="138" y="146"/>
                  </a:cxn>
                  <a:cxn ang="0">
                    <a:pos x="142" y="144"/>
                  </a:cxn>
                  <a:cxn ang="0">
                    <a:pos x="152" y="136"/>
                  </a:cxn>
                  <a:cxn ang="0">
                    <a:pos x="164" y="106"/>
                  </a:cxn>
                  <a:cxn ang="0">
                    <a:pos x="164" y="80"/>
                  </a:cxn>
                  <a:cxn ang="0">
                    <a:pos x="158" y="56"/>
                  </a:cxn>
                  <a:cxn ang="0">
                    <a:pos x="146" y="40"/>
                  </a:cxn>
                  <a:cxn ang="0">
                    <a:pos x="126" y="22"/>
                  </a:cxn>
                  <a:cxn ang="0">
                    <a:pos x="96" y="14"/>
                  </a:cxn>
                  <a:cxn ang="0">
                    <a:pos x="94" y="14"/>
                  </a:cxn>
                  <a:cxn ang="0">
                    <a:pos x="82" y="16"/>
                  </a:cxn>
                  <a:cxn ang="0">
                    <a:pos x="54" y="24"/>
                  </a:cxn>
                  <a:cxn ang="0">
                    <a:pos x="22" y="52"/>
                  </a:cxn>
                  <a:cxn ang="0">
                    <a:pos x="14" y="84"/>
                  </a:cxn>
                  <a:cxn ang="0">
                    <a:pos x="14" y="96"/>
                  </a:cxn>
                  <a:cxn ang="0">
                    <a:pos x="28" y="136"/>
                  </a:cxn>
                  <a:cxn ang="0">
                    <a:pos x="32" y="174"/>
                  </a:cxn>
                  <a:cxn ang="0">
                    <a:pos x="32" y="178"/>
                  </a:cxn>
                  <a:cxn ang="0">
                    <a:pos x="32" y="186"/>
                  </a:cxn>
                  <a:cxn ang="0">
                    <a:pos x="34" y="202"/>
                  </a:cxn>
                  <a:cxn ang="0">
                    <a:pos x="46" y="212"/>
                  </a:cxn>
                  <a:cxn ang="0">
                    <a:pos x="46" y="212"/>
                  </a:cxn>
                </a:cxnLst>
                <a:rect l="0" t="0" r="r" b="b"/>
                <a:pathLst>
                  <a:path w="180" h="230">
                    <a:moveTo>
                      <a:pt x="58" y="230"/>
                    </a:moveTo>
                    <a:lnTo>
                      <a:pt x="58" y="230"/>
                    </a:lnTo>
                    <a:lnTo>
                      <a:pt x="46" y="228"/>
                    </a:lnTo>
                    <a:lnTo>
                      <a:pt x="40" y="226"/>
                    </a:lnTo>
                    <a:lnTo>
                      <a:pt x="40" y="226"/>
                    </a:lnTo>
                    <a:lnTo>
                      <a:pt x="40" y="226"/>
                    </a:lnTo>
                    <a:lnTo>
                      <a:pt x="34" y="222"/>
                    </a:lnTo>
                    <a:lnTo>
                      <a:pt x="28" y="218"/>
                    </a:lnTo>
                    <a:lnTo>
                      <a:pt x="24" y="212"/>
                    </a:lnTo>
                    <a:lnTo>
                      <a:pt x="22" y="208"/>
                    </a:lnTo>
                    <a:lnTo>
                      <a:pt x="22" y="208"/>
                    </a:lnTo>
                    <a:lnTo>
                      <a:pt x="22" y="208"/>
                    </a:lnTo>
                    <a:lnTo>
                      <a:pt x="18" y="196"/>
                    </a:lnTo>
                    <a:lnTo>
                      <a:pt x="18" y="186"/>
                    </a:lnTo>
                    <a:lnTo>
                      <a:pt x="18" y="186"/>
                    </a:lnTo>
                    <a:lnTo>
                      <a:pt x="18" y="186"/>
                    </a:lnTo>
                    <a:lnTo>
                      <a:pt x="18" y="176"/>
                    </a:lnTo>
                    <a:lnTo>
                      <a:pt x="18" y="176"/>
                    </a:lnTo>
                    <a:lnTo>
                      <a:pt x="18" y="176"/>
                    </a:lnTo>
                    <a:lnTo>
                      <a:pt x="18" y="174"/>
                    </a:lnTo>
                    <a:lnTo>
                      <a:pt x="18" y="174"/>
                    </a:lnTo>
                    <a:lnTo>
                      <a:pt x="18" y="174"/>
                    </a:lnTo>
                    <a:lnTo>
                      <a:pt x="16" y="156"/>
                    </a:lnTo>
                    <a:lnTo>
                      <a:pt x="14" y="140"/>
                    </a:lnTo>
                    <a:lnTo>
                      <a:pt x="14" y="140"/>
                    </a:lnTo>
                    <a:lnTo>
                      <a:pt x="14" y="140"/>
                    </a:lnTo>
                    <a:lnTo>
                      <a:pt x="10" y="126"/>
                    </a:lnTo>
                    <a:lnTo>
                      <a:pt x="10" y="126"/>
                    </a:lnTo>
                    <a:lnTo>
                      <a:pt x="10" y="126"/>
                    </a:lnTo>
                    <a:lnTo>
                      <a:pt x="2" y="100"/>
                    </a:lnTo>
                    <a:lnTo>
                      <a:pt x="2" y="100"/>
                    </a:lnTo>
                    <a:lnTo>
                      <a:pt x="2" y="100"/>
                    </a:lnTo>
                    <a:lnTo>
                      <a:pt x="0" y="100"/>
                    </a:lnTo>
                    <a:lnTo>
                      <a:pt x="0" y="100"/>
                    </a:lnTo>
                    <a:lnTo>
                      <a:pt x="0" y="84"/>
                    </a:lnTo>
                    <a:lnTo>
                      <a:pt x="0" y="84"/>
                    </a:lnTo>
                    <a:lnTo>
                      <a:pt x="0" y="84"/>
                    </a:lnTo>
                    <a:lnTo>
                      <a:pt x="0" y="70"/>
                    </a:lnTo>
                    <a:lnTo>
                      <a:pt x="4" y="56"/>
                    </a:lnTo>
                    <a:lnTo>
                      <a:pt x="8" y="46"/>
                    </a:lnTo>
                    <a:lnTo>
                      <a:pt x="16" y="36"/>
                    </a:lnTo>
                    <a:lnTo>
                      <a:pt x="22" y="28"/>
                    </a:lnTo>
                    <a:lnTo>
                      <a:pt x="30" y="22"/>
                    </a:lnTo>
                    <a:lnTo>
                      <a:pt x="40" y="16"/>
                    </a:lnTo>
                    <a:lnTo>
                      <a:pt x="48" y="12"/>
                    </a:lnTo>
                    <a:lnTo>
                      <a:pt x="48" y="12"/>
                    </a:lnTo>
                    <a:lnTo>
                      <a:pt x="48" y="12"/>
                    </a:lnTo>
                    <a:lnTo>
                      <a:pt x="64" y="6"/>
                    </a:lnTo>
                    <a:lnTo>
                      <a:pt x="80" y="2"/>
                    </a:lnTo>
                    <a:lnTo>
                      <a:pt x="94" y="0"/>
                    </a:lnTo>
                    <a:lnTo>
                      <a:pt x="94" y="0"/>
                    </a:lnTo>
                    <a:lnTo>
                      <a:pt x="94" y="0"/>
                    </a:lnTo>
                    <a:lnTo>
                      <a:pt x="94" y="0"/>
                    </a:lnTo>
                    <a:lnTo>
                      <a:pt x="96" y="0"/>
                    </a:lnTo>
                    <a:lnTo>
                      <a:pt x="96" y="0"/>
                    </a:lnTo>
                    <a:lnTo>
                      <a:pt x="96" y="0"/>
                    </a:lnTo>
                    <a:lnTo>
                      <a:pt x="106" y="2"/>
                    </a:lnTo>
                    <a:lnTo>
                      <a:pt x="116" y="4"/>
                    </a:lnTo>
                    <a:lnTo>
                      <a:pt x="132" y="10"/>
                    </a:lnTo>
                    <a:lnTo>
                      <a:pt x="146" y="20"/>
                    </a:lnTo>
                    <a:lnTo>
                      <a:pt x="156" y="30"/>
                    </a:lnTo>
                    <a:lnTo>
                      <a:pt x="156" y="30"/>
                    </a:lnTo>
                    <a:lnTo>
                      <a:pt x="156" y="30"/>
                    </a:lnTo>
                    <a:lnTo>
                      <a:pt x="164" y="40"/>
                    </a:lnTo>
                    <a:lnTo>
                      <a:pt x="170" y="50"/>
                    </a:lnTo>
                    <a:lnTo>
                      <a:pt x="174" y="60"/>
                    </a:lnTo>
                    <a:lnTo>
                      <a:pt x="174" y="60"/>
                    </a:lnTo>
                    <a:lnTo>
                      <a:pt x="176" y="60"/>
                    </a:lnTo>
                    <a:lnTo>
                      <a:pt x="176" y="60"/>
                    </a:lnTo>
                    <a:lnTo>
                      <a:pt x="176" y="60"/>
                    </a:lnTo>
                    <a:lnTo>
                      <a:pt x="178" y="78"/>
                    </a:lnTo>
                    <a:lnTo>
                      <a:pt x="180" y="92"/>
                    </a:lnTo>
                    <a:lnTo>
                      <a:pt x="180" y="92"/>
                    </a:lnTo>
                    <a:lnTo>
                      <a:pt x="180" y="92"/>
                    </a:lnTo>
                    <a:lnTo>
                      <a:pt x="178" y="110"/>
                    </a:lnTo>
                    <a:lnTo>
                      <a:pt x="174" y="124"/>
                    </a:lnTo>
                    <a:lnTo>
                      <a:pt x="168" y="136"/>
                    </a:lnTo>
                    <a:lnTo>
                      <a:pt x="162" y="144"/>
                    </a:lnTo>
                    <a:lnTo>
                      <a:pt x="156" y="152"/>
                    </a:lnTo>
                    <a:lnTo>
                      <a:pt x="150" y="156"/>
                    </a:lnTo>
                    <a:lnTo>
                      <a:pt x="144" y="160"/>
                    </a:lnTo>
                    <a:lnTo>
                      <a:pt x="144" y="160"/>
                    </a:lnTo>
                    <a:lnTo>
                      <a:pt x="144" y="160"/>
                    </a:lnTo>
                    <a:lnTo>
                      <a:pt x="144" y="160"/>
                    </a:lnTo>
                    <a:lnTo>
                      <a:pt x="144" y="160"/>
                    </a:lnTo>
                    <a:lnTo>
                      <a:pt x="134" y="166"/>
                    </a:lnTo>
                    <a:lnTo>
                      <a:pt x="118" y="182"/>
                    </a:lnTo>
                    <a:lnTo>
                      <a:pt x="118" y="182"/>
                    </a:lnTo>
                    <a:lnTo>
                      <a:pt x="118" y="182"/>
                    </a:lnTo>
                    <a:lnTo>
                      <a:pt x="100" y="202"/>
                    </a:lnTo>
                    <a:lnTo>
                      <a:pt x="100" y="202"/>
                    </a:lnTo>
                    <a:lnTo>
                      <a:pt x="100" y="202"/>
                    </a:lnTo>
                    <a:lnTo>
                      <a:pt x="90" y="216"/>
                    </a:lnTo>
                    <a:lnTo>
                      <a:pt x="78" y="224"/>
                    </a:lnTo>
                    <a:lnTo>
                      <a:pt x="68" y="228"/>
                    </a:lnTo>
                    <a:lnTo>
                      <a:pt x="58" y="230"/>
                    </a:lnTo>
                    <a:lnTo>
                      <a:pt x="58" y="230"/>
                    </a:lnTo>
                    <a:lnTo>
                      <a:pt x="58" y="230"/>
                    </a:lnTo>
                    <a:lnTo>
                      <a:pt x="58" y="230"/>
                    </a:lnTo>
                    <a:lnTo>
                      <a:pt x="58" y="230"/>
                    </a:lnTo>
                    <a:close/>
                    <a:moveTo>
                      <a:pt x="46" y="214"/>
                    </a:moveTo>
                    <a:lnTo>
                      <a:pt x="46" y="214"/>
                    </a:lnTo>
                    <a:lnTo>
                      <a:pt x="50" y="214"/>
                    </a:lnTo>
                    <a:lnTo>
                      <a:pt x="50" y="214"/>
                    </a:lnTo>
                    <a:lnTo>
                      <a:pt x="50" y="214"/>
                    </a:lnTo>
                    <a:lnTo>
                      <a:pt x="58" y="216"/>
                    </a:lnTo>
                    <a:lnTo>
                      <a:pt x="58" y="216"/>
                    </a:lnTo>
                    <a:lnTo>
                      <a:pt x="58" y="216"/>
                    </a:lnTo>
                    <a:lnTo>
                      <a:pt x="64" y="214"/>
                    </a:lnTo>
                    <a:lnTo>
                      <a:pt x="72" y="212"/>
                    </a:lnTo>
                    <a:lnTo>
                      <a:pt x="80" y="206"/>
                    </a:lnTo>
                    <a:lnTo>
                      <a:pt x="88" y="194"/>
                    </a:lnTo>
                    <a:lnTo>
                      <a:pt x="88" y="194"/>
                    </a:lnTo>
                    <a:lnTo>
                      <a:pt x="88" y="194"/>
                    </a:lnTo>
                    <a:lnTo>
                      <a:pt x="88" y="194"/>
                    </a:lnTo>
                    <a:lnTo>
                      <a:pt x="88" y="194"/>
                    </a:lnTo>
                    <a:lnTo>
                      <a:pt x="108" y="172"/>
                    </a:lnTo>
                    <a:lnTo>
                      <a:pt x="108" y="172"/>
                    </a:lnTo>
                    <a:lnTo>
                      <a:pt x="108" y="172"/>
                    </a:lnTo>
                    <a:lnTo>
                      <a:pt x="124" y="156"/>
                    </a:lnTo>
                    <a:lnTo>
                      <a:pt x="132" y="150"/>
                    </a:lnTo>
                    <a:lnTo>
                      <a:pt x="138" y="146"/>
                    </a:lnTo>
                    <a:lnTo>
                      <a:pt x="138" y="146"/>
                    </a:lnTo>
                    <a:lnTo>
                      <a:pt x="138" y="146"/>
                    </a:lnTo>
                    <a:lnTo>
                      <a:pt x="140" y="146"/>
                    </a:lnTo>
                    <a:lnTo>
                      <a:pt x="140" y="146"/>
                    </a:lnTo>
                    <a:lnTo>
                      <a:pt x="140" y="146"/>
                    </a:lnTo>
                    <a:lnTo>
                      <a:pt x="142" y="144"/>
                    </a:lnTo>
                    <a:lnTo>
                      <a:pt x="142" y="144"/>
                    </a:lnTo>
                    <a:lnTo>
                      <a:pt x="142" y="144"/>
                    </a:lnTo>
                    <a:lnTo>
                      <a:pt x="152" y="136"/>
                    </a:lnTo>
                    <a:lnTo>
                      <a:pt x="152" y="136"/>
                    </a:lnTo>
                    <a:lnTo>
                      <a:pt x="152" y="136"/>
                    </a:lnTo>
                    <a:lnTo>
                      <a:pt x="156" y="128"/>
                    </a:lnTo>
                    <a:lnTo>
                      <a:pt x="160" y="118"/>
                    </a:lnTo>
                    <a:lnTo>
                      <a:pt x="164" y="106"/>
                    </a:lnTo>
                    <a:lnTo>
                      <a:pt x="166" y="92"/>
                    </a:lnTo>
                    <a:lnTo>
                      <a:pt x="166" y="92"/>
                    </a:lnTo>
                    <a:lnTo>
                      <a:pt x="166" y="92"/>
                    </a:lnTo>
                    <a:lnTo>
                      <a:pt x="164" y="80"/>
                    </a:lnTo>
                    <a:lnTo>
                      <a:pt x="162" y="64"/>
                    </a:lnTo>
                    <a:lnTo>
                      <a:pt x="162" y="64"/>
                    </a:lnTo>
                    <a:lnTo>
                      <a:pt x="162" y="64"/>
                    </a:lnTo>
                    <a:lnTo>
                      <a:pt x="158" y="56"/>
                    </a:lnTo>
                    <a:lnTo>
                      <a:pt x="158" y="56"/>
                    </a:lnTo>
                    <a:lnTo>
                      <a:pt x="158" y="56"/>
                    </a:lnTo>
                    <a:lnTo>
                      <a:pt x="154" y="48"/>
                    </a:lnTo>
                    <a:lnTo>
                      <a:pt x="146" y="40"/>
                    </a:lnTo>
                    <a:lnTo>
                      <a:pt x="146" y="40"/>
                    </a:lnTo>
                    <a:lnTo>
                      <a:pt x="146" y="40"/>
                    </a:lnTo>
                    <a:lnTo>
                      <a:pt x="136" y="30"/>
                    </a:lnTo>
                    <a:lnTo>
                      <a:pt x="126" y="22"/>
                    </a:lnTo>
                    <a:lnTo>
                      <a:pt x="112" y="16"/>
                    </a:lnTo>
                    <a:lnTo>
                      <a:pt x="96" y="14"/>
                    </a:lnTo>
                    <a:lnTo>
                      <a:pt x="96" y="14"/>
                    </a:lnTo>
                    <a:lnTo>
                      <a:pt x="96" y="14"/>
                    </a:lnTo>
                    <a:lnTo>
                      <a:pt x="94" y="14"/>
                    </a:lnTo>
                    <a:lnTo>
                      <a:pt x="94" y="14"/>
                    </a:lnTo>
                    <a:lnTo>
                      <a:pt x="94" y="8"/>
                    </a:lnTo>
                    <a:lnTo>
                      <a:pt x="94" y="14"/>
                    </a:lnTo>
                    <a:lnTo>
                      <a:pt x="94" y="14"/>
                    </a:lnTo>
                    <a:lnTo>
                      <a:pt x="82" y="16"/>
                    </a:lnTo>
                    <a:lnTo>
                      <a:pt x="82" y="16"/>
                    </a:lnTo>
                    <a:lnTo>
                      <a:pt x="82" y="16"/>
                    </a:lnTo>
                    <a:lnTo>
                      <a:pt x="68" y="18"/>
                    </a:lnTo>
                    <a:lnTo>
                      <a:pt x="54" y="24"/>
                    </a:lnTo>
                    <a:lnTo>
                      <a:pt x="54" y="24"/>
                    </a:lnTo>
                    <a:lnTo>
                      <a:pt x="54" y="24"/>
                    </a:lnTo>
                    <a:lnTo>
                      <a:pt x="38" y="32"/>
                    </a:lnTo>
                    <a:lnTo>
                      <a:pt x="32" y="38"/>
                    </a:lnTo>
                    <a:lnTo>
                      <a:pt x="26" y="44"/>
                    </a:lnTo>
                    <a:lnTo>
                      <a:pt x="22" y="52"/>
                    </a:lnTo>
                    <a:lnTo>
                      <a:pt x="18" y="62"/>
                    </a:lnTo>
                    <a:lnTo>
                      <a:pt x="14" y="72"/>
                    </a:lnTo>
                    <a:lnTo>
                      <a:pt x="14" y="84"/>
                    </a:lnTo>
                    <a:lnTo>
                      <a:pt x="14" y="84"/>
                    </a:lnTo>
                    <a:lnTo>
                      <a:pt x="14" y="84"/>
                    </a:lnTo>
                    <a:lnTo>
                      <a:pt x="14" y="96"/>
                    </a:lnTo>
                    <a:lnTo>
                      <a:pt x="14" y="96"/>
                    </a:lnTo>
                    <a:lnTo>
                      <a:pt x="14" y="96"/>
                    </a:lnTo>
                    <a:lnTo>
                      <a:pt x="22" y="122"/>
                    </a:lnTo>
                    <a:lnTo>
                      <a:pt x="22" y="122"/>
                    </a:lnTo>
                    <a:lnTo>
                      <a:pt x="22" y="122"/>
                    </a:lnTo>
                    <a:lnTo>
                      <a:pt x="28" y="136"/>
                    </a:lnTo>
                    <a:lnTo>
                      <a:pt x="30" y="154"/>
                    </a:lnTo>
                    <a:lnTo>
                      <a:pt x="32" y="174"/>
                    </a:lnTo>
                    <a:lnTo>
                      <a:pt x="32" y="174"/>
                    </a:lnTo>
                    <a:lnTo>
                      <a:pt x="32" y="174"/>
                    </a:lnTo>
                    <a:lnTo>
                      <a:pt x="32" y="176"/>
                    </a:lnTo>
                    <a:lnTo>
                      <a:pt x="32" y="176"/>
                    </a:lnTo>
                    <a:lnTo>
                      <a:pt x="32" y="178"/>
                    </a:lnTo>
                    <a:lnTo>
                      <a:pt x="32" y="178"/>
                    </a:lnTo>
                    <a:lnTo>
                      <a:pt x="32" y="178"/>
                    </a:lnTo>
                    <a:lnTo>
                      <a:pt x="32" y="186"/>
                    </a:lnTo>
                    <a:lnTo>
                      <a:pt x="32" y="186"/>
                    </a:lnTo>
                    <a:lnTo>
                      <a:pt x="32" y="186"/>
                    </a:lnTo>
                    <a:lnTo>
                      <a:pt x="32" y="194"/>
                    </a:lnTo>
                    <a:lnTo>
                      <a:pt x="34" y="202"/>
                    </a:lnTo>
                    <a:lnTo>
                      <a:pt x="34" y="202"/>
                    </a:lnTo>
                    <a:lnTo>
                      <a:pt x="34" y="202"/>
                    </a:lnTo>
                    <a:lnTo>
                      <a:pt x="38" y="208"/>
                    </a:lnTo>
                    <a:lnTo>
                      <a:pt x="46" y="212"/>
                    </a:lnTo>
                    <a:lnTo>
                      <a:pt x="46" y="212"/>
                    </a:lnTo>
                    <a:lnTo>
                      <a:pt x="46" y="212"/>
                    </a:lnTo>
                    <a:lnTo>
                      <a:pt x="46" y="212"/>
                    </a:lnTo>
                    <a:lnTo>
                      <a:pt x="46" y="212"/>
                    </a:lnTo>
                    <a:lnTo>
                      <a:pt x="46" y="212"/>
                    </a:lnTo>
                    <a:lnTo>
                      <a:pt x="46" y="212"/>
                    </a:lnTo>
                    <a:lnTo>
                      <a:pt x="46" y="214"/>
                    </a:lnTo>
                    <a:lnTo>
                      <a:pt x="46" y="21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7" name="Freeform 30">
                <a:extLst>
                  <a:ext uri="{FF2B5EF4-FFF2-40B4-BE49-F238E27FC236}">
                    <a16:creationId xmlns:a16="http://schemas.microsoft.com/office/drawing/2014/main" id="{8FABB9D8-87A5-4217-8938-C5A02FDBA9C0}"/>
                  </a:ext>
                </a:extLst>
              </p:cNvPr>
              <p:cNvSpPr>
                <a:spLocks/>
              </p:cNvSpPr>
              <p:nvPr/>
            </p:nvSpPr>
            <p:spPr bwMode="auto">
              <a:xfrm>
                <a:off x="1708" y="2157"/>
                <a:ext cx="82" cy="38"/>
              </a:xfrm>
              <a:custGeom>
                <a:avLst/>
                <a:gdLst/>
                <a:ahLst/>
                <a:cxnLst>
                  <a:cxn ang="0">
                    <a:pos x="0" y="8"/>
                  </a:cxn>
                  <a:cxn ang="0">
                    <a:pos x="10" y="0"/>
                  </a:cxn>
                  <a:cxn ang="0">
                    <a:pos x="10" y="0"/>
                  </a:cxn>
                  <a:cxn ang="0">
                    <a:pos x="14" y="4"/>
                  </a:cxn>
                  <a:cxn ang="0">
                    <a:pos x="14" y="4"/>
                  </a:cxn>
                  <a:cxn ang="0">
                    <a:pos x="14" y="4"/>
                  </a:cxn>
                  <a:cxn ang="0">
                    <a:pos x="24" y="12"/>
                  </a:cxn>
                  <a:cxn ang="0">
                    <a:pos x="24" y="12"/>
                  </a:cxn>
                  <a:cxn ang="0">
                    <a:pos x="24" y="12"/>
                  </a:cxn>
                  <a:cxn ang="0">
                    <a:pos x="40" y="20"/>
                  </a:cxn>
                  <a:cxn ang="0">
                    <a:pos x="48" y="22"/>
                  </a:cxn>
                  <a:cxn ang="0">
                    <a:pos x="58" y="24"/>
                  </a:cxn>
                  <a:cxn ang="0">
                    <a:pos x="58" y="24"/>
                  </a:cxn>
                  <a:cxn ang="0">
                    <a:pos x="58" y="24"/>
                  </a:cxn>
                  <a:cxn ang="0">
                    <a:pos x="68" y="22"/>
                  </a:cxn>
                  <a:cxn ang="0">
                    <a:pos x="76" y="20"/>
                  </a:cxn>
                  <a:cxn ang="0">
                    <a:pos x="76" y="20"/>
                  </a:cxn>
                  <a:cxn ang="0">
                    <a:pos x="82" y="34"/>
                  </a:cxn>
                  <a:cxn ang="0">
                    <a:pos x="82" y="34"/>
                  </a:cxn>
                  <a:cxn ang="0">
                    <a:pos x="70" y="36"/>
                  </a:cxn>
                  <a:cxn ang="0">
                    <a:pos x="58" y="38"/>
                  </a:cxn>
                  <a:cxn ang="0">
                    <a:pos x="58" y="38"/>
                  </a:cxn>
                  <a:cxn ang="0">
                    <a:pos x="58" y="38"/>
                  </a:cxn>
                  <a:cxn ang="0">
                    <a:pos x="46" y="36"/>
                  </a:cxn>
                  <a:cxn ang="0">
                    <a:pos x="34" y="32"/>
                  </a:cxn>
                  <a:cxn ang="0">
                    <a:pos x="24" y="28"/>
                  </a:cxn>
                  <a:cxn ang="0">
                    <a:pos x="16" y="24"/>
                  </a:cxn>
                  <a:cxn ang="0">
                    <a:pos x="4" y="14"/>
                  </a:cxn>
                  <a:cxn ang="0">
                    <a:pos x="0" y="8"/>
                  </a:cxn>
                  <a:cxn ang="0">
                    <a:pos x="0" y="8"/>
                  </a:cxn>
                </a:cxnLst>
                <a:rect l="0" t="0" r="r" b="b"/>
                <a:pathLst>
                  <a:path w="82" h="38">
                    <a:moveTo>
                      <a:pt x="0" y="8"/>
                    </a:moveTo>
                    <a:lnTo>
                      <a:pt x="10" y="0"/>
                    </a:lnTo>
                    <a:lnTo>
                      <a:pt x="10" y="0"/>
                    </a:lnTo>
                    <a:lnTo>
                      <a:pt x="14" y="4"/>
                    </a:lnTo>
                    <a:lnTo>
                      <a:pt x="14" y="4"/>
                    </a:lnTo>
                    <a:lnTo>
                      <a:pt x="14" y="4"/>
                    </a:lnTo>
                    <a:lnTo>
                      <a:pt x="24" y="12"/>
                    </a:lnTo>
                    <a:lnTo>
                      <a:pt x="24" y="12"/>
                    </a:lnTo>
                    <a:lnTo>
                      <a:pt x="24" y="12"/>
                    </a:lnTo>
                    <a:lnTo>
                      <a:pt x="40" y="20"/>
                    </a:lnTo>
                    <a:lnTo>
                      <a:pt x="48" y="22"/>
                    </a:lnTo>
                    <a:lnTo>
                      <a:pt x="58" y="24"/>
                    </a:lnTo>
                    <a:lnTo>
                      <a:pt x="58" y="24"/>
                    </a:lnTo>
                    <a:lnTo>
                      <a:pt x="58" y="24"/>
                    </a:lnTo>
                    <a:lnTo>
                      <a:pt x="68" y="22"/>
                    </a:lnTo>
                    <a:lnTo>
                      <a:pt x="76" y="20"/>
                    </a:lnTo>
                    <a:lnTo>
                      <a:pt x="76" y="20"/>
                    </a:lnTo>
                    <a:lnTo>
                      <a:pt x="82" y="34"/>
                    </a:lnTo>
                    <a:lnTo>
                      <a:pt x="82" y="34"/>
                    </a:lnTo>
                    <a:lnTo>
                      <a:pt x="70" y="36"/>
                    </a:lnTo>
                    <a:lnTo>
                      <a:pt x="58" y="38"/>
                    </a:lnTo>
                    <a:lnTo>
                      <a:pt x="58" y="38"/>
                    </a:lnTo>
                    <a:lnTo>
                      <a:pt x="58" y="38"/>
                    </a:lnTo>
                    <a:lnTo>
                      <a:pt x="46" y="36"/>
                    </a:lnTo>
                    <a:lnTo>
                      <a:pt x="34" y="32"/>
                    </a:lnTo>
                    <a:lnTo>
                      <a:pt x="24" y="28"/>
                    </a:lnTo>
                    <a:lnTo>
                      <a:pt x="16" y="24"/>
                    </a:lnTo>
                    <a:lnTo>
                      <a:pt x="4" y="14"/>
                    </a:lnTo>
                    <a:lnTo>
                      <a:pt x="0" y="8"/>
                    </a:lnTo>
                    <a:lnTo>
                      <a:pt x="0" y="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8" name="Freeform 31">
                <a:extLst>
                  <a:ext uri="{FF2B5EF4-FFF2-40B4-BE49-F238E27FC236}">
                    <a16:creationId xmlns:a16="http://schemas.microsoft.com/office/drawing/2014/main" id="{8027D363-9100-4CB9-AE92-F46419EDF3BC}"/>
                  </a:ext>
                </a:extLst>
              </p:cNvPr>
              <p:cNvSpPr>
                <a:spLocks noEditPoints="1"/>
              </p:cNvSpPr>
              <p:nvPr/>
            </p:nvSpPr>
            <p:spPr bwMode="auto">
              <a:xfrm>
                <a:off x="1716" y="2210"/>
                <a:ext cx="32" cy="20"/>
              </a:xfrm>
              <a:custGeom>
                <a:avLst/>
                <a:gdLst/>
                <a:ahLst/>
                <a:cxnLst>
                  <a:cxn ang="0">
                    <a:pos x="6" y="16"/>
                  </a:cxn>
                  <a:cxn ang="0">
                    <a:pos x="6" y="16"/>
                  </a:cxn>
                  <a:cxn ang="0">
                    <a:pos x="2" y="8"/>
                  </a:cxn>
                  <a:cxn ang="0">
                    <a:pos x="2" y="8"/>
                  </a:cxn>
                  <a:cxn ang="0">
                    <a:pos x="2" y="8"/>
                  </a:cxn>
                  <a:cxn ang="0">
                    <a:pos x="0" y="0"/>
                  </a:cxn>
                  <a:cxn ang="0">
                    <a:pos x="0" y="0"/>
                  </a:cxn>
                  <a:cxn ang="0">
                    <a:pos x="0" y="0"/>
                  </a:cxn>
                  <a:cxn ang="0">
                    <a:pos x="14" y="0"/>
                  </a:cxn>
                  <a:cxn ang="0">
                    <a:pos x="14" y="0"/>
                  </a:cxn>
                  <a:cxn ang="0">
                    <a:pos x="14" y="2"/>
                  </a:cxn>
                  <a:cxn ang="0">
                    <a:pos x="14" y="2"/>
                  </a:cxn>
                  <a:cxn ang="0">
                    <a:pos x="14" y="2"/>
                  </a:cxn>
                  <a:cxn ang="0">
                    <a:pos x="16" y="6"/>
                  </a:cxn>
                  <a:cxn ang="0">
                    <a:pos x="16" y="6"/>
                  </a:cxn>
                  <a:cxn ang="0">
                    <a:pos x="16" y="6"/>
                  </a:cxn>
                  <a:cxn ang="0">
                    <a:pos x="16" y="6"/>
                  </a:cxn>
                  <a:cxn ang="0">
                    <a:pos x="16" y="6"/>
                  </a:cxn>
                  <a:cxn ang="0">
                    <a:pos x="16" y="6"/>
                  </a:cxn>
                  <a:cxn ang="0">
                    <a:pos x="22" y="2"/>
                  </a:cxn>
                  <a:cxn ang="0">
                    <a:pos x="22" y="2"/>
                  </a:cxn>
                  <a:cxn ang="0">
                    <a:pos x="32" y="12"/>
                  </a:cxn>
                  <a:cxn ang="0">
                    <a:pos x="32" y="12"/>
                  </a:cxn>
                  <a:cxn ang="0">
                    <a:pos x="24" y="18"/>
                  </a:cxn>
                  <a:cxn ang="0">
                    <a:pos x="20" y="20"/>
                  </a:cxn>
                  <a:cxn ang="0">
                    <a:pos x="16" y="20"/>
                  </a:cxn>
                  <a:cxn ang="0">
                    <a:pos x="16" y="20"/>
                  </a:cxn>
                  <a:cxn ang="0">
                    <a:pos x="16" y="20"/>
                  </a:cxn>
                  <a:cxn ang="0">
                    <a:pos x="14" y="20"/>
                  </a:cxn>
                  <a:cxn ang="0">
                    <a:pos x="14" y="20"/>
                  </a:cxn>
                  <a:cxn ang="0">
                    <a:pos x="14" y="20"/>
                  </a:cxn>
                  <a:cxn ang="0">
                    <a:pos x="10" y="20"/>
                  </a:cxn>
                  <a:cxn ang="0">
                    <a:pos x="6" y="16"/>
                  </a:cxn>
                  <a:cxn ang="0">
                    <a:pos x="6" y="16"/>
                  </a:cxn>
                  <a:cxn ang="0">
                    <a:pos x="16" y="8"/>
                  </a:cxn>
                  <a:cxn ang="0">
                    <a:pos x="16" y="8"/>
                  </a:cxn>
                  <a:cxn ang="0">
                    <a:pos x="16" y="8"/>
                  </a:cxn>
                  <a:cxn ang="0">
                    <a:pos x="16" y="8"/>
                  </a:cxn>
                  <a:cxn ang="0">
                    <a:pos x="16" y="8"/>
                  </a:cxn>
                </a:cxnLst>
                <a:rect l="0" t="0" r="r" b="b"/>
                <a:pathLst>
                  <a:path w="32" h="20">
                    <a:moveTo>
                      <a:pt x="6" y="16"/>
                    </a:moveTo>
                    <a:lnTo>
                      <a:pt x="6" y="16"/>
                    </a:lnTo>
                    <a:lnTo>
                      <a:pt x="2" y="8"/>
                    </a:lnTo>
                    <a:lnTo>
                      <a:pt x="2" y="8"/>
                    </a:lnTo>
                    <a:lnTo>
                      <a:pt x="2" y="8"/>
                    </a:lnTo>
                    <a:lnTo>
                      <a:pt x="0" y="0"/>
                    </a:lnTo>
                    <a:lnTo>
                      <a:pt x="0" y="0"/>
                    </a:lnTo>
                    <a:lnTo>
                      <a:pt x="0" y="0"/>
                    </a:lnTo>
                    <a:lnTo>
                      <a:pt x="14" y="0"/>
                    </a:lnTo>
                    <a:lnTo>
                      <a:pt x="14" y="0"/>
                    </a:lnTo>
                    <a:lnTo>
                      <a:pt x="14" y="2"/>
                    </a:lnTo>
                    <a:lnTo>
                      <a:pt x="14" y="2"/>
                    </a:lnTo>
                    <a:lnTo>
                      <a:pt x="14" y="2"/>
                    </a:lnTo>
                    <a:lnTo>
                      <a:pt x="16" y="6"/>
                    </a:lnTo>
                    <a:lnTo>
                      <a:pt x="16" y="6"/>
                    </a:lnTo>
                    <a:lnTo>
                      <a:pt x="16" y="6"/>
                    </a:lnTo>
                    <a:lnTo>
                      <a:pt x="16" y="6"/>
                    </a:lnTo>
                    <a:lnTo>
                      <a:pt x="16" y="6"/>
                    </a:lnTo>
                    <a:lnTo>
                      <a:pt x="16" y="6"/>
                    </a:lnTo>
                    <a:lnTo>
                      <a:pt x="22" y="2"/>
                    </a:lnTo>
                    <a:lnTo>
                      <a:pt x="22" y="2"/>
                    </a:lnTo>
                    <a:lnTo>
                      <a:pt x="32" y="12"/>
                    </a:lnTo>
                    <a:lnTo>
                      <a:pt x="32" y="12"/>
                    </a:lnTo>
                    <a:lnTo>
                      <a:pt x="24" y="18"/>
                    </a:lnTo>
                    <a:lnTo>
                      <a:pt x="20" y="20"/>
                    </a:lnTo>
                    <a:lnTo>
                      <a:pt x="16" y="20"/>
                    </a:lnTo>
                    <a:lnTo>
                      <a:pt x="16" y="20"/>
                    </a:lnTo>
                    <a:lnTo>
                      <a:pt x="16" y="20"/>
                    </a:lnTo>
                    <a:lnTo>
                      <a:pt x="14" y="20"/>
                    </a:lnTo>
                    <a:lnTo>
                      <a:pt x="14" y="20"/>
                    </a:lnTo>
                    <a:lnTo>
                      <a:pt x="14" y="20"/>
                    </a:lnTo>
                    <a:lnTo>
                      <a:pt x="10" y="20"/>
                    </a:lnTo>
                    <a:lnTo>
                      <a:pt x="6" y="16"/>
                    </a:lnTo>
                    <a:lnTo>
                      <a:pt x="6" y="16"/>
                    </a:lnTo>
                    <a:close/>
                    <a:moveTo>
                      <a:pt x="16" y="8"/>
                    </a:moveTo>
                    <a:lnTo>
                      <a:pt x="16" y="8"/>
                    </a:lnTo>
                    <a:lnTo>
                      <a:pt x="16" y="8"/>
                    </a:lnTo>
                    <a:lnTo>
                      <a:pt x="16" y="8"/>
                    </a:lnTo>
                    <a:lnTo>
                      <a:pt x="16" y="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29" name="Freeform 32">
                <a:extLst>
                  <a:ext uri="{FF2B5EF4-FFF2-40B4-BE49-F238E27FC236}">
                    <a16:creationId xmlns:a16="http://schemas.microsoft.com/office/drawing/2014/main" id="{BB9D979D-D46C-45C1-AAD1-A73A27780230}"/>
                  </a:ext>
                </a:extLst>
              </p:cNvPr>
              <p:cNvSpPr>
                <a:spLocks/>
              </p:cNvSpPr>
              <p:nvPr/>
            </p:nvSpPr>
            <p:spPr bwMode="auto">
              <a:xfrm>
                <a:off x="1720" y="2068"/>
                <a:ext cx="108" cy="114"/>
              </a:xfrm>
              <a:custGeom>
                <a:avLst/>
                <a:gdLst/>
                <a:ahLst/>
                <a:cxnLst>
                  <a:cxn ang="0">
                    <a:pos x="38" y="114"/>
                  </a:cxn>
                  <a:cxn ang="0">
                    <a:pos x="38" y="114"/>
                  </a:cxn>
                  <a:cxn ang="0">
                    <a:pos x="40" y="102"/>
                  </a:cxn>
                  <a:cxn ang="0">
                    <a:pos x="42" y="90"/>
                  </a:cxn>
                  <a:cxn ang="0">
                    <a:pos x="48" y="70"/>
                  </a:cxn>
                  <a:cxn ang="0">
                    <a:pos x="58" y="52"/>
                  </a:cxn>
                  <a:cxn ang="0">
                    <a:pos x="68" y="38"/>
                  </a:cxn>
                  <a:cxn ang="0">
                    <a:pos x="68" y="38"/>
                  </a:cxn>
                  <a:cxn ang="0">
                    <a:pos x="58" y="40"/>
                  </a:cxn>
                  <a:cxn ang="0">
                    <a:pos x="58" y="30"/>
                  </a:cxn>
                  <a:cxn ang="0">
                    <a:pos x="58" y="30"/>
                  </a:cxn>
                  <a:cxn ang="0">
                    <a:pos x="42" y="38"/>
                  </a:cxn>
                  <a:cxn ang="0">
                    <a:pos x="40" y="28"/>
                  </a:cxn>
                  <a:cxn ang="0">
                    <a:pos x="40" y="26"/>
                  </a:cxn>
                  <a:cxn ang="0">
                    <a:pos x="34" y="24"/>
                  </a:cxn>
                  <a:cxn ang="0">
                    <a:pos x="34" y="24"/>
                  </a:cxn>
                  <a:cxn ang="0">
                    <a:pos x="34" y="24"/>
                  </a:cxn>
                  <a:cxn ang="0">
                    <a:pos x="34" y="24"/>
                  </a:cxn>
                  <a:cxn ang="0">
                    <a:pos x="34" y="24"/>
                  </a:cxn>
                  <a:cxn ang="0">
                    <a:pos x="34" y="38"/>
                  </a:cxn>
                  <a:cxn ang="0">
                    <a:pos x="32" y="50"/>
                  </a:cxn>
                  <a:cxn ang="0">
                    <a:pos x="24" y="76"/>
                  </a:cxn>
                  <a:cxn ang="0">
                    <a:pos x="12" y="106"/>
                  </a:cxn>
                  <a:cxn ang="0">
                    <a:pos x="12" y="106"/>
                  </a:cxn>
                  <a:cxn ang="0">
                    <a:pos x="0" y="100"/>
                  </a:cxn>
                  <a:cxn ang="0">
                    <a:pos x="0" y="100"/>
                  </a:cxn>
                  <a:cxn ang="0">
                    <a:pos x="10" y="72"/>
                  </a:cxn>
                  <a:cxn ang="0">
                    <a:pos x="10" y="72"/>
                  </a:cxn>
                  <a:cxn ang="0">
                    <a:pos x="10" y="72"/>
                  </a:cxn>
                  <a:cxn ang="0">
                    <a:pos x="18" y="48"/>
                  </a:cxn>
                  <a:cxn ang="0">
                    <a:pos x="20" y="36"/>
                  </a:cxn>
                  <a:cxn ang="0">
                    <a:pos x="20" y="24"/>
                  </a:cxn>
                  <a:cxn ang="0">
                    <a:pos x="20" y="24"/>
                  </a:cxn>
                  <a:cxn ang="0">
                    <a:pos x="20" y="24"/>
                  </a:cxn>
                  <a:cxn ang="0">
                    <a:pos x="20" y="16"/>
                  </a:cxn>
                  <a:cxn ang="0">
                    <a:pos x="18" y="12"/>
                  </a:cxn>
                  <a:cxn ang="0">
                    <a:pos x="18" y="12"/>
                  </a:cxn>
                  <a:cxn ang="0">
                    <a:pos x="26" y="0"/>
                  </a:cxn>
                  <a:cxn ang="0">
                    <a:pos x="40" y="12"/>
                  </a:cxn>
                  <a:cxn ang="0">
                    <a:pos x="54" y="14"/>
                  </a:cxn>
                  <a:cxn ang="0">
                    <a:pos x="54" y="16"/>
                  </a:cxn>
                  <a:cxn ang="0">
                    <a:pos x="72" y="10"/>
                  </a:cxn>
                  <a:cxn ang="0">
                    <a:pos x="72" y="20"/>
                  </a:cxn>
                  <a:cxn ang="0">
                    <a:pos x="72" y="22"/>
                  </a:cxn>
                  <a:cxn ang="0">
                    <a:pos x="108" y="18"/>
                  </a:cxn>
                  <a:cxn ang="0">
                    <a:pos x="92" y="32"/>
                  </a:cxn>
                  <a:cxn ang="0">
                    <a:pos x="92" y="32"/>
                  </a:cxn>
                  <a:cxn ang="0">
                    <a:pos x="86" y="38"/>
                  </a:cxn>
                  <a:cxn ang="0">
                    <a:pos x="86" y="38"/>
                  </a:cxn>
                  <a:cxn ang="0">
                    <a:pos x="86" y="38"/>
                  </a:cxn>
                  <a:cxn ang="0">
                    <a:pos x="72" y="56"/>
                  </a:cxn>
                  <a:cxn ang="0">
                    <a:pos x="72" y="56"/>
                  </a:cxn>
                  <a:cxn ang="0">
                    <a:pos x="72" y="56"/>
                  </a:cxn>
                  <a:cxn ang="0">
                    <a:pos x="64" y="68"/>
                  </a:cxn>
                  <a:cxn ang="0">
                    <a:pos x="58" y="82"/>
                  </a:cxn>
                  <a:cxn ang="0">
                    <a:pos x="54" y="98"/>
                  </a:cxn>
                  <a:cxn ang="0">
                    <a:pos x="52" y="114"/>
                  </a:cxn>
                  <a:cxn ang="0">
                    <a:pos x="52" y="114"/>
                  </a:cxn>
                  <a:cxn ang="0">
                    <a:pos x="38" y="114"/>
                  </a:cxn>
                  <a:cxn ang="0">
                    <a:pos x="38" y="114"/>
                  </a:cxn>
                </a:cxnLst>
                <a:rect l="0" t="0" r="r" b="b"/>
                <a:pathLst>
                  <a:path w="108" h="114">
                    <a:moveTo>
                      <a:pt x="38" y="114"/>
                    </a:moveTo>
                    <a:lnTo>
                      <a:pt x="38" y="114"/>
                    </a:lnTo>
                    <a:lnTo>
                      <a:pt x="40" y="102"/>
                    </a:lnTo>
                    <a:lnTo>
                      <a:pt x="42" y="90"/>
                    </a:lnTo>
                    <a:lnTo>
                      <a:pt x="48" y="70"/>
                    </a:lnTo>
                    <a:lnTo>
                      <a:pt x="58" y="52"/>
                    </a:lnTo>
                    <a:lnTo>
                      <a:pt x="68" y="38"/>
                    </a:lnTo>
                    <a:lnTo>
                      <a:pt x="68" y="38"/>
                    </a:lnTo>
                    <a:lnTo>
                      <a:pt x="58" y="40"/>
                    </a:lnTo>
                    <a:lnTo>
                      <a:pt x="58" y="30"/>
                    </a:lnTo>
                    <a:lnTo>
                      <a:pt x="58" y="30"/>
                    </a:lnTo>
                    <a:lnTo>
                      <a:pt x="42" y="38"/>
                    </a:lnTo>
                    <a:lnTo>
                      <a:pt x="40" y="28"/>
                    </a:lnTo>
                    <a:lnTo>
                      <a:pt x="40" y="26"/>
                    </a:lnTo>
                    <a:lnTo>
                      <a:pt x="34" y="24"/>
                    </a:lnTo>
                    <a:lnTo>
                      <a:pt x="34" y="24"/>
                    </a:lnTo>
                    <a:lnTo>
                      <a:pt x="34" y="24"/>
                    </a:lnTo>
                    <a:lnTo>
                      <a:pt x="34" y="24"/>
                    </a:lnTo>
                    <a:lnTo>
                      <a:pt x="34" y="24"/>
                    </a:lnTo>
                    <a:lnTo>
                      <a:pt x="34" y="38"/>
                    </a:lnTo>
                    <a:lnTo>
                      <a:pt x="32" y="50"/>
                    </a:lnTo>
                    <a:lnTo>
                      <a:pt x="24" y="76"/>
                    </a:lnTo>
                    <a:lnTo>
                      <a:pt x="12" y="106"/>
                    </a:lnTo>
                    <a:lnTo>
                      <a:pt x="12" y="106"/>
                    </a:lnTo>
                    <a:lnTo>
                      <a:pt x="0" y="100"/>
                    </a:lnTo>
                    <a:lnTo>
                      <a:pt x="0" y="100"/>
                    </a:lnTo>
                    <a:lnTo>
                      <a:pt x="10" y="72"/>
                    </a:lnTo>
                    <a:lnTo>
                      <a:pt x="10" y="72"/>
                    </a:lnTo>
                    <a:lnTo>
                      <a:pt x="10" y="72"/>
                    </a:lnTo>
                    <a:lnTo>
                      <a:pt x="18" y="48"/>
                    </a:lnTo>
                    <a:lnTo>
                      <a:pt x="20" y="36"/>
                    </a:lnTo>
                    <a:lnTo>
                      <a:pt x="20" y="24"/>
                    </a:lnTo>
                    <a:lnTo>
                      <a:pt x="20" y="24"/>
                    </a:lnTo>
                    <a:lnTo>
                      <a:pt x="20" y="24"/>
                    </a:lnTo>
                    <a:lnTo>
                      <a:pt x="20" y="16"/>
                    </a:lnTo>
                    <a:lnTo>
                      <a:pt x="18" y="12"/>
                    </a:lnTo>
                    <a:lnTo>
                      <a:pt x="18" y="12"/>
                    </a:lnTo>
                    <a:lnTo>
                      <a:pt x="26" y="0"/>
                    </a:lnTo>
                    <a:lnTo>
                      <a:pt x="40" y="12"/>
                    </a:lnTo>
                    <a:lnTo>
                      <a:pt x="54" y="14"/>
                    </a:lnTo>
                    <a:lnTo>
                      <a:pt x="54" y="16"/>
                    </a:lnTo>
                    <a:lnTo>
                      <a:pt x="72" y="10"/>
                    </a:lnTo>
                    <a:lnTo>
                      <a:pt x="72" y="20"/>
                    </a:lnTo>
                    <a:lnTo>
                      <a:pt x="72" y="22"/>
                    </a:lnTo>
                    <a:lnTo>
                      <a:pt x="108" y="18"/>
                    </a:lnTo>
                    <a:lnTo>
                      <a:pt x="92" y="32"/>
                    </a:lnTo>
                    <a:lnTo>
                      <a:pt x="92" y="32"/>
                    </a:lnTo>
                    <a:lnTo>
                      <a:pt x="86" y="38"/>
                    </a:lnTo>
                    <a:lnTo>
                      <a:pt x="86" y="38"/>
                    </a:lnTo>
                    <a:lnTo>
                      <a:pt x="86" y="38"/>
                    </a:lnTo>
                    <a:lnTo>
                      <a:pt x="72" y="56"/>
                    </a:lnTo>
                    <a:lnTo>
                      <a:pt x="72" y="56"/>
                    </a:lnTo>
                    <a:lnTo>
                      <a:pt x="72" y="56"/>
                    </a:lnTo>
                    <a:lnTo>
                      <a:pt x="64" y="68"/>
                    </a:lnTo>
                    <a:lnTo>
                      <a:pt x="58" y="82"/>
                    </a:lnTo>
                    <a:lnTo>
                      <a:pt x="54" y="98"/>
                    </a:lnTo>
                    <a:lnTo>
                      <a:pt x="52" y="114"/>
                    </a:lnTo>
                    <a:lnTo>
                      <a:pt x="52" y="114"/>
                    </a:lnTo>
                    <a:lnTo>
                      <a:pt x="38" y="114"/>
                    </a:lnTo>
                    <a:lnTo>
                      <a:pt x="38" y="11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81A8-087D-46B8-A773-F401660669FD}"/>
              </a:ext>
            </a:extLst>
          </p:cNvPr>
          <p:cNvSpPr>
            <a:spLocks noGrp="1"/>
          </p:cNvSpPr>
          <p:nvPr>
            <p:ph type="title"/>
          </p:nvPr>
        </p:nvSpPr>
        <p:spPr/>
        <p:txBody>
          <a:bodyPr rtlCol="0">
            <a:normAutofit fontScale="90000"/>
          </a:bodyPr>
          <a:lstStyle/>
          <a:p>
            <a:pPr eaLnBrk="1" fontAlgn="auto" hangingPunct="1">
              <a:spcAft>
                <a:spcPts val="0"/>
              </a:spcAft>
              <a:defRPr/>
            </a:pPr>
            <a:r>
              <a:rPr lang="en-US" dirty="0"/>
              <a:t>Credit Card </a:t>
            </a:r>
            <a:br>
              <a:rPr lang="en-US" dirty="0"/>
            </a:br>
            <a:r>
              <a:rPr lang="en-US" dirty="0"/>
              <a:t>Interest</a:t>
            </a:r>
          </a:p>
        </p:txBody>
      </p:sp>
      <p:sp>
        <p:nvSpPr>
          <p:cNvPr id="3" name="Content Placeholder 2">
            <a:extLst>
              <a:ext uri="{FF2B5EF4-FFF2-40B4-BE49-F238E27FC236}">
                <a16:creationId xmlns:a16="http://schemas.microsoft.com/office/drawing/2014/main" id="{5BA32B2E-42DD-4911-BB18-419DA199EECC}"/>
              </a:ext>
            </a:extLst>
          </p:cNvPr>
          <p:cNvSpPr>
            <a:spLocks noGrp="1"/>
          </p:cNvSpPr>
          <p:nvPr>
            <p:ph idx="1"/>
          </p:nvPr>
        </p:nvSpPr>
        <p:spPr>
          <a:xfrm>
            <a:off x="1905000" y="1570038"/>
            <a:ext cx="6324600" cy="4068762"/>
          </a:xfrm>
        </p:spPr>
        <p:txBody>
          <a:bodyPr/>
          <a:lstStyle/>
          <a:p>
            <a:pPr indent="0" algn="ctr" eaLnBrk="1" hangingPunct="1">
              <a:buFont typeface="Arial" panose="020B0604020202020204" pitchFamily="34" charset="0"/>
              <a:buNone/>
            </a:pPr>
            <a:r>
              <a:rPr lang="en-US" altLang="en-US"/>
              <a:t>Interest is charged each month the balance is not paid in full</a:t>
            </a:r>
          </a:p>
        </p:txBody>
      </p:sp>
      <p:graphicFrame>
        <p:nvGraphicFramePr>
          <p:cNvPr id="4" name="Diagram 3">
            <a:extLst>
              <a:ext uri="{FF2B5EF4-FFF2-40B4-BE49-F238E27FC236}">
                <a16:creationId xmlns:a16="http://schemas.microsoft.com/office/drawing/2014/main" id="{B02292D4-6DF2-4C30-B6DC-657A25612BCB}"/>
              </a:ext>
            </a:extLst>
          </p:cNvPr>
          <p:cNvGraphicFramePr/>
          <p:nvPr/>
        </p:nvGraphicFramePr>
        <p:xfrm>
          <a:off x="1066800" y="2667000"/>
          <a:ext cx="7315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5AA3B402-A73A-4C07-B3AB-4562DFD8C705}"/>
              </a:ext>
            </a:extLst>
          </p:cNvPr>
          <p:cNvSpPr txBox="1">
            <a:spLocks/>
          </p:cNvSpPr>
          <p:nvPr/>
        </p:nvSpPr>
        <p:spPr>
          <a:xfrm>
            <a:off x="1981200" y="5302250"/>
            <a:ext cx="6019800" cy="990600"/>
          </a:xfrm>
          <a:prstGeom prst="rect">
            <a:avLst/>
          </a:prstGeom>
        </p:spPr>
        <p:txBody>
          <a:bodyPr>
            <a:normAutofit lnSpcReduction="10000"/>
          </a:bodyPr>
          <a:lstStyle/>
          <a:p>
            <a:pPr marL="742950" lvl="1" algn="ctr" fontAlgn="auto">
              <a:spcBef>
                <a:spcPct val="20000"/>
              </a:spcBef>
              <a:spcAft>
                <a:spcPts val="0"/>
              </a:spcAft>
              <a:defRPr/>
            </a:pPr>
            <a:r>
              <a:rPr lang="en-US" sz="2800" dirty="0">
                <a:cs typeface="Calibri" pitchFamily="34" charset="0"/>
              </a:rPr>
              <a:t>The cost of credit expressed as </a:t>
            </a:r>
          </a:p>
          <a:p>
            <a:pPr marL="742950" lvl="1" algn="ctr" fontAlgn="auto">
              <a:spcBef>
                <a:spcPct val="20000"/>
              </a:spcBef>
              <a:spcAft>
                <a:spcPts val="0"/>
              </a:spcAft>
              <a:defRPr/>
            </a:pPr>
            <a:r>
              <a:rPr lang="en-US" sz="2800" dirty="0">
                <a:cs typeface="Calibri" pitchFamily="34" charset="0"/>
              </a:rPr>
              <a:t>a yearly interest rate</a:t>
            </a:r>
          </a:p>
          <a:p>
            <a:pPr marL="742950" lvl="1" indent="-285750" fontAlgn="auto">
              <a:spcBef>
                <a:spcPct val="20000"/>
              </a:spcBef>
              <a:spcAft>
                <a:spcPts val="0"/>
              </a:spcAft>
              <a:buFont typeface="Arial" pitchFamily="34" charset="0"/>
              <a:buChar char="–"/>
              <a:defRPr/>
            </a:pPr>
            <a:endParaRPr lang="en-US" sz="2800" dirty="0">
              <a:cs typeface="Calibri" pitchFamily="34" charset="0"/>
            </a:endParaRPr>
          </a:p>
        </p:txBody>
      </p:sp>
      <p:sp>
        <p:nvSpPr>
          <p:cNvPr id="6" name="Content Placeholder 2">
            <a:extLst>
              <a:ext uri="{FF2B5EF4-FFF2-40B4-BE49-F238E27FC236}">
                <a16:creationId xmlns:a16="http://schemas.microsoft.com/office/drawing/2014/main" id="{2C34FCCB-3D8C-4B93-A166-0BBE79EC2DDC}"/>
              </a:ext>
            </a:extLst>
          </p:cNvPr>
          <p:cNvSpPr txBox="1">
            <a:spLocks/>
          </p:cNvSpPr>
          <p:nvPr/>
        </p:nvSpPr>
        <p:spPr>
          <a:xfrm>
            <a:off x="2085975" y="2790825"/>
            <a:ext cx="4038600" cy="868363"/>
          </a:xfrm>
          <a:prstGeom prst="rect">
            <a:avLst/>
          </a:prstGeom>
        </p:spPr>
        <p:txBody>
          <a:bodyPr>
            <a:normAutofit fontScale="92500" lnSpcReduction="10000"/>
          </a:bodyPr>
          <a:lstStyle/>
          <a:p>
            <a:pPr marL="342900" algn="ctr" fontAlgn="auto">
              <a:spcBef>
                <a:spcPct val="20000"/>
              </a:spcBef>
              <a:spcAft>
                <a:spcPts val="0"/>
              </a:spcAft>
              <a:defRPr/>
            </a:pPr>
            <a:r>
              <a:rPr lang="en-US" sz="2800" dirty="0">
                <a:cs typeface="Calibri" pitchFamily="34" charset="0"/>
              </a:rPr>
              <a:t>Rate at which interest is charged is referred to as:</a:t>
            </a:r>
            <a:endParaRPr lang="en-US" sz="2800" b="1" dirty="0">
              <a:cs typeface="Calibri" pitchFamily="34" charset="0"/>
            </a:endParaRPr>
          </a:p>
          <a:p>
            <a:pPr marL="742950" lvl="1" indent="-285750" algn="ctr" fontAlgn="auto">
              <a:spcBef>
                <a:spcPct val="20000"/>
              </a:spcBef>
              <a:spcAft>
                <a:spcPts val="0"/>
              </a:spcAft>
              <a:defRPr/>
            </a:pPr>
            <a:endParaRPr lang="en-US" sz="2800" dirty="0">
              <a:cs typeface="Calibri" pitchFamily="34" charset="0"/>
            </a:endParaRPr>
          </a:p>
        </p:txBody>
      </p:sp>
      <p:sp>
        <p:nvSpPr>
          <p:cNvPr id="7" name="Content Placeholder 2">
            <a:extLst>
              <a:ext uri="{FF2B5EF4-FFF2-40B4-BE49-F238E27FC236}">
                <a16:creationId xmlns:a16="http://schemas.microsoft.com/office/drawing/2014/main" id="{CB1ABBB4-F8EB-4C61-A7FA-C83DB8FCAF83}"/>
              </a:ext>
            </a:extLst>
          </p:cNvPr>
          <p:cNvSpPr txBox="1">
            <a:spLocks/>
          </p:cNvSpPr>
          <p:nvPr/>
        </p:nvSpPr>
        <p:spPr>
          <a:xfrm>
            <a:off x="2438400" y="4038600"/>
            <a:ext cx="4038600" cy="868363"/>
          </a:xfrm>
          <a:prstGeom prst="rect">
            <a:avLst/>
          </a:prstGeom>
        </p:spPr>
        <p:txBody>
          <a:bodyPr>
            <a:normAutofit lnSpcReduction="10000"/>
          </a:bodyPr>
          <a:lstStyle/>
          <a:p>
            <a:pPr marL="342900" algn="ctr" fontAlgn="auto">
              <a:spcBef>
                <a:spcPct val="20000"/>
              </a:spcBef>
              <a:spcAft>
                <a:spcPts val="0"/>
              </a:spcAft>
              <a:defRPr/>
            </a:pPr>
            <a:r>
              <a:rPr lang="en-US" sz="2800" b="1" dirty="0">
                <a:cs typeface="Calibri" pitchFamily="34" charset="0"/>
              </a:rPr>
              <a:t>Annual Percentage Rate (APR)</a:t>
            </a:r>
          </a:p>
          <a:p>
            <a:pPr marL="742950" lvl="1" indent="-285750" algn="ctr" fontAlgn="auto">
              <a:spcBef>
                <a:spcPct val="20000"/>
              </a:spcBef>
              <a:spcAft>
                <a:spcPts val="0"/>
              </a:spcAft>
              <a:defRPr/>
            </a:pPr>
            <a:endParaRPr lang="en-US" sz="2800" dirty="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83B17A4-7209-4AC3-9044-BE5EFC435C3B}"/>
              </a:ext>
            </a:extLst>
          </p:cNvPr>
          <p:cNvSpPr>
            <a:spLocks noGrp="1"/>
          </p:cNvSpPr>
          <p:nvPr>
            <p:ph type="title"/>
          </p:nvPr>
        </p:nvSpPr>
        <p:spPr>
          <a:xfrm>
            <a:off x="2057400" y="274638"/>
            <a:ext cx="5829300" cy="1143000"/>
          </a:xfrm>
        </p:spPr>
        <p:txBody>
          <a:bodyPr/>
          <a:lstStyle/>
          <a:p>
            <a:pPr eaLnBrk="1" hangingPunct="1"/>
            <a:r>
              <a:rPr lang="en-US" altLang="en-US"/>
              <a:t>Minimum Payments</a:t>
            </a:r>
          </a:p>
        </p:txBody>
      </p:sp>
      <p:sp>
        <p:nvSpPr>
          <p:cNvPr id="3" name="Content Placeholder 2">
            <a:extLst>
              <a:ext uri="{FF2B5EF4-FFF2-40B4-BE49-F238E27FC236}">
                <a16:creationId xmlns:a16="http://schemas.microsoft.com/office/drawing/2014/main" id="{4391C056-7AFC-4550-A11F-1B2000A49CDF}"/>
              </a:ext>
            </a:extLst>
          </p:cNvPr>
          <p:cNvSpPr>
            <a:spLocks noGrp="1"/>
          </p:cNvSpPr>
          <p:nvPr>
            <p:ph idx="1"/>
          </p:nvPr>
        </p:nvSpPr>
        <p:spPr>
          <a:xfrm>
            <a:off x="457200" y="2209800"/>
            <a:ext cx="8229600" cy="4068763"/>
          </a:xfrm>
        </p:spPr>
        <p:txBody>
          <a:bodyPr/>
          <a:lstStyle/>
          <a:p>
            <a:pPr eaLnBrk="1" hangingPunct="1"/>
            <a:r>
              <a:rPr lang="en-US" altLang="en-US"/>
              <a:t>Required to make at least a minimum payment each month</a:t>
            </a:r>
          </a:p>
          <a:p>
            <a:pPr lvl="1" eaLnBrk="1" hangingPunct="1"/>
            <a:r>
              <a:rPr lang="en-US" altLang="en-US"/>
              <a:t>Usually only a small percentage (2.5-5%) of the total balance due</a:t>
            </a:r>
          </a:p>
        </p:txBody>
      </p:sp>
      <p:pic>
        <p:nvPicPr>
          <p:cNvPr id="34820" name="Picture 2" descr="C:\Users\Lindy\AppData\Local\Microsoft\Windows\Temporary Internet Files\Content.IE5\0S8G0E4Q\MC900431529[1].png">
            <a:extLst>
              <a:ext uri="{FF2B5EF4-FFF2-40B4-BE49-F238E27FC236}">
                <a16:creationId xmlns:a16="http://schemas.microsoft.com/office/drawing/2014/main" id="{6E516279-C927-4858-8F21-CF990B85C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038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BEEE288-9163-4E31-9357-F5026D82E11C}"/>
              </a:ext>
            </a:extLst>
          </p:cNvPr>
          <p:cNvSpPr>
            <a:spLocks noGrp="1"/>
          </p:cNvSpPr>
          <p:nvPr>
            <p:ph type="title"/>
          </p:nvPr>
        </p:nvSpPr>
        <p:spPr/>
        <p:txBody>
          <a:bodyPr/>
          <a:lstStyle/>
          <a:p>
            <a:pPr eaLnBrk="1" hangingPunct="1"/>
            <a:r>
              <a:rPr lang="en-US" altLang="en-US"/>
              <a:t>Minimum Payments</a:t>
            </a:r>
          </a:p>
        </p:txBody>
      </p:sp>
      <p:graphicFrame>
        <p:nvGraphicFramePr>
          <p:cNvPr id="4" name="Table 3">
            <a:extLst>
              <a:ext uri="{FF2B5EF4-FFF2-40B4-BE49-F238E27FC236}">
                <a16:creationId xmlns:a16="http://schemas.microsoft.com/office/drawing/2014/main" id="{6D699E0D-D21B-4820-B908-C121FB3EAA8D}"/>
              </a:ext>
            </a:extLst>
          </p:cNvPr>
          <p:cNvGraphicFramePr>
            <a:graphicFrameLocks noGrp="1"/>
          </p:cNvGraphicFramePr>
          <p:nvPr/>
        </p:nvGraphicFramePr>
        <p:xfrm>
          <a:off x="914400" y="3444875"/>
          <a:ext cx="7467600" cy="2803800"/>
        </p:xfrm>
        <a:graphic>
          <a:graphicData uri="http://schemas.openxmlformats.org/drawingml/2006/table">
            <a:tbl>
              <a:tblPr>
                <a:tableStyleId>{C4B1156A-380E-4F78-BDF5-A606A8083BF9}</a:tableStyleId>
              </a:tblPr>
              <a:tblGrid>
                <a:gridCol w="1493520">
                  <a:extLst>
                    <a:ext uri="{9D8B030D-6E8A-4147-A177-3AD203B41FA5}">
                      <a16:colId xmlns:a16="http://schemas.microsoft.com/office/drawing/2014/main" val="20000"/>
                    </a:ext>
                  </a:extLst>
                </a:gridCol>
                <a:gridCol w="1493520">
                  <a:extLst>
                    <a:ext uri="{9D8B030D-6E8A-4147-A177-3AD203B41FA5}">
                      <a16:colId xmlns:a16="http://schemas.microsoft.com/office/drawing/2014/main" val="20001"/>
                    </a:ext>
                  </a:extLst>
                </a:gridCol>
                <a:gridCol w="1493520">
                  <a:extLst>
                    <a:ext uri="{9D8B030D-6E8A-4147-A177-3AD203B41FA5}">
                      <a16:colId xmlns:a16="http://schemas.microsoft.com/office/drawing/2014/main" val="20002"/>
                    </a:ext>
                  </a:extLst>
                </a:gridCol>
                <a:gridCol w="1493520">
                  <a:extLst>
                    <a:ext uri="{9D8B030D-6E8A-4147-A177-3AD203B41FA5}">
                      <a16:colId xmlns:a16="http://schemas.microsoft.com/office/drawing/2014/main" val="20003"/>
                    </a:ext>
                  </a:extLst>
                </a:gridCol>
                <a:gridCol w="1493520">
                  <a:extLst>
                    <a:ext uri="{9D8B030D-6E8A-4147-A177-3AD203B41FA5}">
                      <a16:colId xmlns:a16="http://schemas.microsoft.com/office/drawing/2014/main" val="20004"/>
                    </a:ext>
                  </a:extLst>
                </a:gridCol>
              </a:tblGrid>
              <a:tr h="982716">
                <a:tc>
                  <a:txBody>
                    <a:bodyPr/>
                    <a:lstStyle/>
                    <a:p>
                      <a:pPr marL="0" marR="0" algn="ctr">
                        <a:spcBef>
                          <a:spcPts val="0"/>
                        </a:spcBef>
                        <a:spcAft>
                          <a:spcPts val="0"/>
                        </a:spcAft>
                      </a:pPr>
                      <a:endParaRPr lang="en-US" sz="2000" b="1" dirty="0">
                        <a:latin typeface="+mj-lt"/>
                        <a:ea typeface="Times New Roman"/>
                        <a:cs typeface="Times New Roman"/>
                      </a:endParaRPr>
                    </a:p>
                  </a:txBody>
                  <a:tcPr marL="34221" marR="34221" marT="34217" marB="34217" anchor="ctr"/>
                </a:tc>
                <a:tc>
                  <a:txBody>
                    <a:bodyPr/>
                    <a:lstStyle/>
                    <a:p>
                      <a:pPr marL="0" marR="0" algn="ctr">
                        <a:spcBef>
                          <a:spcPts val="0"/>
                        </a:spcBef>
                        <a:spcAft>
                          <a:spcPts val="0"/>
                        </a:spcAft>
                      </a:pPr>
                      <a:r>
                        <a:rPr lang="en-US" sz="2000" b="1" dirty="0">
                          <a:latin typeface="+mj-lt"/>
                        </a:rPr>
                        <a:t>Payment Made</a:t>
                      </a:r>
                      <a:endParaRPr lang="en-US" sz="2000" b="1" dirty="0">
                        <a:latin typeface="+mj-lt"/>
                        <a:ea typeface="Times New Roman"/>
                        <a:cs typeface="Times New Roman"/>
                      </a:endParaRPr>
                    </a:p>
                  </a:txBody>
                  <a:tcPr marL="34221" marR="34221" marT="34217" marB="34217" anchor="ctr"/>
                </a:tc>
                <a:tc>
                  <a:txBody>
                    <a:bodyPr/>
                    <a:lstStyle/>
                    <a:p>
                      <a:pPr marL="0" marR="0" algn="ctr">
                        <a:spcBef>
                          <a:spcPts val="0"/>
                        </a:spcBef>
                        <a:spcAft>
                          <a:spcPts val="0"/>
                        </a:spcAft>
                      </a:pPr>
                      <a:r>
                        <a:rPr lang="en-US" sz="2000" b="1" dirty="0">
                          <a:latin typeface="+mj-lt"/>
                        </a:rPr>
                        <a:t>~ Time to pay off card</a:t>
                      </a:r>
                      <a:endParaRPr lang="en-US" sz="2000" b="1" dirty="0">
                        <a:latin typeface="+mj-lt"/>
                        <a:ea typeface="Times New Roman"/>
                        <a:cs typeface="Times New Roman"/>
                      </a:endParaRPr>
                    </a:p>
                  </a:txBody>
                  <a:tcPr marL="34221" marR="34221" marT="34217" marB="34217" anchor="ctr"/>
                </a:tc>
                <a:tc>
                  <a:txBody>
                    <a:bodyPr/>
                    <a:lstStyle/>
                    <a:p>
                      <a:pPr marL="0" marR="0" algn="ctr">
                        <a:spcBef>
                          <a:spcPts val="0"/>
                        </a:spcBef>
                        <a:spcAft>
                          <a:spcPts val="0"/>
                        </a:spcAft>
                      </a:pPr>
                      <a:r>
                        <a:rPr lang="en-US" sz="2000" b="1" dirty="0">
                          <a:latin typeface="+mj-lt"/>
                        </a:rPr>
                        <a:t>~ Total amount of interest paid</a:t>
                      </a:r>
                      <a:endParaRPr lang="en-US" sz="2000" b="1" dirty="0">
                        <a:latin typeface="+mj-lt"/>
                        <a:ea typeface="Times New Roman"/>
                        <a:cs typeface="Times New Roman"/>
                      </a:endParaRPr>
                    </a:p>
                  </a:txBody>
                  <a:tcPr marL="34221" marR="34221" marT="34217" marB="34217" anchor="ctr"/>
                </a:tc>
                <a:tc>
                  <a:txBody>
                    <a:bodyPr/>
                    <a:lstStyle/>
                    <a:p>
                      <a:pPr marL="0" marR="0" algn="ctr">
                        <a:spcBef>
                          <a:spcPts val="0"/>
                        </a:spcBef>
                        <a:spcAft>
                          <a:spcPts val="0"/>
                        </a:spcAft>
                      </a:pPr>
                      <a:r>
                        <a:rPr lang="en-US" sz="2000" b="1" dirty="0">
                          <a:latin typeface="+mj-lt"/>
                        </a:rPr>
                        <a:t>~ Total amount paid</a:t>
                      </a:r>
                      <a:endParaRPr lang="en-US" sz="2000" b="1" dirty="0">
                        <a:latin typeface="+mj-lt"/>
                        <a:ea typeface="Times New Roman"/>
                        <a:cs typeface="Times New Roman"/>
                      </a:endParaRPr>
                    </a:p>
                  </a:txBody>
                  <a:tcPr marL="34221" marR="34221" marT="34217" marB="34217" anchor="ctr"/>
                </a:tc>
                <a:extLst>
                  <a:ext uri="{0D108BD9-81ED-4DB2-BD59-A6C34878D82A}">
                    <a16:rowId xmlns:a16="http://schemas.microsoft.com/office/drawing/2014/main" val="10000"/>
                  </a:ext>
                </a:extLst>
              </a:tr>
              <a:tr h="464898">
                <a:tc>
                  <a:txBody>
                    <a:bodyPr/>
                    <a:lstStyle/>
                    <a:p>
                      <a:pPr marL="0" marR="0" algn="ctr">
                        <a:spcBef>
                          <a:spcPts val="0"/>
                        </a:spcBef>
                        <a:spcAft>
                          <a:spcPts val="0"/>
                        </a:spcAft>
                      </a:pPr>
                      <a:r>
                        <a:rPr lang="en-US" sz="2000" b="1" baseline="0" dirty="0">
                          <a:latin typeface="+mj-lt"/>
                          <a:ea typeface="Times New Roman"/>
                          <a:cs typeface="Times New Roman"/>
                        </a:rPr>
                        <a:t>Full Payment</a:t>
                      </a:r>
                      <a:endParaRPr lang="en-US" sz="2000" b="1" dirty="0">
                        <a:latin typeface="+mj-lt"/>
                        <a:ea typeface="Times New Roman"/>
                        <a:cs typeface="Times New Roman"/>
                      </a:endParaRPr>
                    </a:p>
                  </a:txBody>
                  <a:tcPr marL="34221" marR="34221" marT="34217" marB="34217" anchor="ctr">
                    <a:solidFill>
                      <a:schemeClr val="accent3">
                        <a:lumMod val="20000"/>
                        <a:lumOff val="80000"/>
                      </a:schemeClr>
                    </a:solid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extLst>
                  <a:ext uri="{0D108BD9-81ED-4DB2-BD59-A6C34878D82A}">
                    <a16:rowId xmlns:a16="http://schemas.microsoft.com/office/drawing/2014/main" val="10001"/>
                  </a:ext>
                </a:extLst>
              </a:tr>
              <a:tr h="677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dk1"/>
                          </a:solidFill>
                          <a:latin typeface="+mn-lt"/>
                          <a:ea typeface="Times New Roman"/>
                          <a:cs typeface="Times New Roman"/>
                        </a:rPr>
                        <a:t>Partial Payment</a:t>
                      </a:r>
                      <a:endParaRPr lang="en-US" sz="2000" b="1" dirty="0">
                        <a:latin typeface="+mj-lt"/>
                        <a:ea typeface="Times New Roman"/>
                        <a:cs typeface="Times New Roman"/>
                      </a:endParaRPr>
                    </a:p>
                  </a:txBody>
                  <a:tcPr marL="34221" marR="34221" marT="34217" marB="34217" anchor="ctr">
                    <a:solidFill>
                      <a:schemeClr val="accent3">
                        <a:lumMod val="20000"/>
                        <a:lumOff val="80000"/>
                      </a:schemeClr>
                    </a:solid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extLst>
                  <a:ext uri="{0D108BD9-81ED-4DB2-BD59-A6C34878D82A}">
                    <a16:rowId xmlns:a16="http://schemas.microsoft.com/office/drawing/2014/main" val="10002"/>
                  </a:ext>
                </a:extLst>
              </a:tr>
              <a:tr h="677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latin typeface="+mn-lt"/>
                          <a:ea typeface="Times New Roman"/>
                          <a:cs typeface="Times New Roman"/>
                        </a:rPr>
                        <a:t>Minimum Payment</a:t>
                      </a:r>
                      <a:endParaRPr lang="en-US" sz="2000" b="1" dirty="0">
                        <a:latin typeface="+mj-lt"/>
                        <a:ea typeface="Times New Roman"/>
                        <a:cs typeface="Times New Roman"/>
                      </a:endParaRPr>
                    </a:p>
                  </a:txBody>
                  <a:tcPr marL="34221" marR="34221" marT="34217" marB="34217" anchor="ctr">
                    <a:solidFill>
                      <a:schemeClr val="accent3">
                        <a:lumMod val="20000"/>
                        <a:lumOff val="80000"/>
                      </a:schemeClr>
                    </a:solid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algn="ctr">
                        <a:spcBef>
                          <a:spcPts val="0"/>
                        </a:spcBef>
                        <a:spcAft>
                          <a:spcPts val="0"/>
                        </a:spcAft>
                      </a:pPr>
                      <a:endParaRPr lang="en-US" sz="1800" dirty="0">
                        <a:latin typeface="+mj-lt"/>
                        <a:ea typeface="Times New Roman"/>
                        <a:cs typeface="Times New Roman"/>
                      </a:endParaRPr>
                    </a:p>
                  </a:txBody>
                  <a:tcPr marL="34221" marR="34221" marT="34217" marB="34217"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mj-lt"/>
                        <a:ea typeface="Times New Roman"/>
                        <a:cs typeface="Times New Roman"/>
                      </a:endParaRPr>
                    </a:p>
                  </a:txBody>
                  <a:tcPr marL="34221" marR="34221" marT="34217" marB="34217" anchor="ctr">
                    <a:no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1350937B-0AEF-4FD2-8BE6-D5306BD06C5C}"/>
              </a:ext>
            </a:extLst>
          </p:cNvPr>
          <p:cNvSpPr>
            <a:spLocks noChangeArrowheads="1"/>
          </p:cNvSpPr>
          <p:nvPr/>
        </p:nvSpPr>
        <p:spPr bwMode="auto">
          <a:xfrm>
            <a:off x="533400" y="1782763"/>
            <a:ext cx="838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To prepare for her first semester of college, Miranda purchased a new computer for $1000 and textbooks for $500, spending a total of $1500 on her credit card charging 15% APR. How much would Miranda pay in interest if she makes the minimum payment?</a:t>
            </a:r>
          </a:p>
        </p:txBody>
      </p:sp>
      <p:sp>
        <p:nvSpPr>
          <p:cNvPr id="3" name="Rectangle 2">
            <a:extLst>
              <a:ext uri="{FF2B5EF4-FFF2-40B4-BE49-F238E27FC236}">
                <a16:creationId xmlns:a16="http://schemas.microsoft.com/office/drawing/2014/main" id="{31CBB0E0-1E63-44FD-B41C-775FDB636C6B}"/>
              </a:ext>
            </a:extLst>
          </p:cNvPr>
          <p:cNvSpPr>
            <a:spLocks noChangeArrowheads="1"/>
          </p:cNvSpPr>
          <p:nvPr/>
        </p:nvSpPr>
        <p:spPr bwMode="auto">
          <a:xfrm>
            <a:off x="2787650" y="4467225"/>
            <a:ext cx="769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$1500</a:t>
            </a:r>
          </a:p>
        </p:txBody>
      </p:sp>
      <p:sp>
        <p:nvSpPr>
          <p:cNvPr id="5" name="Rectangle 4">
            <a:extLst>
              <a:ext uri="{FF2B5EF4-FFF2-40B4-BE49-F238E27FC236}">
                <a16:creationId xmlns:a16="http://schemas.microsoft.com/office/drawing/2014/main" id="{9162B3B4-4CEF-4DFB-B974-2F2BC25D94C2}"/>
              </a:ext>
            </a:extLst>
          </p:cNvPr>
          <p:cNvSpPr>
            <a:spLocks noChangeArrowheads="1"/>
          </p:cNvSpPr>
          <p:nvPr/>
        </p:nvSpPr>
        <p:spPr bwMode="auto">
          <a:xfrm>
            <a:off x="4208463" y="4464050"/>
            <a:ext cx="97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 month</a:t>
            </a:r>
          </a:p>
        </p:txBody>
      </p:sp>
      <p:sp>
        <p:nvSpPr>
          <p:cNvPr id="6" name="Rectangle 5">
            <a:extLst>
              <a:ext uri="{FF2B5EF4-FFF2-40B4-BE49-F238E27FC236}">
                <a16:creationId xmlns:a16="http://schemas.microsoft.com/office/drawing/2014/main" id="{CF092831-2CB1-49E2-A315-96EC651BCCF7}"/>
              </a:ext>
            </a:extLst>
          </p:cNvPr>
          <p:cNvSpPr>
            <a:spLocks noChangeArrowheads="1"/>
          </p:cNvSpPr>
          <p:nvPr/>
        </p:nvSpPr>
        <p:spPr bwMode="auto">
          <a:xfrm>
            <a:off x="5927725" y="4473575"/>
            <a:ext cx="417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$0</a:t>
            </a:r>
          </a:p>
        </p:txBody>
      </p:sp>
      <p:sp>
        <p:nvSpPr>
          <p:cNvPr id="7" name="Rectangle 6">
            <a:extLst>
              <a:ext uri="{FF2B5EF4-FFF2-40B4-BE49-F238E27FC236}">
                <a16:creationId xmlns:a16="http://schemas.microsoft.com/office/drawing/2014/main" id="{B6CF53B6-35C6-418D-AF19-442FEA9DB36B}"/>
              </a:ext>
            </a:extLst>
          </p:cNvPr>
          <p:cNvSpPr>
            <a:spLocks noChangeArrowheads="1"/>
          </p:cNvSpPr>
          <p:nvPr/>
        </p:nvSpPr>
        <p:spPr bwMode="auto">
          <a:xfrm>
            <a:off x="7210425" y="4492625"/>
            <a:ext cx="769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$1500</a:t>
            </a:r>
          </a:p>
        </p:txBody>
      </p:sp>
      <p:sp>
        <p:nvSpPr>
          <p:cNvPr id="8" name="Rectangle 7">
            <a:extLst>
              <a:ext uri="{FF2B5EF4-FFF2-40B4-BE49-F238E27FC236}">
                <a16:creationId xmlns:a16="http://schemas.microsoft.com/office/drawing/2014/main" id="{E2A72250-3699-47FF-BAD1-894AF6652731}"/>
              </a:ext>
            </a:extLst>
          </p:cNvPr>
          <p:cNvSpPr>
            <a:spLocks noChangeArrowheads="1"/>
          </p:cNvSpPr>
          <p:nvPr/>
        </p:nvSpPr>
        <p:spPr bwMode="auto">
          <a:xfrm>
            <a:off x="2819400" y="5029200"/>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$135</a:t>
            </a:r>
          </a:p>
        </p:txBody>
      </p:sp>
      <p:sp>
        <p:nvSpPr>
          <p:cNvPr id="9" name="Rectangle 8">
            <a:extLst>
              <a:ext uri="{FF2B5EF4-FFF2-40B4-BE49-F238E27FC236}">
                <a16:creationId xmlns:a16="http://schemas.microsoft.com/office/drawing/2014/main" id="{033A230E-93F9-4044-9C6D-DFE1B89EED5E}"/>
              </a:ext>
            </a:extLst>
          </p:cNvPr>
          <p:cNvSpPr>
            <a:spLocks noChangeArrowheads="1"/>
          </p:cNvSpPr>
          <p:nvPr/>
        </p:nvSpPr>
        <p:spPr bwMode="auto">
          <a:xfrm>
            <a:off x="4292600" y="5029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 year</a:t>
            </a:r>
          </a:p>
        </p:txBody>
      </p:sp>
      <p:sp>
        <p:nvSpPr>
          <p:cNvPr id="10" name="Rectangle 9">
            <a:extLst>
              <a:ext uri="{FF2B5EF4-FFF2-40B4-BE49-F238E27FC236}">
                <a16:creationId xmlns:a16="http://schemas.microsoft.com/office/drawing/2014/main" id="{9D47E823-2AD0-4949-A116-38A3232EEA1D}"/>
              </a:ext>
            </a:extLst>
          </p:cNvPr>
          <p:cNvSpPr>
            <a:spLocks noChangeArrowheads="1"/>
          </p:cNvSpPr>
          <p:nvPr/>
        </p:nvSpPr>
        <p:spPr bwMode="auto">
          <a:xfrm>
            <a:off x="5795963" y="5041900"/>
            <a:ext cx="652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$125</a:t>
            </a:r>
          </a:p>
        </p:txBody>
      </p:sp>
      <p:sp>
        <p:nvSpPr>
          <p:cNvPr id="11" name="Rectangle 10">
            <a:extLst>
              <a:ext uri="{FF2B5EF4-FFF2-40B4-BE49-F238E27FC236}">
                <a16:creationId xmlns:a16="http://schemas.microsoft.com/office/drawing/2014/main" id="{78258379-4EAB-4C83-B638-F320486B904E}"/>
              </a:ext>
            </a:extLst>
          </p:cNvPr>
          <p:cNvSpPr>
            <a:spLocks noChangeArrowheads="1"/>
          </p:cNvSpPr>
          <p:nvPr/>
        </p:nvSpPr>
        <p:spPr bwMode="auto">
          <a:xfrm>
            <a:off x="7215188" y="5026025"/>
            <a:ext cx="769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$1625</a:t>
            </a:r>
          </a:p>
        </p:txBody>
      </p:sp>
      <p:sp>
        <p:nvSpPr>
          <p:cNvPr id="12" name="Rectangle 11">
            <a:extLst>
              <a:ext uri="{FF2B5EF4-FFF2-40B4-BE49-F238E27FC236}">
                <a16:creationId xmlns:a16="http://schemas.microsoft.com/office/drawing/2014/main" id="{D13574C7-1022-4B83-8AAE-2190BB4256DB}"/>
              </a:ext>
            </a:extLst>
          </p:cNvPr>
          <p:cNvSpPr>
            <a:spLocks noChangeArrowheads="1"/>
          </p:cNvSpPr>
          <p:nvPr/>
        </p:nvSpPr>
        <p:spPr bwMode="auto">
          <a:xfrm>
            <a:off x="2909888" y="5715000"/>
            <a:ext cx="53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$30</a:t>
            </a:r>
          </a:p>
        </p:txBody>
      </p:sp>
      <p:sp>
        <p:nvSpPr>
          <p:cNvPr id="13" name="Rectangle 12">
            <a:extLst>
              <a:ext uri="{FF2B5EF4-FFF2-40B4-BE49-F238E27FC236}">
                <a16:creationId xmlns:a16="http://schemas.microsoft.com/office/drawing/2014/main" id="{EE9D3D9E-01A6-4CA4-95D1-9C31D49E51AD}"/>
              </a:ext>
            </a:extLst>
          </p:cNvPr>
          <p:cNvSpPr>
            <a:spLocks noChangeArrowheads="1"/>
          </p:cNvSpPr>
          <p:nvPr/>
        </p:nvSpPr>
        <p:spPr bwMode="auto">
          <a:xfrm>
            <a:off x="4191000" y="5715000"/>
            <a:ext cx="96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11 years</a:t>
            </a:r>
          </a:p>
        </p:txBody>
      </p:sp>
      <p:sp>
        <p:nvSpPr>
          <p:cNvPr id="14" name="Rectangle 13">
            <a:extLst>
              <a:ext uri="{FF2B5EF4-FFF2-40B4-BE49-F238E27FC236}">
                <a16:creationId xmlns:a16="http://schemas.microsoft.com/office/drawing/2014/main" id="{0CC5EB6C-10D5-4AD8-A7A1-DC4461C7C794}"/>
              </a:ext>
            </a:extLst>
          </p:cNvPr>
          <p:cNvSpPr>
            <a:spLocks noChangeArrowheads="1"/>
          </p:cNvSpPr>
          <p:nvPr/>
        </p:nvSpPr>
        <p:spPr bwMode="auto">
          <a:xfrm>
            <a:off x="5732463" y="5715000"/>
            <a:ext cx="768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$1413</a:t>
            </a:r>
          </a:p>
        </p:txBody>
      </p:sp>
      <p:sp>
        <p:nvSpPr>
          <p:cNvPr id="15" name="Rectangle 14">
            <a:extLst>
              <a:ext uri="{FF2B5EF4-FFF2-40B4-BE49-F238E27FC236}">
                <a16:creationId xmlns:a16="http://schemas.microsoft.com/office/drawing/2014/main" id="{69FCABC0-01FE-4AB5-A860-B344C1800EB6}"/>
              </a:ext>
            </a:extLst>
          </p:cNvPr>
          <p:cNvSpPr>
            <a:spLocks noChangeArrowheads="1"/>
          </p:cNvSpPr>
          <p:nvPr/>
        </p:nvSpPr>
        <p:spPr bwMode="auto">
          <a:xfrm>
            <a:off x="7237413" y="5715000"/>
            <a:ext cx="769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cs typeface="Times New Roman" panose="02020603050405020304" pitchFamily="18" charset="0"/>
              </a:rPr>
              <a:t>$2913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D9350BB-6C9D-4728-8B87-3375A160C8D9}"/>
              </a:ext>
            </a:extLst>
          </p:cNvPr>
          <p:cNvSpPr>
            <a:spLocks noGrp="1"/>
          </p:cNvSpPr>
          <p:nvPr>
            <p:ph type="title"/>
          </p:nvPr>
        </p:nvSpPr>
        <p:spPr/>
        <p:txBody>
          <a:bodyPr/>
          <a:lstStyle/>
          <a:p>
            <a:r>
              <a:rPr lang="en-US" altLang="en-US" sz="4000"/>
              <a:t>Advantages &amp; Disadvantages to Using Credit Cards</a:t>
            </a:r>
          </a:p>
        </p:txBody>
      </p:sp>
      <p:graphicFrame>
        <p:nvGraphicFramePr>
          <p:cNvPr id="4" name="Diagram 3">
            <a:extLst>
              <a:ext uri="{FF2B5EF4-FFF2-40B4-BE49-F238E27FC236}">
                <a16:creationId xmlns:a16="http://schemas.microsoft.com/office/drawing/2014/main" id="{3404E7FC-E3ED-41B5-BA7E-AEB1141A093F}"/>
              </a:ext>
            </a:extLst>
          </p:cNvPr>
          <p:cNvGraphicFramePr/>
          <p:nvPr/>
        </p:nvGraphicFramePr>
        <p:xfrm>
          <a:off x="-152400" y="1755348"/>
          <a:ext cx="9296400" cy="4721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72B3075D-D9DD-400D-920B-09486204FA5D}"/>
              </a:ext>
            </a:extLst>
          </p:cNvPr>
          <p:cNvSpPr>
            <a:spLocks noChangeArrowheads="1"/>
          </p:cNvSpPr>
          <p:nvPr/>
        </p:nvSpPr>
        <p:spPr bwMode="auto">
          <a:xfrm>
            <a:off x="1143000" y="2514600"/>
            <a:ext cx="3733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en-US" altLang="en-US" sz="2000">
                <a:cs typeface="Calibri" panose="020F0502020204030204" pitchFamily="34" charset="0"/>
              </a:rPr>
              <a:t>Convenient payment tool</a:t>
            </a:r>
          </a:p>
          <a:p>
            <a:pPr eaLnBrk="1" hangingPunct="1">
              <a:buFont typeface="Arial" panose="020B0604020202020204" pitchFamily="34" charset="0"/>
              <a:buChar char="•"/>
            </a:pPr>
            <a:r>
              <a:rPr lang="en-US" altLang="en-US" sz="2000">
                <a:cs typeface="Calibri" panose="020F0502020204030204" pitchFamily="34" charset="0"/>
              </a:rPr>
              <a:t>Useful for emergencies</a:t>
            </a:r>
          </a:p>
          <a:p>
            <a:pPr eaLnBrk="1" hangingPunct="1">
              <a:buFont typeface="Arial" panose="020B0604020202020204" pitchFamily="34" charset="0"/>
              <a:buChar char="•"/>
            </a:pPr>
            <a:r>
              <a:rPr lang="en-US" altLang="en-US" sz="2000">
                <a:cs typeface="Calibri" panose="020F0502020204030204" pitchFamily="34" charset="0"/>
              </a:rPr>
              <a:t>Often required to hold a reservation</a:t>
            </a:r>
          </a:p>
          <a:p>
            <a:pPr eaLnBrk="1" hangingPunct="1">
              <a:buFont typeface="Arial" panose="020B0604020202020204" pitchFamily="34" charset="0"/>
              <a:buChar char="•"/>
            </a:pPr>
            <a:r>
              <a:rPr lang="en-US" altLang="en-US" sz="2000">
                <a:cs typeface="Calibri" panose="020F0502020204030204" pitchFamily="34" charset="0"/>
              </a:rPr>
              <a:t>Able to purchase “big ticket” items and spread out payments</a:t>
            </a:r>
          </a:p>
          <a:p>
            <a:pPr eaLnBrk="1" hangingPunct="1">
              <a:buFont typeface="Arial" panose="020B0604020202020204" pitchFamily="34" charset="0"/>
              <a:buChar char="•"/>
            </a:pPr>
            <a:r>
              <a:rPr lang="en-US" altLang="en-US" sz="2000">
                <a:cs typeface="Calibri" panose="020F0502020204030204" pitchFamily="34" charset="0"/>
              </a:rPr>
              <a:t>Protection against fraud</a:t>
            </a:r>
          </a:p>
          <a:p>
            <a:pPr eaLnBrk="1" hangingPunct="1">
              <a:buFont typeface="Arial" panose="020B0604020202020204" pitchFamily="34" charset="0"/>
              <a:buChar char="•"/>
            </a:pPr>
            <a:r>
              <a:rPr lang="en-US" altLang="en-US" sz="2000">
                <a:cs typeface="Calibri" panose="020F0502020204030204" pitchFamily="34" charset="0"/>
              </a:rPr>
              <a:t>Opportunity to establish a positive credit history</a:t>
            </a:r>
          </a:p>
          <a:p>
            <a:pPr eaLnBrk="1" hangingPunct="1">
              <a:buFont typeface="Arial" panose="020B0604020202020204" pitchFamily="34" charset="0"/>
              <a:buChar char="•"/>
            </a:pPr>
            <a:r>
              <a:rPr lang="en-US" altLang="en-US" sz="2000">
                <a:cs typeface="Calibri" panose="020F0502020204030204" pitchFamily="34" charset="0"/>
              </a:rPr>
              <a:t>Online shopping is safer than using a debit card</a:t>
            </a:r>
          </a:p>
          <a:p>
            <a:pPr eaLnBrk="1" hangingPunct="1">
              <a:buFont typeface="Arial" panose="020B0604020202020204" pitchFamily="34" charset="0"/>
              <a:buChar char="•"/>
            </a:pPr>
            <a:r>
              <a:rPr lang="en-US" altLang="en-US" sz="2000">
                <a:cs typeface="Calibri" panose="020F0502020204030204" pitchFamily="34" charset="0"/>
              </a:rPr>
              <a:t>Possibility of receiving bonuses</a:t>
            </a:r>
          </a:p>
        </p:txBody>
      </p:sp>
      <p:sp>
        <p:nvSpPr>
          <p:cNvPr id="6" name="Rectangle 5">
            <a:extLst>
              <a:ext uri="{FF2B5EF4-FFF2-40B4-BE49-F238E27FC236}">
                <a16:creationId xmlns:a16="http://schemas.microsoft.com/office/drawing/2014/main" id="{DF60FFCE-5BCF-45FF-A257-D865B8D6C37F}"/>
              </a:ext>
            </a:extLst>
          </p:cNvPr>
          <p:cNvSpPr>
            <a:spLocks noChangeArrowheads="1"/>
          </p:cNvSpPr>
          <p:nvPr/>
        </p:nvSpPr>
        <p:spPr bwMode="auto">
          <a:xfrm>
            <a:off x="4800600" y="2541588"/>
            <a:ext cx="3733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en-US" altLang="en-US" sz="2000">
                <a:cs typeface="Calibri" panose="020F0502020204030204" pitchFamily="34" charset="0"/>
              </a:rPr>
              <a:t>Interest can be costly when a balance is revolved</a:t>
            </a:r>
          </a:p>
          <a:p>
            <a:pPr eaLnBrk="1" hangingPunct="1">
              <a:buFont typeface="Arial" panose="020B0604020202020204" pitchFamily="34" charset="0"/>
              <a:buChar char="•"/>
            </a:pPr>
            <a:r>
              <a:rPr lang="en-US" altLang="en-US" sz="2000">
                <a:cs typeface="Calibri" panose="020F0502020204030204" pitchFamily="34" charset="0"/>
              </a:rPr>
              <a:t>Additional penalty fees may apply</a:t>
            </a:r>
          </a:p>
          <a:p>
            <a:pPr eaLnBrk="1" hangingPunct="1">
              <a:buFont typeface="Arial" panose="020B0604020202020204" pitchFamily="34" charset="0"/>
              <a:buChar char="•"/>
            </a:pPr>
            <a:r>
              <a:rPr lang="en-US" altLang="en-US" sz="2000">
                <a:cs typeface="Calibri" panose="020F0502020204030204" pitchFamily="34" charset="0"/>
              </a:rPr>
              <a:t>Tempting to overspend</a:t>
            </a:r>
          </a:p>
          <a:p>
            <a:pPr eaLnBrk="1" hangingPunct="1">
              <a:buFont typeface="Arial" panose="020B0604020202020204" pitchFamily="34" charset="0"/>
              <a:buChar char="•"/>
            </a:pPr>
            <a:r>
              <a:rPr lang="en-US" altLang="en-US" sz="2000">
                <a:cs typeface="Calibri" panose="020F0502020204030204" pitchFamily="34" charset="0"/>
              </a:rPr>
              <a:t>Risk of identity theft</a:t>
            </a:r>
          </a:p>
          <a:p>
            <a:pPr eaLnBrk="1" hangingPunct="1">
              <a:buFont typeface="Arial" panose="020B0604020202020204" pitchFamily="34" charset="0"/>
              <a:buChar char="•"/>
            </a:pPr>
            <a:r>
              <a:rPr lang="en-US" altLang="en-US" sz="2000">
                <a:cs typeface="Calibri" panose="020F0502020204030204" pitchFamily="34" charset="0"/>
              </a:rPr>
              <a:t>Responsible for lost/stolen cards</a:t>
            </a:r>
          </a:p>
          <a:p>
            <a:pPr eaLnBrk="1" hangingPunct="1">
              <a:buFont typeface="Arial" panose="020B0604020202020204" pitchFamily="34" charset="0"/>
              <a:buChar char="•"/>
            </a:pPr>
            <a:r>
              <a:rPr lang="en-US" altLang="en-US" sz="2000">
                <a:cs typeface="Calibri" panose="020F0502020204030204" pitchFamily="34" charset="0"/>
              </a:rPr>
              <a:t>Applying for multiple accounts in  a short period of time can lower your credit score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624D654-8FDD-4FF1-8676-A8F9FDB12EC0}"/>
              </a:ext>
            </a:extLst>
          </p:cNvPr>
          <p:cNvSpPr>
            <a:spLocks noGrp="1"/>
          </p:cNvSpPr>
          <p:nvPr>
            <p:ph type="title"/>
          </p:nvPr>
        </p:nvSpPr>
        <p:spPr/>
        <p:txBody>
          <a:bodyPr/>
          <a:lstStyle/>
          <a:p>
            <a:pPr eaLnBrk="1" hangingPunct="1"/>
            <a:r>
              <a:rPr lang="en-US" altLang="en-US"/>
              <a:t>What is a Debit Card?</a:t>
            </a:r>
          </a:p>
        </p:txBody>
      </p:sp>
      <p:sp>
        <p:nvSpPr>
          <p:cNvPr id="5" name="Content Placeholder 4">
            <a:extLst>
              <a:ext uri="{FF2B5EF4-FFF2-40B4-BE49-F238E27FC236}">
                <a16:creationId xmlns:a16="http://schemas.microsoft.com/office/drawing/2014/main" id="{8E78097A-08AE-4672-B982-54FE2EA2C874}"/>
              </a:ext>
            </a:extLst>
          </p:cNvPr>
          <p:cNvSpPr>
            <a:spLocks noGrp="1"/>
          </p:cNvSpPr>
          <p:nvPr>
            <p:ph idx="1"/>
          </p:nvPr>
        </p:nvSpPr>
        <p:spPr>
          <a:xfrm>
            <a:off x="457200" y="2179638"/>
            <a:ext cx="8229600" cy="4221162"/>
          </a:xfrm>
        </p:spPr>
        <p:txBody>
          <a:bodyPr/>
          <a:lstStyle/>
          <a:p>
            <a:pPr eaLnBrk="1" hangingPunct="1"/>
            <a:r>
              <a:rPr lang="en-US" altLang="en-US"/>
              <a:t>Plastic card which looks like a credit card but is electronically connected to the cardholder’s bank account</a:t>
            </a:r>
          </a:p>
          <a:p>
            <a:pPr eaLnBrk="1" hangingPunct="1"/>
            <a:r>
              <a:rPr lang="en-US" altLang="en-US"/>
              <a:t>Money is immediately withdrawn from the cardholders checking account</a:t>
            </a:r>
          </a:p>
          <a:p>
            <a:pPr eaLnBrk="1" hangingPunct="1">
              <a:buFont typeface="Arial" panose="020B0604020202020204" pitchFamily="34" charset="0"/>
              <a:buNone/>
            </a:pPr>
            <a:endParaRPr lang="en-US" altLang="en-US"/>
          </a:p>
        </p:txBody>
      </p:sp>
      <p:sp>
        <p:nvSpPr>
          <p:cNvPr id="4" name="TextBox 3">
            <a:extLst>
              <a:ext uri="{FF2B5EF4-FFF2-40B4-BE49-F238E27FC236}">
                <a16:creationId xmlns:a16="http://schemas.microsoft.com/office/drawing/2014/main" id="{65F873D1-AB8A-4743-85DB-F1095B86229D}"/>
              </a:ext>
            </a:extLst>
          </p:cNvPr>
          <p:cNvSpPr txBox="1"/>
          <p:nvPr/>
        </p:nvSpPr>
        <p:spPr>
          <a:xfrm>
            <a:off x="1219200" y="5029200"/>
            <a:ext cx="6629400" cy="10779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3200" dirty="0">
                <a:latin typeface="+mj-lt"/>
              </a:rPr>
              <a:t>What is the difference between a credit card and a debit card?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88C7EB44-66CF-43DB-A5F1-68FDBE455432}"/>
              </a:ext>
            </a:extLst>
          </p:cNvPr>
          <p:cNvSpPr/>
          <p:nvPr/>
        </p:nvSpPr>
        <p:spPr>
          <a:xfrm>
            <a:off x="533400" y="2409825"/>
            <a:ext cx="3200400" cy="17256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3" name="Rounded Rectangle 12">
            <a:extLst>
              <a:ext uri="{FF2B5EF4-FFF2-40B4-BE49-F238E27FC236}">
                <a16:creationId xmlns:a16="http://schemas.microsoft.com/office/drawing/2014/main" id="{B08FEAE8-C065-46B9-B35B-840784D144AA}"/>
              </a:ext>
            </a:extLst>
          </p:cNvPr>
          <p:cNvSpPr/>
          <p:nvPr/>
        </p:nvSpPr>
        <p:spPr>
          <a:xfrm>
            <a:off x="5562600" y="2409825"/>
            <a:ext cx="3200400" cy="17256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8916" name="Title 1">
            <a:extLst>
              <a:ext uri="{FF2B5EF4-FFF2-40B4-BE49-F238E27FC236}">
                <a16:creationId xmlns:a16="http://schemas.microsoft.com/office/drawing/2014/main" id="{3F403085-4930-4FA0-B9D6-AE49BF3C793A}"/>
              </a:ext>
            </a:extLst>
          </p:cNvPr>
          <p:cNvSpPr>
            <a:spLocks noGrp="1"/>
          </p:cNvSpPr>
          <p:nvPr>
            <p:ph type="title"/>
          </p:nvPr>
        </p:nvSpPr>
        <p:spPr/>
        <p:txBody>
          <a:bodyPr/>
          <a:lstStyle/>
          <a:p>
            <a:r>
              <a:rPr lang="en-US" altLang="en-US"/>
              <a:t>Creditworthiness</a:t>
            </a:r>
          </a:p>
        </p:txBody>
      </p:sp>
      <p:sp>
        <p:nvSpPr>
          <p:cNvPr id="17" name="Rounded Rectangle 16">
            <a:extLst>
              <a:ext uri="{FF2B5EF4-FFF2-40B4-BE49-F238E27FC236}">
                <a16:creationId xmlns:a16="http://schemas.microsoft.com/office/drawing/2014/main" id="{A14CEE23-FA5E-4EB7-86DA-8835FF1F55E6}"/>
              </a:ext>
            </a:extLst>
          </p:cNvPr>
          <p:cNvSpPr/>
          <p:nvPr/>
        </p:nvSpPr>
        <p:spPr>
          <a:xfrm>
            <a:off x="1600200" y="5257800"/>
            <a:ext cx="6232525"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5" name="Content Placeholder 2">
            <a:extLst>
              <a:ext uri="{FF2B5EF4-FFF2-40B4-BE49-F238E27FC236}">
                <a16:creationId xmlns:a16="http://schemas.microsoft.com/office/drawing/2014/main" id="{BF38EAF8-C0C4-4FC7-A1FA-7EA30359AF3A}"/>
              </a:ext>
            </a:extLst>
          </p:cNvPr>
          <p:cNvSpPr txBox="1">
            <a:spLocks/>
          </p:cNvSpPr>
          <p:nvPr/>
        </p:nvSpPr>
        <p:spPr bwMode="auto">
          <a:xfrm>
            <a:off x="533400" y="2409825"/>
            <a:ext cx="320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600">
                <a:cs typeface="Calibri" panose="020F0502020204030204" pitchFamily="34" charset="0"/>
              </a:rPr>
              <a:t>Credit card approval depends on borrower’s perceived creditworthiness</a:t>
            </a:r>
          </a:p>
        </p:txBody>
      </p:sp>
      <p:sp>
        <p:nvSpPr>
          <p:cNvPr id="6" name="Content Placeholder 2">
            <a:extLst>
              <a:ext uri="{FF2B5EF4-FFF2-40B4-BE49-F238E27FC236}">
                <a16:creationId xmlns:a16="http://schemas.microsoft.com/office/drawing/2014/main" id="{B7154514-1630-4DD6-BD3D-FD670A4D42F1}"/>
              </a:ext>
            </a:extLst>
          </p:cNvPr>
          <p:cNvSpPr txBox="1">
            <a:spLocks/>
          </p:cNvSpPr>
          <p:nvPr/>
        </p:nvSpPr>
        <p:spPr bwMode="auto">
          <a:xfrm>
            <a:off x="1676400" y="5257800"/>
            <a:ext cx="609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en-US" altLang="en-US" sz="2800">
                <a:cs typeface="Calibri" panose="020F0502020204030204" pitchFamily="34" charset="0"/>
              </a:rPr>
              <a:t>Creditworthiness is determined by a credit report and/or credit score</a:t>
            </a:r>
          </a:p>
        </p:txBody>
      </p:sp>
      <p:sp>
        <p:nvSpPr>
          <p:cNvPr id="7" name="Content Placeholder 2">
            <a:extLst>
              <a:ext uri="{FF2B5EF4-FFF2-40B4-BE49-F238E27FC236}">
                <a16:creationId xmlns:a16="http://schemas.microsoft.com/office/drawing/2014/main" id="{CFC6BABE-6C74-42A8-A833-87DA2AE049DD}"/>
              </a:ext>
            </a:extLst>
          </p:cNvPr>
          <p:cNvSpPr txBox="1">
            <a:spLocks/>
          </p:cNvSpPr>
          <p:nvPr/>
        </p:nvSpPr>
        <p:spPr bwMode="auto">
          <a:xfrm>
            <a:off x="5489575" y="2417763"/>
            <a:ext cx="3352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1" algn="ctr" eaLnBrk="1" hangingPunct="1"/>
            <a:r>
              <a:rPr lang="en-US" altLang="en-US" sz="2800">
                <a:cs typeface="Calibri" panose="020F0502020204030204" pitchFamily="34" charset="0"/>
              </a:rPr>
              <a:t>How a person uses a credit card affects their creditworthiness</a:t>
            </a:r>
          </a:p>
        </p:txBody>
      </p:sp>
      <p:sp>
        <p:nvSpPr>
          <p:cNvPr id="14" name="Left-Right Arrow 13">
            <a:extLst>
              <a:ext uri="{FF2B5EF4-FFF2-40B4-BE49-F238E27FC236}">
                <a16:creationId xmlns:a16="http://schemas.microsoft.com/office/drawing/2014/main" id="{C66031DD-1CFA-47D0-A320-E034E07699EC}"/>
              </a:ext>
            </a:extLst>
          </p:cNvPr>
          <p:cNvSpPr/>
          <p:nvPr/>
        </p:nvSpPr>
        <p:spPr>
          <a:xfrm>
            <a:off x="3886200" y="2908300"/>
            <a:ext cx="1447800" cy="546100"/>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15" name="Right Arrow 14">
            <a:extLst>
              <a:ext uri="{FF2B5EF4-FFF2-40B4-BE49-F238E27FC236}">
                <a16:creationId xmlns:a16="http://schemas.microsoft.com/office/drawing/2014/main" id="{096064CC-DE0F-4CBB-85B6-19BF656A08CE}"/>
              </a:ext>
            </a:extLst>
          </p:cNvPr>
          <p:cNvSpPr/>
          <p:nvPr/>
        </p:nvSpPr>
        <p:spPr>
          <a:xfrm rot="3208285">
            <a:off x="2055019" y="4387057"/>
            <a:ext cx="941387" cy="6731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16" name="Right Arrow 15">
            <a:extLst>
              <a:ext uri="{FF2B5EF4-FFF2-40B4-BE49-F238E27FC236}">
                <a16:creationId xmlns:a16="http://schemas.microsoft.com/office/drawing/2014/main" id="{1168FC59-0D06-4494-BEAF-146EBAA04F7A}"/>
              </a:ext>
            </a:extLst>
          </p:cNvPr>
          <p:cNvSpPr/>
          <p:nvPr/>
        </p:nvSpPr>
        <p:spPr>
          <a:xfrm rot="7752432">
            <a:off x="6413500" y="4413250"/>
            <a:ext cx="939800" cy="6731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P spid="5" grpId="0"/>
      <p:bldP spid="6" grpId="0"/>
      <p:bldP spid="7" grpId="0"/>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883B9AB-D27E-43FB-809A-D806E7CE3675}"/>
              </a:ext>
            </a:extLst>
          </p:cNvPr>
          <p:cNvSpPr>
            <a:spLocks noGrp="1"/>
          </p:cNvSpPr>
          <p:nvPr>
            <p:ph type="title"/>
          </p:nvPr>
        </p:nvSpPr>
        <p:spPr/>
        <p:txBody>
          <a:bodyPr/>
          <a:lstStyle/>
          <a:p>
            <a:pPr eaLnBrk="1" hangingPunct="1"/>
            <a:r>
              <a:rPr lang="en-US" altLang="en-US"/>
              <a:t>Credit History</a:t>
            </a:r>
          </a:p>
        </p:txBody>
      </p:sp>
      <p:graphicFrame>
        <p:nvGraphicFramePr>
          <p:cNvPr id="4" name="Content Placeholder 3">
            <a:extLst>
              <a:ext uri="{FF2B5EF4-FFF2-40B4-BE49-F238E27FC236}">
                <a16:creationId xmlns:a16="http://schemas.microsoft.com/office/drawing/2014/main" id="{23023A59-9675-477C-9FBF-B6D459C4A0A3}"/>
              </a:ext>
            </a:extLst>
          </p:cNvPr>
          <p:cNvGraphicFramePr>
            <a:graphicFrameLocks noGrp="1"/>
          </p:cNvGraphicFramePr>
          <p:nvPr>
            <p:ph idx="1"/>
          </p:nvPr>
        </p:nvGraphicFramePr>
        <p:xfrm>
          <a:off x="457200" y="1830387"/>
          <a:ext cx="8229600" cy="359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03F3DDF-DEC9-400B-8E36-CB1ACAB8E075}"/>
              </a:ext>
            </a:extLst>
          </p:cNvPr>
          <p:cNvSpPr txBox="1">
            <a:spLocks noChangeArrowheads="1"/>
          </p:cNvSpPr>
          <p:nvPr/>
        </p:nvSpPr>
        <p:spPr bwMode="auto">
          <a:xfrm>
            <a:off x="1371600" y="1752600"/>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3600" b="1" dirty="0">
                <a:latin typeface="+mj-lt"/>
                <a:cs typeface="Arial" charset="0"/>
              </a:rPr>
              <a:t>Credit Report</a:t>
            </a:r>
          </a:p>
        </p:txBody>
      </p:sp>
      <p:sp>
        <p:nvSpPr>
          <p:cNvPr id="6" name="Rectangle 5">
            <a:extLst>
              <a:ext uri="{FF2B5EF4-FFF2-40B4-BE49-F238E27FC236}">
                <a16:creationId xmlns:a16="http://schemas.microsoft.com/office/drawing/2014/main" id="{C3DF0C26-308D-4E44-B4C3-489DF1F29379}"/>
              </a:ext>
            </a:extLst>
          </p:cNvPr>
          <p:cNvSpPr>
            <a:spLocks noChangeArrowheads="1"/>
          </p:cNvSpPr>
          <p:nvPr/>
        </p:nvSpPr>
        <p:spPr bwMode="auto">
          <a:xfrm>
            <a:off x="914400" y="2354263"/>
            <a:ext cx="7543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200" dirty="0">
                <a:latin typeface="+mj-lt"/>
                <a:cs typeface="Arial" charset="0"/>
              </a:rPr>
              <a:t>A record of a consumer’s credit history that includes information about credit card use as well as the use of other types of credit</a:t>
            </a:r>
          </a:p>
        </p:txBody>
      </p:sp>
      <p:sp>
        <p:nvSpPr>
          <p:cNvPr id="7" name="Rectangle 6">
            <a:extLst>
              <a:ext uri="{FF2B5EF4-FFF2-40B4-BE49-F238E27FC236}">
                <a16:creationId xmlns:a16="http://schemas.microsoft.com/office/drawing/2014/main" id="{F14D4760-AA6B-4136-9508-B7524AB1657D}"/>
              </a:ext>
            </a:extLst>
          </p:cNvPr>
          <p:cNvSpPr>
            <a:spLocks noChangeArrowheads="1"/>
          </p:cNvSpPr>
          <p:nvPr/>
        </p:nvSpPr>
        <p:spPr bwMode="auto">
          <a:xfrm>
            <a:off x="609600" y="4524375"/>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200" dirty="0">
                <a:latin typeface="+mj-lt"/>
                <a:cs typeface="Arial" charset="0"/>
              </a:rPr>
              <a:t>A number that summarizes an individual’s credit record and history; a numeric “grade” of a consumer’s financial reliability</a:t>
            </a:r>
          </a:p>
        </p:txBody>
      </p:sp>
      <p:sp>
        <p:nvSpPr>
          <p:cNvPr id="8" name="TextBox 7">
            <a:extLst>
              <a:ext uri="{FF2B5EF4-FFF2-40B4-BE49-F238E27FC236}">
                <a16:creationId xmlns:a16="http://schemas.microsoft.com/office/drawing/2014/main" id="{2A400218-D0DC-498F-AC74-93D8AC0FC50F}"/>
              </a:ext>
            </a:extLst>
          </p:cNvPr>
          <p:cNvSpPr txBox="1">
            <a:spLocks noChangeArrowheads="1"/>
          </p:cNvSpPr>
          <p:nvPr/>
        </p:nvSpPr>
        <p:spPr bwMode="auto">
          <a:xfrm>
            <a:off x="2209800" y="38862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3600" b="1" dirty="0">
                <a:latin typeface="+mj-lt"/>
                <a:cs typeface="Arial" charset="0"/>
              </a:rPr>
              <a:t>Credit</a:t>
            </a:r>
            <a:r>
              <a:rPr lang="en-US" b="1" dirty="0">
                <a:latin typeface="+mj-lt"/>
                <a:cs typeface="Arial" charset="0"/>
              </a:rPr>
              <a:t>  </a:t>
            </a:r>
            <a:r>
              <a:rPr lang="en-US" sz="3600" b="1" dirty="0">
                <a:latin typeface="+mj-lt"/>
                <a:cs typeface="Arial" charset="0"/>
              </a:rPr>
              <a:t>Score</a:t>
            </a:r>
          </a:p>
        </p:txBody>
      </p:sp>
      <p:sp>
        <p:nvSpPr>
          <p:cNvPr id="9" name="Rectangle 8">
            <a:extLst>
              <a:ext uri="{FF2B5EF4-FFF2-40B4-BE49-F238E27FC236}">
                <a16:creationId xmlns:a16="http://schemas.microsoft.com/office/drawing/2014/main" id="{1F92B6F5-8A5D-435B-8342-52E846146666}"/>
              </a:ext>
            </a:extLst>
          </p:cNvPr>
          <p:cNvSpPr>
            <a:spLocks noChangeArrowheads="1"/>
          </p:cNvSpPr>
          <p:nvPr/>
        </p:nvSpPr>
        <p:spPr bwMode="auto">
          <a:xfrm>
            <a:off x="1366838" y="5441950"/>
            <a:ext cx="624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600" dirty="0">
                <a:latin typeface="+mj-lt"/>
                <a:cs typeface="Arial" charset="0"/>
              </a:rPr>
              <a:t>Credit cards can have a positive or negative impact on an individual’s credit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When you Borrow You are Spending Future Income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6298407"/>
              </p:ext>
            </p:extLst>
          </p:nvPr>
        </p:nvGraphicFramePr>
        <p:xfrm>
          <a:off x="2286000" y="2438400"/>
          <a:ext cx="6551140" cy="3971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88324" y="1752600"/>
            <a:ext cx="8534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Interest is typically paid for the convenience of using credit</a:t>
            </a:r>
          </a:p>
        </p:txBody>
      </p:sp>
      <p:sp>
        <p:nvSpPr>
          <p:cNvPr id="2" name="TextBox 1"/>
          <p:cNvSpPr txBox="1"/>
          <p:nvPr/>
        </p:nvSpPr>
        <p:spPr>
          <a:xfrm>
            <a:off x="291788" y="2362200"/>
            <a:ext cx="21336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t>Toby’s Automobile Loan</a:t>
            </a:r>
          </a:p>
        </p:txBody>
      </p:sp>
    </p:spTree>
    <p:extLst>
      <p:ext uri="{BB962C8B-B14F-4D97-AF65-F5344CB8AC3E}">
        <p14:creationId xmlns:p14="http://schemas.microsoft.com/office/powerpoint/2010/main" val="9132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graphicEl>
                                              <a:dgm id="{1CFE9723-3D83-48BD-973F-EB5091C762FA}"/>
                                            </p:graphicEl>
                                          </p:spTgt>
                                        </p:tgtEl>
                                        <p:attrNameLst>
                                          <p:attrName>style.visibility</p:attrName>
                                        </p:attrNameLst>
                                      </p:cBhvr>
                                      <p:to>
                                        <p:strVal val="visible"/>
                                      </p:to>
                                    </p:set>
                                    <p:anim calcmode="lin" valueType="num">
                                      <p:cBhvr>
                                        <p:cTn id="19" dur="500" fill="hold"/>
                                        <p:tgtEl>
                                          <p:spTgt spid="6">
                                            <p:graphicEl>
                                              <a:dgm id="{1CFE9723-3D83-48BD-973F-EB5091C762FA}"/>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1CFE9723-3D83-48BD-973F-EB5091C762FA}"/>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1CFE9723-3D83-48BD-973F-EB5091C762FA}"/>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graphicEl>
                                              <a:dgm id="{C77BE823-63EF-4629-BB56-CA25B7A7FA5B}"/>
                                            </p:graphicEl>
                                          </p:spTgt>
                                        </p:tgtEl>
                                        <p:attrNameLst>
                                          <p:attrName>style.visibility</p:attrName>
                                        </p:attrNameLst>
                                      </p:cBhvr>
                                      <p:to>
                                        <p:strVal val="visible"/>
                                      </p:to>
                                    </p:set>
                                    <p:anim calcmode="lin" valueType="num">
                                      <p:cBhvr>
                                        <p:cTn id="24" dur="500" fill="hold"/>
                                        <p:tgtEl>
                                          <p:spTgt spid="6">
                                            <p:graphicEl>
                                              <a:dgm id="{C77BE823-63EF-4629-BB56-CA25B7A7FA5B}"/>
                                            </p:graphicEl>
                                          </p:spTgt>
                                        </p:tgtEl>
                                        <p:attrNameLst>
                                          <p:attrName>ppt_w</p:attrName>
                                        </p:attrNameLst>
                                      </p:cBhvr>
                                      <p:tavLst>
                                        <p:tav tm="0">
                                          <p:val>
                                            <p:fltVal val="0"/>
                                          </p:val>
                                        </p:tav>
                                        <p:tav tm="100000">
                                          <p:val>
                                            <p:strVal val="#ppt_w"/>
                                          </p:val>
                                        </p:tav>
                                      </p:tavLst>
                                    </p:anim>
                                    <p:anim calcmode="lin" valueType="num">
                                      <p:cBhvr>
                                        <p:cTn id="25" dur="500" fill="hold"/>
                                        <p:tgtEl>
                                          <p:spTgt spid="6">
                                            <p:graphicEl>
                                              <a:dgm id="{C77BE823-63EF-4629-BB56-CA25B7A7FA5B}"/>
                                            </p:graphicEl>
                                          </p:spTgt>
                                        </p:tgtEl>
                                        <p:attrNameLst>
                                          <p:attrName>ppt_h</p:attrName>
                                        </p:attrNameLst>
                                      </p:cBhvr>
                                      <p:tavLst>
                                        <p:tav tm="0">
                                          <p:val>
                                            <p:fltVal val="0"/>
                                          </p:val>
                                        </p:tav>
                                        <p:tav tm="100000">
                                          <p:val>
                                            <p:strVal val="#ppt_h"/>
                                          </p:val>
                                        </p:tav>
                                      </p:tavLst>
                                    </p:anim>
                                    <p:animEffect transition="in" filter="fade">
                                      <p:cBhvr>
                                        <p:cTn id="26" dur="500"/>
                                        <p:tgtEl>
                                          <p:spTgt spid="6">
                                            <p:graphicEl>
                                              <a:dgm id="{C77BE823-63EF-4629-BB56-CA25B7A7FA5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graphicEl>
                                              <a:dgm id="{520D07AE-C8F7-4A80-A92B-5CFFC1760392}"/>
                                            </p:graphicEl>
                                          </p:spTgt>
                                        </p:tgtEl>
                                        <p:attrNameLst>
                                          <p:attrName>style.visibility</p:attrName>
                                        </p:attrNameLst>
                                      </p:cBhvr>
                                      <p:to>
                                        <p:strVal val="visible"/>
                                      </p:to>
                                    </p:set>
                                    <p:anim calcmode="lin" valueType="num">
                                      <p:cBhvr>
                                        <p:cTn id="31" dur="500" fill="hold"/>
                                        <p:tgtEl>
                                          <p:spTgt spid="6">
                                            <p:graphicEl>
                                              <a:dgm id="{520D07AE-C8F7-4A80-A92B-5CFFC1760392}"/>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520D07AE-C8F7-4A80-A92B-5CFFC1760392}"/>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520D07AE-C8F7-4A80-A92B-5CFFC1760392}"/>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graphicEl>
                                              <a:dgm id="{D51394D6-E80B-4BFF-95A1-2165CDBE3FE3}"/>
                                            </p:graphicEl>
                                          </p:spTgt>
                                        </p:tgtEl>
                                        <p:attrNameLst>
                                          <p:attrName>style.visibility</p:attrName>
                                        </p:attrNameLst>
                                      </p:cBhvr>
                                      <p:to>
                                        <p:strVal val="visible"/>
                                      </p:to>
                                    </p:set>
                                    <p:anim calcmode="lin" valueType="num">
                                      <p:cBhvr>
                                        <p:cTn id="36" dur="500" fill="hold"/>
                                        <p:tgtEl>
                                          <p:spTgt spid="6">
                                            <p:graphicEl>
                                              <a:dgm id="{D51394D6-E80B-4BFF-95A1-2165CDBE3FE3}"/>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D51394D6-E80B-4BFF-95A1-2165CDBE3FE3}"/>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D51394D6-E80B-4BFF-95A1-2165CDBE3F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graphicEl>
                                              <a:dgm id="{F16FBF52-C15B-408A-B264-E6F954B5C621}"/>
                                            </p:graphicEl>
                                          </p:spTgt>
                                        </p:tgtEl>
                                        <p:attrNameLst>
                                          <p:attrName>style.visibility</p:attrName>
                                        </p:attrNameLst>
                                      </p:cBhvr>
                                      <p:to>
                                        <p:strVal val="visible"/>
                                      </p:to>
                                    </p:set>
                                    <p:anim calcmode="lin" valueType="num">
                                      <p:cBhvr>
                                        <p:cTn id="43" dur="500" fill="hold"/>
                                        <p:tgtEl>
                                          <p:spTgt spid="6">
                                            <p:graphicEl>
                                              <a:dgm id="{F16FBF52-C15B-408A-B264-E6F954B5C621}"/>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F16FBF52-C15B-408A-B264-E6F954B5C621}"/>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F16FBF52-C15B-408A-B264-E6F954B5C621}"/>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graphicEl>
                                              <a:dgm id="{F427F4EE-F250-459F-A33E-FB09185FAB4C}"/>
                                            </p:graphicEl>
                                          </p:spTgt>
                                        </p:tgtEl>
                                        <p:attrNameLst>
                                          <p:attrName>style.visibility</p:attrName>
                                        </p:attrNameLst>
                                      </p:cBhvr>
                                      <p:to>
                                        <p:strVal val="visible"/>
                                      </p:to>
                                    </p:set>
                                    <p:anim calcmode="lin" valueType="num">
                                      <p:cBhvr>
                                        <p:cTn id="48" dur="500" fill="hold"/>
                                        <p:tgtEl>
                                          <p:spTgt spid="6">
                                            <p:graphicEl>
                                              <a:dgm id="{F427F4EE-F250-459F-A33E-FB09185FAB4C}"/>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F427F4EE-F250-459F-A33E-FB09185FAB4C}"/>
                                            </p:graphicEl>
                                          </p:spTgt>
                                        </p:tgtEl>
                                        <p:attrNameLst>
                                          <p:attrName>ppt_h</p:attrName>
                                        </p:attrNameLst>
                                      </p:cBhvr>
                                      <p:tavLst>
                                        <p:tav tm="0">
                                          <p:val>
                                            <p:fltVal val="0"/>
                                          </p:val>
                                        </p:tav>
                                        <p:tav tm="100000">
                                          <p:val>
                                            <p:strVal val="#ppt_h"/>
                                          </p:val>
                                        </p:tav>
                                      </p:tavLst>
                                    </p:anim>
                                    <p:animEffect transition="in" filter="fade">
                                      <p:cBhvr>
                                        <p:cTn id="50" dur="500"/>
                                        <p:tgtEl>
                                          <p:spTgt spid="6">
                                            <p:graphicEl>
                                              <a:dgm id="{F427F4EE-F250-459F-A33E-FB09185FAB4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6">
                                            <p:graphicEl>
                                              <a:dgm id="{ECA9BF37-6995-4968-BAEC-EEE34FFB1913}"/>
                                            </p:graphicEl>
                                          </p:spTgt>
                                        </p:tgtEl>
                                        <p:attrNameLst>
                                          <p:attrName>style.visibility</p:attrName>
                                        </p:attrNameLst>
                                      </p:cBhvr>
                                      <p:to>
                                        <p:strVal val="visible"/>
                                      </p:to>
                                    </p:set>
                                    <p:animEffect transition="in" filter="fade">
                                      <p:cBhvr>
                                        <p:cTn id="55" dur="500"/>
                                        <p:tgtEl>
                                          <p:spTgt spid="6">
                                            <p:graphicEl>
                                              <a:dgm id="{ECA9BF37-6995-4968-BAEC-EEE34FFB19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Graphic spid="6" grpId="1" uiExpand="1">
        <p:bldSub>
          <a:bldDgm bld="one"/>
        </p:bldSub>
      </p:bldGraphic>
      <p:bldP spid="7"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27A-136B-4A28-93DB-638FCD38EE13}"/>
              </a:ext>
            </a:extLst>
          </p:cNvPr>
          <p:cNvSpPr>
            <a:spLocks noGrp="1"/>
          </p:cNvSpPr>
          <p:nvPr>
            <p:ph type="title"/>
          </p:nvPr>
        </p:nvSpPr>
        <p:spPr>
          <a:xfrm>
            <a:off x="2057400" y="228600"/>
            <a:ext cx="6629400" cy="1143000"/>
          </a:xfrm>
        </p:spPr>
        <p:txBody>
          <a:bodyPr rtlCol="0">
            <a:normAutofit fontScale="90000"/>
          </a:bodyPr>
          <a:lstStyle/>
          <a:p>
            <a:pPr eaLnBrk="1" fontAlgn="auto" hangingPunct="1">
              <a:spcAft>
                <a:spcPts val="0"/>
              </a:spcAft>
              <a:defRPr/>
            </a:pPr>
            <a:r>
              <a:rPr lang="en-US" dirty="0"/>
              <a:t>Positive Credit </a:t>
            </a:r>
            <a:br>
              <a:rPr lang="en-US" dirty="0"/>
            </a:br>
            <a:r>
              <a:rPr lang="en-US" dirty="0"/>
              <a:t>Card Use</a:t>
            </a:r>
          </a:p>
        </p:txBody>
      </p:sp>
      <p:graphicFrame>
        <p:nvGraphicFramePr>
          <p:cNvPr id="4" name="Content Placeholder 3">
            <a:extLst>
              <a:ext uri="{FF2B5EF4-FFF2-40B4-BE49-F238E27FC236}">
                <a16:creationId xmlns:a16="http://schemas.microsoft.com/office/drawing/2014/main" id="{9E685F40-14A9-4A59-8B6C-CAE8E80E5742}"/>
              </a:ext>
            </a:extLst>
          </p:cNvPr>
          <p:cNvGraphicFramePr>
            <a:graphicFrameLocks noGrp="1"/>
          </p:cNvGraphicFramePr>
          <p:nvPr>
            <p:ph idx="1"/>
          </p:nvPr>
        </p:nvGraphicFramePr>
        <p:xfrm>
          <a:off x="457200" y="1219200"/>
          <a:ext cx="8229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814B150-4A92-4720-B363-2D9EFC33A2BA}"/>
              </a:ext>
            </a:extLst>
          </p:cNvPr>
          <p:cNvSpPr txBox="1">
            <a:spLocks noChangeArrowheads="1"/>
          </p:cNvSpPr>
          <p:nvPr/>
        </p:nvSpPr>
        <p:spPr bwMode="auto">
          <a:xfrm>
            <a:off x="381000" y="2855913"/>
            <a:ext cx="2209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a:latin typeface="+mj-lt"/>
                <a:cs typeface="Arial" charset="0"/>
              </a:rPr>
              <a:t>Proper credit card use</a:t>
            </a:r>
          </a:p>
        </p:txBody>
      </p:sp>
      <p:sp>
        <p:nvSpPr>
          <p:cNvPr id="6" name="TextBox 5">
            <a:extLst>
              <a:ext uri="{FF2B5EF4-FFF2-40B4-BE49-F238E27FC236}">
                <a16:creationId xmlns:a16="http://schemas.microsoft.com/office/drawing/2014/main" id="{202A5994-5F54-47D4-BA34-D1A0D74662FC}"/>
              </a:ext>
            </a:extLst>
          </p:cNvPr>
          <p:cNvSpPr txBox="1">
            <a:spLocks noChangeArrowheads="1"/>
          </p:cNvSpPr>
          <p:nvPr/>
        </p:nvSpPr>
        <p:spPr bwMode="auto">
          <a:xfrm>
            <a:off x="3505200" y="2438400"/>
            <a:ext cx="213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600" dirty="0">
                <a:latin typeface="+mj-lt"/>
                <a:cs typeface="Arial" charset="0"/>
              </a:rPr>
              <a:t>Helps develop positive credit history and credit report</a:t>
            </a:r>
          </a:p>
        </p:txBody>
      </p:sp>
      <p:sp>
        <p:nvSpPr>
          <p:cNvPr id="7" name="TextBox 6">
            <a:extLst>
              <a:ext uri="{FF2B5EF4-FFF2-40B4-BE49-F238E27FC236}">
                <a16:creationId xmlns:a16="http://schemas.microsoft.com/office/drawing/2014/main" id="{A604EDBC-A7E6-443A-949D-4BB9530AC501}"/>
              </a:ext>
            </a:extLst>
          </p:cNvPr>
          <p:cNvSpPr txBox="1">
            <a:spLocks noChangeArrowheads="1"/>
          </p:cNvSpPr>
          <p:nvPr/>
        </p:nvSpPr>
        <p:spPr bwMode="auto">
          <a:xfrm>
            <a:off x="6553200" y="2860675"/>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a:latin typeface="+mj-lt"/>
                <a:cs typeface="Arial" charset="0"/>
              </a:rPr>
              <a:t>Earn a high credit score</a:t>
            </a:r>
          </a:p>
        </p:txBody>
      </p:sp>
      <p:sp>
        <p:nvSpPr>
          <p:cNvPr id="8" name="TextBox 7">
            <a:extLst>
              <a:ext uri="{FF2B5EF4-FFF2-40B4-BE49-F238E27FC236}">
                <a16:creationId xmlns:a16="http://schemas.microsoft.com/office/drawing/2014/main" id="{414EE534-2294-4456-B190-3AF1E5BF189F}"/>
              </a:ext>
            </a:extLst>
          </p:cNvPr>
          <p:cNvSpPr txBox="1">
            <a:spLocks noChangeArrowheads="1"/>
          </p:cNvSpPr>
          <p:nvPr/>
        </p:nvSpPr>
        <p:spPr bwMode="auto">
          <a:xfrm>
            <a:off x="152400" y="4724400"/>
            <a:ext cx="891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600" b="1" dirty="0">
                <a:latin typeface="+mj-lt"/>
                <a:cs typeface="Arial" charset="0"/>
              </a:rPr>
              <a:t>A high credit score gives the opportunity to have lower interest rates on loans, the privilege to use different forms of credit, and an easier approval process for future credit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4854-67C1-45D1-A179-99BE1F921BD3}"/>
              </a:ext>
            </a:extLst>
          </p:cNvPr>
          <p:cNvSpPr>
            <a:spLocks noGrp="1"/>
          </p:cNvSpPr>
          <p:nvPr>
            <p:ph type="title"/>
          </p:nvPr>
        </p:nvSpPr>
        <p:spPr/>
        <p:txBody>
          <a:bodyPr rtlCol="0">
            <a:normAutofit fontScale="90000"/>
          </a:bodyPr>
          <a:lstStyle/>
          <a:p>
            <a:pPr eaLnBrk="1" fontAlgn="auto" hangingPunct="1">
              <a:spcAft>
                <a:spcPts val="0"/>
              </a:spcAft>
              <a:defRPr/>
            </a:pPr>
            <a:r>
              <a:rPr lang="en-US" dirty="0"/>
              <a:t>Positive Credit </a:t>
            </a:r>
            <a:br>
              <a:rPr lang="en-US" dirty="0"/>
            </a:br>
            <a:r>
              <a:rPr lang="en-US" dirty="0"/>
              <a:t>Card Use</a:t>
            </a:r>
          </a:p>
        </p:txBody>
      </p:sp>
      <p:sp>
        <p:nvSpPr>
          <p:cNvPr id="3" name="Content Placeholder 2">
            <a:extLst>
              <a:ext uri="{FF2B5EF4-FFF2-40B4-BE49-F238E27FC236}">
                <a16:creationId xmlns:a16="http://schemas.microsoft.com/office/drawing/2014/main" id="{83EF13C3-EF11-40EE-97BD-81CDF979829C}"/>
              </a:ext>
            </a:extLst>
          </p:cNvPr>
          <p:cNvSpPr>
            <a:spLocks noGrp="1"/>
          </p:cNvSpPr>
          <p:nvPr>
            <p:ph idx="1"/>
          </p:nvPr>
        </p:nvSpPr>
        <p:spPr>
          <a:xfrm>
            <a:off x="457200" y="2103438"/>
            <a:ext cx="8229600" cy="4221162"/>
          </a:xfrm>
        </p:spPr>
        <p:txBody>
          <a:bodyPr>
            <a:normAutofit fontScale="85000" lnSpcReduction="10000"/>
          </a:bodyPr>
          <a:lstStyle/>
          <a:p>
            <a:pPr eaLnBrk="1" hangingPunct="1"/>
            <a:r>
              <a:rPr lang="en-US" altLang="en-US"/>
              <a:t>Examples of positive credit card behaviors:</a:t>
            </a:r>
          </a:p>
          <a:p>
            <a:pPr lvl="1" eaLnBrk="1" hangingPunct="1"/>
            <a:r>
              <a:rPr lang="en-US" altLang="en-US"/>
              <a:t>Paying credit card balances in full every month</a:t>
            </a:r>
          </a:p>
          <a:p>
            <a:pPr lvl="1" eaLnBrk="1" hangingPunct="1"/>
            <a:r>
              <a:rPr lang="en-US" altLang="en-US"/>
              <a:t>Paying credit card bills on time </a:t>
            </a:r>
          </a:p>
          <a:p>
            <a:pPr lvl="1" eaLnBrk="1" hangingPunct="1"/>
            <a:r>
              <a:rPr lang="en-US" altLang="en-US"/>
              <a:t>Applying for only credit cards that are needed</a:t>
            </a:r>
          </a:p>
          <a:p>
            <a:pPr lvl="1" eaLnBrk="1" hangingPunct="1"/>
            <a:r>
              <a:rPr lang="en-US" altLang="en-US"/>
              <a:t>Keeping track of all charges by keeping receipts and using a check register</a:t>
            </a:r>
          </a:p>
          <a:p>
            <a:pPr lvl="1" eaLnBrk="1" hangingPunct="1"/>
            <a:r>
              <a:rPr lang="en-US" altLang="en-US"/>
              <a:t>Checking the monthly credit card statement for errors</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B139321F-143E-4AEE-906F-27B1841884B3}"/>
              </a:ext>
            </a:extLst>
          </p:cNvPr>
          <p:cNvGraphicFramePr>
            <a:graphicFrameLocks/>
          </p:cNvGraphicFramePr>
          <p:nvPr/>
        </p:nvGraphicFramePr>
        <p:xfrm>
          <a:off x="457200" y="1219200"/>
          <a:ext cx="8229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358FFEF-9517-4982-86A5-6923F4FC302A}"/>
              </a:ext>
            </a:extLst>
          </p:cNvPr>
          <p:cNvSpPr>
            <a:spLocks noGrp="1"/>
          </p:cNvSpPr>
          <p:nvPr>
            <p:ph type="title"/>
          </p:nvPr>
        </p:nvSpPr>
        <p:spPr>
          <a:xfrm>
            <a:off x="2057400" y="228600"/>
            <a:ext cx="6629400" cy="1143000"/>
          </a:xfrm>
        </p:spPr>
        <p:txBody>
          <a:bodyPr rtlCol="0">
            <a:normAutofit fontScale="90000"/>
          </a:bodyPr>
          <a:lstStyle/>
          <a:p>
            <a:pPr eaLnBrk="1" fontAlgn="auto" hangingPunct="1">
              <a:spcAft>
                <a:spcPts val="0"/>
              </a:spcAft>
              <a:defRPr/>
            </a:pPr>
            <a:r>
              <a:rPr lang="en-US" dirty="0"/>
              <a:t>Negative Credit </a:t>
            </a:r>
            <a:br>
              <a:rPr lang="en-US" dirty="0"/>
            </a:br>
            <a:r>
              <a:rPr lang="en-US" dirty="0"/>
              <a:t>Card Use</a:t>
            </a:r>
          </a:p>
        </p:txBody>
      </p:sp>
      <p:sp>
        <p:nvSpPr>
          <p:cNvPr id="4" name="Rectangle 3">
            <a:extLst>
              <a:ext uri="{FF2B5EF4-FFF2-40B4-BE49-F238E27FC236}">
                <a16:creationId xmlns:a16="http://schemas.microsoft.com/office/drawing/2014/main" id="{72540F5A-5BAA-448B-8DE8-5E34D889B53E}"/>
              </a:ext>
            </a:extLst>
          </p:cNvPr>
          <p:cNvSpPr>
            <a:spLocks noChangeArrowheads="1"/>
          </p:cNvSpPr>
          <p:nvPr/>
        </p:nvSpPr>
        <p:spPr bwMode="auto">
          <a:xfrm>
            <a:off x="304800" y="4572000"/>
            <a:ext cx="8458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800" b="1" dirty="0">
                <a:latin typeface="+mj-lt"/>
                <a:cs typeface="Arial" charset="0"/>
              </a:rPr>
              <a:t>Consumers with low credit scores have difficulty getting loans, difficulty renting apartments, pay higher interest rates, pay higher insurance rates, and have difficulty obtaining a job </a:t>
            </a:r>
          </a:p>
        </p:txBody>
      </p:sp>
      <p:sp>
        <p:nvSpPr>
          <p:cNvPr id="6" name="TextBox 5">
            <a:extLst>
              <a:ext uri="{FF2B5EF4-FFF2-40B4-BE49-F238E27FC236}">
                <a16:creationId xmlns:a16="http://schemas.microsoft.com/office/drawing/2014/main" id="{D818621A-CD8C-41B3-822E-8D0AF530E0FB}"/>
              </a:ext>
            </a:extLst>
          </p:cNvPr>
          <p:cNvSpPr txBox="1">
            <a:spLocks noChangeArrowheads="1"/>
          </p:cNvSpPr>
          <p:nvPr/>
        </p:nvSpPr>
        <p:spPr bwMode="auto">
          <a:xfrm>
            <a:off x="381000" y="2667000"/>
            <a:ext cx="2209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a:latin typeface="+mj-lt"/>
                <a:cs typeface="Arial" charset="0"/>
              </a:rPr>
              <a:t>Improper credit card use</a:t>
            </a:r>
          </a:p>
        </p:txBody>
      </p:sp>
      <p:sp>
        <p:nvSpPr>
          <p:cNvPr id="7" name="TextBox 6">
            <a:extLst>
              <a:ext uri="{FF2B5EF4-FFF2-40B4-BE49-F238E27FC236}">
                <a16:creationId xmlns:a16="http://schemas.microsoft.com/office/drawing/2014/main" id="{4B7C24DB-32F7-4E56-BB42-0239EA46D01E}"/>
              </a:ext>
            </a:extLst>
          </p:cNvPr>
          <p:cNvSpPr txBox="1">
            <a:spLocks noChangeArrowheads="1"/>
          </p:cNvSpPr>
          <p:nvPr/>
        </p:nvSpPr>
        <p:spPr bwMode="auto">
          <a:xfrm>
            <a:off x="3505200" y="2286000"/>
            <a:ext cx="21336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600" dirty="0">
                <a:latin typeface="+mj-lt"/>
                <a:cs typeface="Arial" charset="0"/>
              </a:rPr>
              <a:t>Develops negative credit history and credit report</a:t>
            </a:r>
          </a:p>
        </p:txBody>
      </p:sp>
      <p:sp>
        <p:nvSpPr>
          <p:cNvPr id="8" name="TextBox 7">
            <a:extLst>
              <a:ext uri="{FF2B5EF4-FFF2-40B4-BE49-F238E27FC236}">
                <a16:creationId xmlns:a16="http://schemas.microsoft.com/office/drawing/2014/main" id="{06F8DAE9-853C-48AA-9EC3-086CDD89E9B0}"/>
              </a:ext>
            </a:extLst>
          </p:cNvPr>
          <p:cNvSpPr txBox="1">
            <a:spLocks noChangeArrowheads="1"/>
          </p:cNvSpPr>
          <p:nvPr/>
        </p:nvSpPr>
        <p:spPr bwMode="auto">
          <a:xfrm>
            <a:off x="6553200" y="2860675"/>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a:latin typeface="+mj-lt"/>
                <a:cs typeface="Arial" charset="0"/>
              </a:rPr>
              <a:t>Lower credit score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A4A9-DA42-49F6-924C-CE4AABF495CF}"/>
              </a:ext>
            </a:extLst>
          </p:cNvPr>
          <p:cNvSpPr>
            <a:spLocks noGrp="1"/>
          </p:cNvSpPr>
          <p:nvPr>
            <p:ph type="title"/>
          </p:nvPr>
        </p:nvSpPr>
        <p:spPr/>
        <p:txBody>
          <a:bodyPr rtlCol="0">
            <a:normAutofit fontScale="90000"/>
          </a:bodyPr>
          <a:lstStyle/>
          <a:p>
            <a:pPr eaLnBrk="1" fontAlgn="auto" hangingPunct="1">
              <a:spcAft>
                <a:spcPts val="0"/>
              </a:spcAft>
              <a:defRPr/>
            </a:pPr>
            <a:r>
              <a:rPr lang="en-US" dirty="0"/>
              <a:t>Negative Credit</a:t>
            </a:r>
            <a:br>
              <a:rPr lang="en-US" dirty="0"/>
            </a:br>
            <a:r>
              <a:rPr lang="en-US" dirty="0"/>
              <a:t>Card Use</a:t>
            </a:r>
          </a:p>
        </p:txBody>
      </p:sp>
      <p:sp>
        <p:nvSpPr>
          <p:cNvPr id="3" name="Content Placeholder 2">
            <a:extLst>
              <a:ext uri="{FF2B5EF4-FFF2-40B4-BE49-F238E27FC236}">
                <a16:creationId xmlns:a16="http://schemas.microsoft.com/office/drawing/2014/main" id="{696A6C53-BED8-4E62-8E90-CBD56A597B79}"/>
              </a:ext>
            </a:extLst>
          </p:cNvPr>
          <p:cNvSpPr>
            <a:spLocks noGrp="1"/>
          </p:cNvSpPr>
          <p:nvPr>
            <p:ph idx="1"/>
          </p:nvPr>
        </p:nvSpPr>
        <p:spPr>
          <a:xfrm>
            <a:off x="457200" y="2103438"/>
            <a:ext cx="8229600" cy="4221162"/>
          </a:xfrm>
        </p:spPr>
        <p:txBody>
          <a:bodyPr>
            <a:normAutofit fontScale="92500" lnSpcReduction="20000"/>
          </a:bodyPr>
          <a:lstStyle/>
          <a:p>
            <a:pPr eaLnBrk="1" hangingPunct="1"/>
            <a:r>
              <a:rPr lang="en-US" altLang="en-US"/>
              <a:t>Examples of negative credit card behaviors:</a:t>
            </a:r>
          </a:p>
          <a:p>
            <a:pPr lvl="1" eaLnBrk="1" hangingPunct="1"/>
            <a:r>
              <a:rPr lang="en-US" altLang="en-US"/>
              <a:t>Making late credit card payments</a:t>
            </a:r>
          </a:p>
          <a:p>
            <a:pPr lvl="1" eaLnBrk="1" hangingPunct="1"/>
            <a:r>
              <a:rPr lang="en-US" altLang="en-US"/>
              <a:t>Paying only the minimum payment</a:t>
            </a:r>
          </a:p>
          <a:p>
            <a:pPr lvl="1" eaLnBrk="1" hangingPunct="1"/>
            <a:r>
              <a:rPr lang="en-US" altLang="en-US"/>
              <a:t>Exceeding the card’s credit limit (usually triggers a penalty fee)</a:t>
            </a:r>
          </a:p>
          <a:p>
            <a:pPr lvl="1" eaLnBrk="1" hangingPunct="1"/>
            <a:r>
              <a:rPr lang="en-US" altLang="en-US"/>
              <a:t>Charging items that can’t be paid off immediately</a:t>
            </a:r>
          </a:p>
          <a:p>
            <a:pPr lvl="1" eaLnBrk="1" hangingPunct="1"/>
            <a:r>
              <a:rPr lang="en-US" altLang="en-US"/>
              <a:t>Owning too many credit cards</a:t>
            </a:r>
          </a:p>
          <a:p>
            <a:pPr eaLnBrk="1" hangingPunct="1"/>
            <a:endParaRPr lang="en-US" altLang="en-US"/>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01828AF-1BBF-4920-AC2E-F22ACC137346}"/>
              </a:ext>
            </a:extLst>
          </p:cNvPr>
          <p:cNvSpPr>
            <a:spLocks noGrp="1"/>
          </p:cNvSpPr>
          <p:nvPr>
            <p:ph type="title"/>
          </p:nvPr>
        </p:nvSpPr>
        <p:spPr/>
        <p:txBody>
          <a:bodyPr/>
          <a:lstStyle/>
          <a:p>
            <a:pPr eaLnBrk="1" hangingPunct="1"/>
            <a:r>
              <a:rPr lang="en-US" altLang="en-US"/>
              <a:t>NO Credit</a:t>
            </a:r>
          </a:p>
        </p:txBody>
      </p:sp>
      <p:sp>
        <p:nvSpPr>
          <p:cNvPr id="3" name="Content Placeholder 2">
            <a:extLst>
              <a:ext uri="{FF2B5EF4-FFF2-40B4-BE49-F238E27FC236}">
                <a16:creationId xmlns:a16="http://schemas.microsoft.com/office/drawing/2014/main" id="{8785CD5E-F235-49FB-ADFF-D385BFED49D6}"/>
              </a:ext>
            </a:extLst>
          </p:cNvPr>
          <p:cNvSpPr>
            <a:spLocks noGrp="1"/>
          </p:cNvSpPr>
          <p:nvPr>
            <p:ph idx="1"/>
          </p:nvPr>
        </p:nvSpPr>
        <p:spPr>
          <a:xfrm>
            <a:off x="457200" y="2179638"/>
            <a:ext cx="8229600" cy="4221162"/>
          </a:xfrm>
        </p:spPr>
        <p:txBody>
          <a:bodyPr/>
          <a:lstStyle/>
          <a:p>
            <a:pPr eaLnBrk="1" hangingPunct="1"/>
            <a:r>
              <a:rPr lang="en-US" altLang="en-US"/>
              <a:t>If an individual has not used credit, they will not have any information in their credit report</a:t>
            </a:r>
          </a:p>
          <a:p>
            <a:pPr eaLnBrk="1" hangingPunct="1"/>
            <a:r>
              <a:rPr lang="en-US" altLang="en-US"/>
              <a:t>Not having a credit report can cause an individual to be denied credit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E8B3AAA-CBB4-4157-A289-D2A7EAD3EA00}"/>
              </a:ext>
            </a:extLst>
          </p:cNvPr>
          <p:cNvSpPr>
            <a:spLocks noGrp="1"/>
          </p:cNvSpPr>
          <p:nvPr>
            <p:ph type="title"/>
          </p:nvPr>
        </p:nvSpPr>
        <p:spPr/>
        <p:txBody>
          <a:bodyPr/>
          <a:lstStyle/>
          <a:p>
            <a:pPr eaLnBrk="1" hangingPunct="1"/>
            <a:r>
              <a:rPr lang="en-US" altLang="en-US"/>
              <a:t>Credit Card Offers</a:t>
            </a:r>
          </a:p>
        </p:txBody>
      </p:sp>
      <p:graphicFrame>
        <p:nvGraphicFramePr>
          <p:cNvPr id="7" name="Content Placeholder 3">
            <a:extLst>
              <a:ext uri="{FF2B5EF4-FFF2-40B4-BE49-F238E27FC236}">
                <a16:creationId xmlns:a16="http://schemas.microsoft.com/office/drawing/2014/main" id="{FA9F4BE5-ED91-4D6A-AC45-0FFD8C8A2BB1}"/>
              </a:ext>
            </a:extLst>
          </p:cNvPr>
          <p:cNvGraphicFramePr>
            <a:graphicFrameLocks noGrp="1"/>
          </p:cNvGraphicFramePr>
          <p:nvPr>
            <p:ph idx="1"/>
          </p:nvPr>
        </p:nvGraphicFramePr>
        <p:xfrm>
          <a:off x="381000" y="1905000"/>
          <a:ext cx="830580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9F7750C1-00CD-4114-A18A-47FC8120A988}"/>
              </a:ext>
            </a:extLst>
          </p:cNvPr>
          <p:cNvSpPr>
            <a:spLocks noChangeArrowheads="1"/>
          </p:cNvSpPr>
          <p:nvPr/>
        </p:nvSpPr>
        <p:spPr bwMode="auto">
          <a:xfrm>
            <a:off x="381000" y="19812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cs typeface="Calibri" panose="020F0502020204030204" pitchFamily="34" charset="0"/>
              </a:rPr>
              <a:t>Credit card issuers are required to disclose the terms and fees of credit cards in an easy to read box format</a:t>
            </a:r>
          </a:p>
        </p:txBody>
      </p:sp>
      <p:sp>
        <p:nvSpPr>
          <p:cNvPr id="9" name="Rectangle 8">
            <a:extLst>
              <a:ext uri="{FF2B5EF4-FFF2-40B4-BE49-F238E27FC236}">
                <a16:creationId xmlns:a16="http://schemas.microsoft.com/office/drawing/2014/main" id="{D7671199-46FE-4C97-BBBE-38D42F6D1D0F}"/>
              </a:ext>
            </a:extLst>
          </p:cNvPr>
          <p:cNvSpPr>
            <a:spLocks noChangeArrowheads="1"/>
          </p:cNvSpPr>
          <p:nvPr/>
        </p:nvSpPr>
        <p:spPr bwMode="auto">
          <a:xfrm>
            <a:off x="2393950" y="3810000"/>
            <a:ext cx="417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a:cs typeface="Calibri" panose="020F0502020204030204" pitchFamily="34" charset="0"/>
              </a:rPr>
              <a:t>Called the </a:t>
            </a:r>
            <a:r>
              <a:rPr lang="en-US" altLang="en-US" sz="3200" b="1">
                <a:cs typeface="Calibri" panose="020F0502020204030204" pitchFamily="34" charset="0"/>
              </a:rPr>
              <a:t>Schumer Box</a:t>
            </a:r>
            <a:endParaRPr lang="en-US" altLang="en-US" sz="3200">
              <a:cs typeface="Calibri" panose="020F0502020204030204" pitchFamily="34" charset="0"/>
            </a:endParaRPr>
          </a:p>
        </p:txBody>
      </p:sp>
      <p:sp>
        <p:nvSpPr>
          <p:cNvPr id="10" name="Rectangle 9">
            <a:extLst>
              <a:ext uri="{FF2B5EF4-FFF2-40B4-BE49-F238E27FC236}">
                <a16:creationId xmlns:a16="http://schemas.microsoft.com/office/drawing/2014/main" id="{B8B9DD3B-3BC6-440C-975E-E421F3C108DC}"/>
              </a:ext>
            </a:extLst>
          </p:cNvPr>
          <p:cNvSpPr>
            <a:spLocks noChangeArrowheads="1"/>
          </p:cNvSpPr>
          <p:nvPr/>
        </p:nvSpPr>
        <p:spPr bwMode="auto">
          <a:xfrm>
            <a:off x="381000" y="5195888"/>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cs typeface="Calibri" panose="020F0502020204030204" pitchFamily="34" charset="0"/>
              </a:rPr>
              <a:t>Must direct to the Federal Reserve website (</a:t>
            </a:r>
            <a:r>
              <a:rPr lang="en-US" altLang="en-US" sz="2400" b="1">
                <a:cs typeface="Calibri" panose="020F0502020204030204" pitchFamily="34" charset="0"/>
                <a:hlinkClick r:id="rId7"/>
              </a:rPr>
              <a:t>http://www.federalreserve.gov/creditcard/</a:t>
            </a:r>
            <a:r>
              <a:rPr lang="en-US" altLang="en-US" sz="2400">
                <a:cs typeface="Calibri" panose="020F0502020204030204" pitchFamily="34" charset="0"/>
              </a:rPr>
              <a:t>)</a:t>
            </a:r>
            <a:r>
              <a:rPr lang="en-US" altLang="en-US" sz="2400" b="1">
                <a:cs typeface="Calibri" panose="020F0502020204030204" pitchFamily="34" charset="0"/>
              </a:rPr>
              <a:t> </a:t>
            </a:r>
            <a:r>
              <a:rPr lang="en-US" altLang="en-US" sz="2400">
                <a:cs typeface="Calibri" panose="020F0502020204030204" pitchFamily="34" charset="0"/>
              </a:rPr>
              <a:t>to obtain more information about credit cards</a:t>
            </a:r>
            <a:endParaRPr lang="en-US" altLang="en-US">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F8A52DD-8509-4BAE-B27E-FF2D2E9E9698}"/>
              </a:ext>
            </a:extLst>
          </p:cNvPr>
          <p:cNvGraphicFramePr>
            <a:graphicFrameLocks noGrp="1"/>
          </p:cNvGraphicFramePr>
          <p:nvPr/>
        </p:nvGraphicFramePr>
        <p:xfrm>
          <a:off x="4264025" y="609600"/>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9" name="Right Arrow 8">
            <a:extLst>
              <a:ext uri="{FF2B5EF4-FFF2-40B4-BE49-F238E27FC236}">
                <a16:creationId xmlns:a16="http://schemas.microsoft.com/office/drawing/2014/main" id="{AD71F7D2-DC63-4ED1-9967-FEFC3F3716BF}"/>
              </a:ext>
            </a:extLst>
          </p:cNvPr>
          <p:cNvSpPr/>
          <p:nvPr/>
        </p:nvSpPr>
        <p:spPr>
          <a:xfrm>
            <a:off x="3390900" y="762000"/>
            <a:ext cx="9906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Rectangle 2">
            <a:extLst>
              <a:ext uri="{FF2B5EF4-FFF2-40B4-BE49-F238E27FC236}">
                <a16:creationId xmlns:a16="http://schemas.microsoft.com/office/drawing/2014/main" id="{F09D98D2-60DA-42CD-A166-39B8042086E1}"/>
              </a:ext>
            </a:extLst>
          </p:cNvPr>
          <p:cNvSpPr>
            <a:spLocks noChangeArrowheads="1"/>
          </p:cNvSpPr>
          <p:nvPr/>
        </p:nvSpPr>
        <p:spPr bwMode="auto">
          <a:xfrm>
            <a:off x="0" y="3386138"/>
            <a:ext cx="4267200" cy="3046412"/>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Annual Percentage Rate (APR) for Purchases</a:t>
            </a:r>
          </a:p>
          <a:p>
            <a:pPr marL="342900" indent="-342900">
              <a:buFont typeface="Arial" pitchFamily="34" charset="0"/>
              <a:buChar char="•"/>
              <a:defRPr/>
            </a:pPr>
            <a:r>
              <a:rPr lang="en-US" sz="2400" dirty="0">
                <a:cs typeface="Calibri" pitchFamily="34" charset="0"/>
              </a:rPr>
              <a:t>Interest rate paid for purchases</a:t>
            </a:r>
          </a:p>
          <a:p>
            <a:pPr marL="342900" indent="-342900">
              <a:buFont typeface="Arial" pitchFamily="34" charset="0"/>
              <a:buChar char="•"/>
              <a:defRPr/>
            </a:pPr>
            <a:r>
              <a:rPr lang="en-US" sz="2400" dirty="0">
                <a:cs typeface="Calibri" pitchFamily="34" charset="0"/>
              </a:rPr>
              <a:t>Multiple interest rates may be listed - final interest rate may depend on creditworthiness of applicant </a:t>
            </a:r>
          </a:p>
        </p:txBody>
      </p:sp>
      <p:sp>
        <p:nvSpPr>
          <p:cNvPr id="20" name="Rounded Rectangle 19">
            <a:extLst>
              <a:ext uri="{FF2B5EF4-FFF2-40B4-BE49-F238E27FC236}">
                <a16:creationId xmlns:a16="http://schemas.microsoft.com/office/drawing/2014/main" id="{5AE885B3-4C3B-42B1-921A-8B9BDB433C04}"/>
              </a:ext>
            </a:extLst>
          </p:cNvPr>
          <p:cNvSpPr/>
          <p:nvPr/>
        </p:nvSpPr>
        <p:spPr>
          <a:xfrm>
            <a:off x="190500" y="2111375"/>
            <a:ext cx="3695700" cy="12763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6" name="Rectangle 5">
            <a:extLst>
              <a:ext uri="{FF2B5EF4-FFF2-40B4-BE49-F238E27FC236}">
                <a16:creationId xmlns:a16="http://schemas.microsoft.com/office/drawing/2014/main" id="{9636BE43-45D1-4B00-B301-8109752E94F1}"/>
              </a:ext>
            </a:extLst>
          </p:cNvPr>
          <p:cNvSpPr>
            <a:spLocks noChangeArrowheads="1"/>
          </p:cNvSpPr>
          <p:nvPr/>
        </p:nvSpPr>
        <p:spPr bwMode="auto">
          <a:xfrm>
            <a:off x="762000" y="2133600"/>
            <a:ext cx="319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cs typeface="Calibri" panose="020F0502020204030204" pitchFamily="34" charset="0"/>
              </a:rPr>
              <a:t>Credit cards may charge many different types of interest rates</a:t>
            </a:r>
          </a:p>
        </p:txBody>
      </p:sp>
      <p:grpSp>
        <p:nvGrpSpPr>
          <p:cNvPr id="7" name="Group 10">
            <a:extLst>
              <a:ext uri="{FF2B5EF4-FFF2-40B4-BE49-F238E27FC236}">
                <a16:creationId xmlns:a16="http://schemas.microsoft.com/office/drawing/2014/main" id="{44DDC47E-50D0-4907-B566-42D88C35DF16}"/>
              </a:ext>
            </a:extLst>
          </p:cNvPr>
          <p:cNvGrpSpPr>
            <a:grpSpLocks noChangeAspect="1"/>
          </p:cNvGrpSpPr>
          <p:nvPr/>
        </p:nvGrpSpPr>
        <p:grpSpPr bwMode="auto">
          <a:xfrm>
            <a:off x="268288" y="2501900"/>
            <a:ext cx="576262" cy="520700"/>
            <a:chOff x="1620" y="1920"/>
            <a:chExt cx="342" cy="310"/>
          </a:xfrm>
        </p:grpSpPr>
        <p:sp>
          <p:nvSpPr>
            <p:cNvPr id="10" name="Freeform 24">
              <a:extLst>
                <a:ext uri="{FF2B5EF4-FFF2-40B4-BE49-F238E27FC236}">
                  <a16:creationId xmlns:a16="http://schemas.microsoft.com/office/drawing/2014/main" id="{74196560-7BC0-4CF3-A1C0-11828385F024}"/>
                </a:ext>
              </a:extLst>
            </p:cNvPr>
            <p:cNvSpPr>
              <a:spLocks/>
            </p:cNvSpPr>
            <p:nvPr/>
          </p:nvSpPr>
          <p:spPr bwMode="auto">
            <a:xfrm>
              <a:off x="1620" y="2100"/>
              <a:ext cx="54" cy="20"/>
            </a:xfrm>
            <a:custGeom>
              <a:avLst/>
              <a:gdLst/>
              <a:ahLst/>
              <a:cxnLst>
                <a:cxn ang="0">
                  <a:pos x="0" y="6"/>
                </a:cxn>
                <a:cxn ang="0">
                  <a:pos x="2" y="0"/>
                </a:cxn>
                <a:cxn ang="0">
                  <a:pos x="2" y="0"/>
                </a:cxn>
                <a:cxn ang="0">
                  <a:pos x="54" y="12"/>
                </a:cxn>
                <a:cxn ang="0">
                  <a:pos x="54" y="12"/>
                </a:cxn>
                <a:cxn ang="0">
                  <a:pos x="54" y="12"/>
                </a:cxn>
                <a:cxn ang="0">
                  <a:pos x="52" y="20"/>
                </a:cxn>
                <a:cxn ang="0">
                  <a:pos x="52" y="20"/>
                </a:cxn>
                <a:cxn ang="0">
                  <a:pos x="0" y="6"/>
                </a:cxn>
                <a:cxn ang="0">
                  <a:pos x="0" y="6"/>
                </a:cxn>
              </a:cxnLst>
              <a:rect l="0" t="0" r="r" b="b"/>
              <a:pathLst>
                <a:path w="54" h="20">
                  <a:moveTo>
                    <a:pt x="0" y="6"/>
                  </a:moveTo>
                  <a:lnTo>
                    <a:pt x="2" y="0"/>
                  </a:lnTo>
                  <a:lnTo>
                    <a:pt x="2" y="0"/>
                  </a:lnTo>
                  <a:lnTo>
                    <a:pt x="54" y="12"/>
                  </a:lnTo>
                  <a:lnTo>
                    <a:pt x="54" y="12"/>
                  </a:lnTo>
                  <a:lnTo>
                    <a:pt x="54" y="12"/>
                  </a:lnTo>
                  <a:lnTo>
                    <a:pt x="52" y="20"/>
                  </a:lnTo>
                  <a:lnTo>
                    <a:pt x="52" y="20"/>
                  </a:lnTo>
                  <a:lnTo>
                    <a:pt x="0" y="6"/>
                  </a:lnTo>
                  <a:lnTo>
                    <a:pt x="0" y="6"/>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1" name="Freeform 25">
              <a:extLst>
                <a:ext uri="{FF2B5EF4-FFF2-40B4-BE49-F238E27FC236}">
                  <a16:creationId xmlns:a16="http://schemas.microsoft.com/office/drawing/2014/main" id="{81E35B44-B6E8-4051-9947-7BBEB375C102}"/>
                </a:ext>
              </a:extLst>
            </p:cNvPr>
            <p:cNvSpPr>
              <a:spLocks/>
            </p:cNvSpPr>
            <p:nvPr/>
          </p:nvSpPr>
          <p:spPr bwMode="auto">
            <a:xfrm>
              <a:off x="1644" y="1968"/>
              <a:ext cx="46" cy="46"/>
            </a:xfrm>
            <a:custGeom>
              <a:avLst/>
              <a:gdLst/>
              <a:ahLst/>
              <a:cxnLst>
                <a:cxn ang="0">
                  <a:pos x="0" y="4"/>
                </a:cxn>
                <a:cxn ang="0">
                  <a:pos x="6" y="0"/>
                </a:cxn>
                <a:cxn ang="0">
                  <a:pos x="6" y="0"/>
                </a:cxn>
                <a:cxn ang="0">
                  <a:pos x="24" y="22"/>
                </a:cxn>
                <a:cxn ang="0">
                  <a:pos x="34" y="30"/>
                </a:cxn>
                <a:cxn ang="0">
                  <a:pos x="46" y="40"/>
                </a:cxn>
                <a:cxn ang="0">
                  <a:pos x="46" y="40"/>
                </a:cxn>
                <a:cxn ang="0">
                  <a:pos x="46" y="40"/>
                </a:cxn>
                <a:cxn ang="0">
                  <a:pos x="42" y="46"/>
                </a:cxn>
                <a:cxn ang="0">
                  <a:pos x="42" y="46"/>
                </a:cxn>
                <a:cxn ang="0">
                  <a:pos x="30" y="36"/>
                </a:cxn>
                <a:cxn ang="0">
                  <a:pos x="20" y="26"/>
                </a:cxn>
                <a:cxn ang="0">
                  <a:pos x="0" y="4"/>
                </a:cxn>
                <a:cxn ang="0">
                  <a:pos x="0" y="4"/>
                </a:cxn>
              </a:cxnLst>
              <a:rect l="0" t="0" r="r" b="b"/>
              <a:pathLst>
                <a:path w="46" h="46">
                  <a:moveTo>
                    <a:pt x="0" y="4"/>
                  </a:moveTo>
                  <a:lnTo>
                    <a:pt x="6" y="0"/>
                  </a:lnTo>
                  <a:lnTo>
                    <a:pt x="6" y="0"/>
                  </a:lnTo>
                  <a:lnTo>
                    <a:pt x="24" y="22"/>
                  </a:lnTo>
                  <a:lnTo>
                    <a:pt x="34" y="30"/>
                  </a:lnTo>
                  <a:lnTo>
                    <a:pt x="46" y="40"/>
                  </a:lnTo>
                  <a:lnTo>
                    <a:pt x="46" y="40"/>
                  </a:lnTo>
                  <a:lnTo>
                    <a:pt x="46" y="40"/>
                  </a:lnTo>
                  <a:lnTo>
                    <a:pt x="42" y="46"/>
                  </a:lnTo>
                  <a:lnTo>
                    <a:pt x="42" y="46"/>
                  </a:lnTo>
                  <a:lnTo>
                    <a:pt x="30" y="36"/>
                  </a:lnTo>
                  <a:lnTo>
                    <a:pt x="20" y="26"/>
                  </a:lnTo>
                  <a:lnTo>
                    <a:pt x="0" y="4"/>
                  </a:lnTo>
                  <a:lnTo>
                    <a:pt x="0" y="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2" name="Freeform 26">
              <a:extLst>
                <a:ext uri="{FF2B5EF4-FFF2-40B4-BE49-F238E27FC236}">
                  <a16:creationId xmlns:a16="http://schemas.microsoft.com/office/drawing/2014/main" id="{DC478EA4-ADC7-4033-84D2-626F6CB95F6E}"/>
                </a:ext>
              </a:extLst>
            </p:cNvPr>
            <p:cNvSpPr>
              <a:spLocks/>
            </p:cNvSpPr>
            <p:nvPr/>
          </p:nvSpPr>
          <p:spPr bwMode="auto">
            <a:xfrm>
              <a:off x="1786" y="1920"/>
              <a:ext cx="8" cy="46"/>
            </a:xfrm>
            <a:custGeom>
              <a:avLst/>
              <a:gdLst/>
              <a:ahLst/>
              <a:cxnLst>
                <a:cxn ang="0">
                  <a:pos x="0" y="46"/>
                </a:cxn>
                <a:cxn ang="0">
                  <a:pos x="0" y="46"/>
                </a:cxn>
                <a:cxn ang="0">
                  <a:pos x="2" y="22"/>
                </a:cxn>
                <a:cxn ang="0">
                  <a:pos x="2" y="0"/>
                </a:cxn>
                <a:cxn ang="0">
                  <a:pos x="2" y="0"/>
                </a:cxn>
                <a:cxn ang="0">
                  <a:pos x="8" y="0"/>
                </a:cxn>
                <a:cxn ang="0">
                  <a:pos x="8" y="0"/>
                </a:cxn>
                <a:cxn ang="0">
                  <a:pos x="8" y="22"/>
                </a:cxn>
                <a:cxn ang="0">
                  <a:pos x="6" y="46"/>
                </a:cxn>
                <a:cxn ang="0">
                  <a:pos x="6" y="46"/>
                </a:cxn>
                <a:cxn ang="0">
                  <a:pos x="6" y="46"/>
                </a:cxn>
                <a:cxn ang="0">
                  <a:pos x="0" y="46"/>
                </a:cxn>
                <a:cxn ang="0">
                  <a:pos x="0" y="46"/>
                </a:cxn>
              </a:cxnLst>
              <a:rect l="0" t="0" r="r" b="b"/>
              <a:pathLst>
                <a:path w="8" h="46">
                  <a:moveTo>
                    <a:pt x="0" y="46"/>
                  </a:moveTo>
                  <a:lnTo>
                    <a:pt x="0" y="46"/>
                  </a:lnTo>
                  <a:lnTo>
                    <a:pt x="2" y="22"/>
                  </a:lnTo>
                  <a:lnTo>
                    <a:pt x="2" y="0"/>
                  </a:lnTo>
                  <a:lnTo>
                    <a:pt x="2" y="0"/>
                  </a:lnTo>
                  <a:lnTo>
                    <a:pt x="8" y="0"/>
                  </a:lnTo>
                  <a:lnTo>
                    <a:pt x="8" y="0"/>
                  </a:lnTo>
                  <a:lnTo>
                    <a:pt x="8" y="22"/>
                  </a:lnTo>
                  <a:lnTo>
                    <a:pt x="6" y="46"/>
                  </a:lnTo>
                  <a:lnTo>
                    <a:pt x="6" y="46"/>
                  </a:lnTo>
                  <a:lnTo>
                    <a:pt x="6" y="46"/>
                  </a:lnTo>
                  <a:lnTo>
                    <a:pt x="0" y="46"/>
                  </a:lnTo>
                  <a:lnTo>
                    <a:pt x="0" y="46"/>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3" name="Freeform 27">
              <a:extLst>
                <a:ext uri="{FF2B5EF4-FFF2-40B4-BE49-F238E27FC236}">
                  <a16:creationId xmlns:a16="http://schemas.microsoft.com/office/drawing/2014/main" id="{2F8E4031-619B-4CFA-8809-31C203B62B77}"/>
                </a:ext>
              </a:extLst>
            </p:cNvPr>
            <p:cNvSpPr>
              <a:spLocks/>
            </p:cNvSpPr>
            <p:nvPr/>
          </p:nvSpPr>
          <p:spPr bwMode="auto">
            <a:xfrm>
              <a:off x="1914" y="2008"/>
              <a:ext cx="48" cy="20"/>
            </a:xfrm>
            <a:custGeom>
              <a:avLst/>
              <a:gdLst/>
              <a:ahLst/>
              <a:cxnLst>
                <a:cxn ang="0">
                  <a:pos x="0" y="14"/>
                </a:cxn>
                <a:cxn ang="0">
                  <a:pos x="0" y="14"/>
                </a:cxn>
                <a:cxn ang="0">
                  <a:pos x="10" y="10"/>
                </a:cxn>
                <a:cxn ang="0">
                  <a:pos x="22" y="6"/>
                </a:cxn>
                <a:cxn ang="0">
                  <a:pos x="34" y="2"/>
                </a:cxn>
                <a:cxn ang="0">
                  <a:pos x="48" y="0"/>
                </a:cxn>
                <a:cxn ang="0">
                  <a:pos x="48" y="0"/>
                </a:cxn>
                <a:cxn ang="0">
                  <a:pos x="48" y="8"/>
                </a:cxn>
                <a:cxn ang="0">
                  <a:pos x="48" y="8"/>
                </a:cxn>
                <a:cxn ang="0">
                  <a:pos x="36" y="10"/>
                </a:cxn>
                <a:cxn ang="0">
                  <a:pos x="24" y="14"/>
                </a:cxn>
                <a:cxn ang="0">
                  <a:pos x="14" y="18"/>
                </a:cxn>
                <a:cxn ang="0">
                  <a:pos x="0" y="20"/>
                </a:cxn>
                <a:cxn ang="0">
                  <a:pos x="0" y="20"/>
                </a:cxn>
                <a:cxn ang="0">
                  <a:pos x="0" y="14"/>
                </a:cxn>
                <a:cxn ang="0">
                  <a:pos x="0" y="14"/>
                </a:cxn>
              </a:cxnLst>
              <a:rect l="0" t="0" r="r" b="b"/>
              <a:pathLst>
                <a:path w="48" h="20">
                  <a:moveTo>
                    <a:pt x="0" y="14"/>
                  </a:moveTo>
                  <a:lnTo>
                    <a:pt x="0" y="14"/>
                  </a:lnTo>
                  <a:lnTo>
                    <a:pt x="10" y="10"/>
                  </a:lnTo>
                  <a:lnTo>
                    <a:pt x="22" y="6"/>
                  </a:lnTo>
                  <a:lnTo>
                    <a:pt x="34" y="2"/>
                  </a:lnTo>
                  <a:lnTo>
                    <a:pt x="48" y="0"/>
                  </a:lnTo>
                  <a:lnTo>
                    <a:pt x="48" y="0"/>
                  </a:lnTo>
                  <a:lnTo>
                    <a:pt x="48" y="8"/>
                  </a:lnTo>
                  <a:lnTo>
                    <a:pt x="48" y="8"/>
                  </a:lnTo>
                  <a:lnTo>
                    <a:pt x="36" y="10"/>
                  </a:lnTo>
                  <a:lnTo>
                    <a:pt x="24" y="14"/>
                  </a:lnTo>
                  <a:lnTo>
                    <a:pt x="14" y="18"/>
                  </a:lnTo>
                  <a:lnTo>
                    <a:pt x="0" y="20"/>
                  </a:lnTo>
                  <a:lnTo>
                    <a:pt x="0" y="20"/>
                  </a:lnTo>
                  <a:lnTo>
                    <a:pt x="0" y="14"/>
                  </a:lnTo>
                  <a:lnTo>
                    <a:pt x="0" y="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5" name="Freeform 28">
              <a:extLst>
                <a:ext uri="{FF2B5EF4-FFF2-40B4-BE49-F238E27FC236}">
                  <a16:creationId xmlns:a16="http://schemas.microsoft.com/office/drawing/2014/main" id="{358D2E85-DED7-4EE8-B3A3-667A04D6A721}"/>
                </a:ext>
              </a:extLst>
            </p:cNvPr>
            <p:cNvSpPr>
              <a:spLocks/>
            </p:cNvSpPr>
            <p:nvPr/>
          </p:nvSpPr>
          <p:spPr bwMode="auto">
            <a:xfrm>
              <a:off x="1884" y="2142"/>
              <a:ext cx="56" cy="12"/>
            </a:xfrm>
            <a:custGeom>
              <a:avLst/>
              <a:gdLst/>
              <a:ahLst/>
              <a:cxnLst>
                <a:cxn ang="0">
                  <a:pos x="0" y="8"/>
                </a:cxn>
                <a:cxn ang="0">
                  <a:pos x="0" y="0"/>
                </a:cxn>
                <a:cxn ang="0">
                  <a:pos x="0" y="0"/>
                </a:cxn>
                <a:cxn ang="0">
                  <a:pos x="28" y="2"/>
                </a:cxn>
                <a:cxn ang="0">
                  <a:pos x="56" y="4"/>
                </a:cxn>
                <a:cxn ang="0">
                  <a:pos x="56" y="4"/>
                </a:cxn>
                <a:cxn ang="0">
                  <a:pos x="54" y="12"/>
                </a:cxn>
                <a:cxn ang="0">
                  <a:pos x="54" y="12"/>
                </a:cxn>
                <a:cxn ang="0">
                  <a:pos x="28" y="8"/>
                </a:cxn>
                <a:cxn ang="0">
                  <a:pos x="0" y="8"/>
                </a:cxn>
                <a:cxn ang="0">
                  <a:pos x="0" y="8"/>
                </a:cxn>
              </a:cxnLst>
              <a:rect l="0" t="0" r="r" b="b"/>
              <a:pathLst>
                <a:path w="56" h="12">
                  <a:moveTo>
                    <a:pt x="0" y="8"/>
                  </a:moveTo>
                  <a:lnTo>
                    <a:pt x="0" y="0"/>
                  </a:lnTo>
                  <a:lnTo>
                    <a:pt x="0" y="0"/>
                  </a:lnTo>
                  <a:lnTo>
                    <a:pt x="28" y="2"/>
                  </a:lnTo>
                  <a:lnTo>
                    <a:pt x="56" y="4"/>
                  </a:lnTo>
                  <a:lnTo>
                    <a:pt x="56" y="4"/>
                  </a:lnTo>
                  <a:lnTo>
                    <a:pt x="54" y="12"/>
                  </a:lnTo>
                  <a:lnTo>
                    <a:pt x="54" y="12"/>
                  </a:lnTo>
                  <a:lnTo>
                    <a:pt x="28" y="8"/>
                  </a:lnTo>
                  <a:lnTo>
                    <a:pt x="0" y="8"/>
                  </a:lnTo>
                  <a:lnTo>
                    <a:pt x="0"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6" name="Freeform 29">
              <a:extLst>
                <a:ext uri="{FF2B5EF4-FFF2-40B4-BE49-F238E27FC236}">
                  <a16:creationId xmlns:a16="http://schemas.microsoft.com/office/drawing/2014/main" id="{9C12845C-872D-4FA1-A9D5-42A3DC63DEAC}"/>
                </a:ext>
              </a:extLst>
            </p:cNvPr>
            <p:cNvSpPr>
              <a:spLocks noEditPoints="1"/>
            </p:cNvSpPr>
            <p:nvPr/>
          </p:nvSpPr>
          <p:spPr bwMode="auto">
            <a:xfrm>
              <a:off x="1688" y="1992"/>
              <a:ext cx="180" cy="230"/>
            </a:xfrm>
            <a:custGeom>
              <a:avLst/>
              <a:gdLst/>
              <a:ahLst/>
              <a:cxnLst>
                <a:cxn ang="0">
                  <a:pos x="40" y="226"/>
                </a:cxn>
                <a:cxn ang="0">
                  <a:pos x="28" y="218"/>
                </a:cxn>
                <a:cxn ang="0">
                  <a:pos x="22" y="208"/>
                </a:cxn>
                <a:cxn ang="0">
                  <a:pos x="18" y="186"/>
                </a:cxn>
                <a:cxn ang="0">
                  <a:pos x="18" y="174"/>
                </a:cxn>
                <a:cxn ang="0">
                  <a:pos x="14" y="140"/>
                </a:cxn>
                <a:cxn ang="0">
                  <a:pos x="10" y="126"/>
                </a:cxn>
                <a:cxn ang="0">
                  <a:pos x="2" y="100"/>
                </a:cxn>
                <a:cxn ang="0">
                  <a:pos x="0" y="84"/>
                </a:cxn>
                <a:cxn ang="0">
                  <a:pos x="8" y="46"/>
                </a:cxn>
                <a:cxn ang="0">
                  <a:pos x="40" y="16"/>
                </a:cxn>
                <a:cxn ang="0">
                  <a:pos x="64" y="6"/>
                </a:cxn>
                <a:cxn ang="0">
                  <a:pos x="94" y="0"/>
                </a:cxn>
                <a:cxn ang="0">
                  <a:pos x="96" y="0"/>
                </a:cxn>
                <a:cxn ang="0">
                  <a:pos x="146" y="20"/>
                </a:cxn>
                <a:cxn ang="0">
                  <a:pos x="164" y="40"/>
                </a:cxn>
                <a:cxn ang="0">
                  <a:pos x="176" y="60"/>
                </a:cxn>
                <a:cxn ang="0">
                  <a:pos x="180" y="92"/>
                </a:cxn>
                <a:cxn ang="0">
                  <a:pos x="174" y="124"/>
                </a:cxn>
                <a:cxn ang="0">
                  <a:pos x="150" y="156"/>
                </a:cxn>
                <a:cxn ang="0">
                  <a:pos x="144" y="160"/>
                </a:cxn>
                <a:cxn ang="0">
                  <a:pos x="118" y="182"/>
                </a:cxn>
                <a:cxn ang="0">
                  <a:pos x="100" y="202"/>
                </a:cxn>
                <a:cxn ang="0">
                  <a:pos x="58" y="230"/>
                </a:cxn>
                <a:cxn ang="0">
                  <a:pos x="58" y="230"/>
                </a:cxn>
                <a:cxn ang="0">
                  <a:pos x="50" y="214"/>
                </a:cxn>
                <a:cxn ang="0">
                  <a:pos x="58" y="216"/>
                </a:cxn>
                <a:cxn ang="0">
                  <a:pos x="88" y="194"/>
                </a:cxn>
                <a:cxn ang="0">
                  <a:pos x="88" y="194"/>
                </a:cxn>
                <a:cxn ang="0">
                  <a:pos x="124" y="156"/>
                </a:cxn>
                <a:cxn ang="0">
                  <a:pos x="138" y="146"/>
                </a:cxn>
                <a:cxn ang="0">
                  <a:pos x="142" y="144"/>
                </a:cxn>
                <a:cxn ang="0">
                  <a:pos x="152" y="136"/>
                </a:cxn>
                <a:cxn ang="0">
                  <a:pos x="164" y="106"/>
                </a:cxn>
                <a:cxn ang="0">
                  <a:pos x="164" y="80"/>
                </a:cxn>
                <a:cxn ang="0">
                  <a:pos x="158" y="56"/>
                </a:cxn>
                <a:cxn ang="0">
                  <a:pos x="146" y="40"/>
                </a:cxn>
                <a:cxn ang="0">
                  <a:pos x="126" y="22"/>
                </a:cxn>
                <a:cxn ang="0">
                  <a:pos x="96" y="14"/>
                </a:cxn>
                <a:cxn ang="0">
                  <a:pos x="94" y="14"/>
                </a:cxn>
                <a:cxn ang="0">
                  <a:pos x="82" y="16"/>
                </a:cxn>
                <a:cxn ang="0">
                  <a:pos x="54" y="24"/>
                </a:cxn>
                <a:cxn ang="0">
                  <a:pos x="22" y="52"/>
                </a:cxn>
                <a:cxn ang="0">
                  <a:pos x="14" y="84"/>
                </a:cxn>
                <a:cxn ang="0">
                  <a:pos x="14" y="96"/>
                </a:cxn>
                <a:cxn ang="0">
                  <a:pos x="28" y="136"/>
                </a:cxn>
                <a:cxn ang="0">
                  <a:pos x="32" y="174"/>
                </a:cxn>
                <a:cxn ang="0">
                  <a:pos x="32" y="178"/>
                </a:cxn>
                <a:cxn ang="0">
                  <a:pos x="32" y="186"/>
                </a:cxn>
                <a:cxn ang="0">
                  <a:pos x="34" y="202"/>
                </a:cxn>
                <a:cxn ang="0">
                  <a:pos x="46" y="212"/>
                </a:cxn>
                <a:cxn ang="0">
                  <a:pos x="46" y="212"/>
                </a:cxn>
              </a:cxnLst>
              <a:rect l="0" t="0" r="r" b="b"/>
              <a:pathLst>
                <a:path w="180" h="230">
                  <a:moveTo>
                    <a:pt x="58" y="230"/>
                  </a:moveTo>
                  <a:lnTo>
                    <a:pt x="58" y="230"/>
                  </a:lnTo>
                  <a:lnTo>
                    <a:pt x="46" y="228"/>
                  </a:lnTo>
                  <a:lnTo>
                    <a:pt x="40" y="226"/>
                  </a:lnTo>
                  <a:lnTo>
                    <a:pt x="40" y="226"/>
                  </a:lnTo>
                  <a:lnTo>
                    <a:pt x="40" y="226"/>
                  </a:lnTo>
                  <a:lnTo>
                    <a:pt x="34" y="222"/>
                  </a:lnTo>
                  <a:lnTo>
                    <a:pt x="28" y="218"/>
                  </a:lnTo>
                  <a:lnTo>
                    <a:pt x="24" y="212"/>
                  </a:lnTo>
                  <a:lnTo>
                    <a:pt x="22" y="208"/>
                  </a:lnTo>
                  <a:lnTo>
                    <a:pt x="22" y="208"/>
                  </a:lnTo>
                  <a:lnTo>
                    <a:pt x="22" y="208"/>
                  </a:lnTo>
                  <a:lnTo>
                    <a:pt x="18" y="196"/>
                  </a:lnTo>
                  <a:lnTo>
                    <a:pt x="18" y="186"/>
                  </a:lnTo>
                  <a:lnTo>
                    <a:pt x="18" y="186"/>
                  </a:lnTo>
                  <a:lnTo>
                    <a:pt x="18" y="186"/>
                  </a:lnTo>
                  <a:lnTo>
                    <a:pt x="18" y="176"/>
                  </a:lnTo>
                  <a:lnTo>
                    <a:pt x="18" y="176"/>
                  </a:lnTo>
                  <a:lnTo>
                    <a:pt x="18" y="176"/>
                  </a:lnTo>
                  <a:lnTo>
                    <a:pt x="18" y="174"/>
                  </a:lnTo>
                  <a:lnTo>
                    <a:pt x="18" y="174"/>
                  </a:lnTo>
                  <a:lnTo>
                    <a:pt x="18" y="174"/>
                  </a:lnTo>
                  <a:lnTo>
                    <a:pt x="16" y="156"/>
                  </a:lnTo>
                  <a:lnTo>
                    <a:pt x="14" y="140"/>
                  </a:lnTo>
                  <a:lnTo>
                    <a:pt x="14" y="140"/>
                  </a:lnTo>
                  <a:lnTo>
                    <a:pt x="14" y="140"/>
                  </a:lnTo>
                  <a:lnTo>
                    <a:pt x="10" y="126"/>
                  </a:lnTo>
                  <a:lnTo>
                    <a:pt x="10" y="126"/>
                  </a:lnTo>
                  <a:lnTo>
                    <a:pt x="10" y="126"/>
                  </a:lnTo>
                  <a:lnTo>
                    <a:pt x="2" y="100"/>
                  </a:lnTo>
                  <a:lnTo>
                    <a:pt x="2" y="100"/>
                  </a:lnTo>
                  <a:lnTo>
                    <a:pt x="2" y="100"/>
                  </a:lnTo>
                  <a:lnTo>
                    <a:pt x="0" y="100"/>
                  </a:lnTo>
                  <a:lnTo>
                    <a:pt x="0" y="100"/>
                  </a:lnTo>
                  <a:lnTo>
                    <a:pt x="0" y="84"/>
                  </a:lnTo>
                  <a:lnTo>
                    <a:pt x="0" y="84"/>
                  </a:lnTo>
                  <a:lnTo>
                    <a:pt x="0" y="84"/>
                  </a:lnTo>
                  <a:lnTo>
                    <a:pt x="0" y="70"/>
                  </a:lnTo>
                  <a:lnTo>
                    <a:pt x="4" y="56"/>
                  </a:lnTo>
                  <a:lnTo>
                    <a:pt x="8" y="46"/>
                  </a:lnTo>
                  <a:lnTo>
                    <a:pt x="16" y="36"/>
                  </a:lnTo>
                  <a:lnTo>
                    <a:pt x="22" y="28"/>
                  </a:lnTo>
                  <a:lnTo>
                    <a:pt x="30" y="22"/>
                  </a:lnTo>
                  <a:lnTo>
                    <a:pt x="40" y="16"/>
                  </a:lnTo>
                  <a:lnTo>
                    <a:pt x="48" y="12"/>
                  </a:lnTo>
                  <a:lnTo>
                    <a:pt x="48" y="12"/>
                  </a:lnTo>
                  <a:lnTo>
                    <a:pt x="48" y="12"/>
                  </a:lnTo>
                  <a:lnTo>
                    <a:pt x="64" y="6"/>
                  </a:lnTo>
                  <a:lnTo>
                    <a:pt x="80" y="2"/>
                  </a:lnTo>
                  <a:lnTo>
                    <a:pt x="94" y="0"/>
                  </a:lnTo>
                  <a:lnTo>
                    <a:pt x="94" y="0"/>
                  </a:lnTo>
                  <a:lnTo>
                    <a:pt x="94" y="0"/>
                  </a:lnTo>
                  <a:lnTo>
                    <a:pt x="94" y="0"/>
                  </a:lnTo>
                  <a:lnTo>
                    <a:pt x="96" y="0"/>
                  </a:lnTo>
                  <a:lnTo>
                    <a:pt x="96" y="0"/>
                  </a:lnTo>
                  <a:lnTo>
                    <a:pt x="96" y="0"/>
                  </a:lnTo>
                  <a:lnTo>
                    <a:pt x="106" y="2"/>
                  </a:lnTo>
                  <a:lnTo>
                    <a:pt x="116" y="4"/>
                  </a:lnTo>
                  <a:lnTo>
                    <a:pt x="132" y="10"/>
                  </a:lnTo>
                  <a:lnTo>
                    <a:pt x="146" y="20"/>
                  </a:lnTo>
                  <a:lnTo>
                    <a:pt x="156" y="30"/>
                  </a:lnTo>
                  <a:lnTo>
                    <a:pt x="156" y="30"/>
                  </a:lnTo>
                  <a:lnTo>
                    <a:pt x="156" y="30"/>
                  </a:lnTo>
                  <a:lnTo>
                    <a:pt x="164" y="40"/>
                  </a:lnTo>
                  <a:lnTo>
                    <a:pt x="170" y="50"/>
                  </a:lnTo>
                  <a:lnTo>
                    <a:pt x="174" y="60"/>
                  </a:lnTo>
                  <a:lnTo>
                    <a:pt x="174" y="60"/>
                  </a:lnTo>
                  <a:lnTo>
                    <a:pt x="176" y="60"/>
                  </a:lnTo>
                  <a:lnTo>
                    <a:pt x="176" y="60"/>
                  </a:lnTo>
                  <a:lnTo>
                    <a:pt x="176" y="60"/>
                  </a:lnTo>
                  <a:lnTo>
                    <a:pt x="178" y="78"/>
                  </a:lnTo>
                  <a:lnTo>
                    <a:pt x="180" y="92"/>
                  </a:lnTo>
                  <a:lnTo>
                    <a:pt x="180" y="92"/>
                  </a:lnTo>
                  <a:lnTo>
                    <a:pt x="180" y="92"/>
                  </a:lnTo>
                  <a:lnTo>
                    <a:pt x="178" y="110"/>
                  </a:lnTo>
                  <a:lnTo>
                    <a:pt x="174" y="124"/>
                  </a:lnTo>
                  <a:lnTo>
                    <a:pt x="168" y="136"/>
                  </a:lnTo>
                  <a:lnTo>
                    <a:pt x="162" y="144"/>
                  </a:lnTo>
                  <a:lnTo>
                    <a:pt x="156" y="152"/>
                  </a:lnTo>
                  <a:lnTo>
                    <a:pt x="150" y="156"/>
                  </a:lnTo>
                  <a:lnTo>
                    <a:pt x="144" y="160"/>
                  </a:lnTo>
                  <a:lnTo>
                    <a:pt x="144" y="160"/>
                  </a:lnTo>
                  <a:lnTo>
                    <a:pt x="144" y="160"/>
                  </a:lnTo>
                  <a:lnTo>
                    <a:pt x="144" y="160"/>
                  </a:lnTo>
                  <a:lnTo>
                    <a:pt x="144" y="160"/>
                  </a:lnTo>
                  <a:lnTo>
                    <a:pt x="134" y="166"/>
                  </a:lnTo>
                  <a:lnTo>
                    <a:pt x="118" y="182"/>
                  </a:lnTo>
                  <a:lnTo>
                    <a:pt x="118" y="182"/>
                  </a:lnTo>
                  <a:lnTo>
                    <a:pt x="118" y="182"/>
                  </a:lnTo>
                  <a:lnTo>
                    <a:pt x="100" y="202"/>
                  </a:lnTo>
                  <a:lnTo>
                    <a:pt x="100" y="202"/>
                  </a:lnTo>
                  <a:lnTo>
                    <a:pt x="100" y="202"/>
                  </a:lnTo>
                  <a:lnTo>
                    <a:pt x="90" y="216"/>
                  </a:lnTo>
                  <a:lnTo>
                    <a:pt x="78" y="224"/>
                  </a:lnTo>
                  <a:lnTo>
                    <a:pt x="68" y="228"/>
                  </a:lnTo>
                  <a:lnTo>
                    <a:pt x="58" y="230"/>
                  </a:lnTo>
                  <a:lnTo>
                    <a:pt x="58" y="230"/>
                  </a:lnTo>
                  <a:lnTo>
                    <a:pt x="58" y="230"/>
                  </a:lnTo>
                  <a:lnTo>
                    <a:pt x="58" y="230"/>
                  </a:lnTo>
                  <a:lnTo>
                    <a:pt x="58" y="230"/>
                  </a:lnTo>
                  <a:close/>
                  <a:moveTo>
                    <a:pt x="46" y="214"/>
                  </a:moveTo>
                  <a:lnTo>
                    <a:pt x="46" y="214"/>
                  </a:lnTo>
                  <a:lnTo>
                    <a:pt x="50" y="214"/>
                  </a:lnTo>
                  <a:lnTo>
                    <a:pt x="50" y="214"/>
                  </a:lnTo>
                  <a:lnTo>
                    <a:pt x="50" y="214"/>
                  </a:lnTo>
                  <a:lnTo>
                    <a:pt x="58" y="216"/>
                  </a:lnTo>
                  <a:lnTo>
                    <a:pt x="58" y="216"/>
                  </a:lnTo>
                  <a:lnTo>
                    <a:pt x="58" y="216"/>
                  </a:lnTo>
                  <a:lnTo>
                    <a:pt x="64" y="214"/>
                  </a:lnTo>
                  <a:lnTo>
                    <a:pt x="72" y="212"/>
                  </a:lnTo>
                  <a:lnTo>
                    <a:pt x="80" y="206"/>
                  </a:lnTo>
                  <a:lnTo>
                    <a:pt x="88" y="194"/>
                  </a:lnTo>
                  <a:lnTo>
                    <a:pt x="88" y="194"/>
                  </a:lnTo>
                  <a:lnTo>
                    <a:pt x="88" y="194"/>
                  </a:lnTo>
                  <a:lnTo>
                    <a:pt x="88" y="194"/>
                  </a:lnTo>
                  <a:lnTo>
                    <a:pt x="88" y="194"/>
                  </a:lnTo>
                  <a:lnTo>
                    <a:pt x="108" y="172"/>
                  </a:lnTo>
                  <a:lnTo>
                    <a:pt x="108" y="172"/>
                  </a:lnTo>
                  <a:lnTo>
                    <a:pt x="108" y="172"/>
                  </a:lnTo>
                  <a:lnTo>
                    <a:pt x="124" y="156"/>
                  </a:lnTo>
                  <a:lnTo>
                    <a:pt x="132" y="150"/>
                  </a:lnTo>
                  <a:lnTo>
                    <a:pt x="138" y="146"/>
                  </a:lnTo>
                  <a:lnTo>
                    <a:pt x="138" y="146"/>
                  </a:lnTo>
                  <a:lnTo>
                    <a:pt x="138" y="146"/>
                  </a:lnTo>
                  <a:lnTo>
                    <a:pt x="140" y="146"/>
                  </a:lnTo>
                  <a:lnTo>
                    <a:pt x="140" y="146"/>
                  </a:lnTo>
                  <a:lnTo>
                    <a:pt x="140" y="146"/>
                  </a:lnTo>
                  <a:lnTo>
                    <a:pt x="142" y="144"/>
                  </a:lnTo>
                  <a:lnTo>
                    <a:pt x="142" y="144"/>
                  </a:lnTo>
                  <a:lnTo>
                    <a:pt x="142" y="144"/>
                  </a:lnTo>
                  <a:lnTo>
                    <a:pt x="152" y="136"/>
                  </a:lnTo>
                  <a:lnTo>
                    <a:pt x="152" y="136"/>
                  </a:lnTo>
                  <a:lnTo>
                    <a:pt x="152" y="136"/>
                  </a:lnTo>
                  <a:lnTo>
                    <a:pt x="156" y="128"/>
                  </a:lnTo>
                  <a:lnTo>
                    <a:pt x="160" y="118"/>
                  </a:lnTo>
                  <a:lnTo>
                    <a:pt x="164" y="106"/>
                  </a:lnTo>
                  <a:lnTo>
                    <a:pt x="166" y="92"/>
                  </a:lnTo>
                  <a:lnTo>
                    <a:pt x="166" y="92"/>
                  </a:lnTo>
                  <a:lnTo>
                    <a:pt x="166" y="92"/>
                  </a:lnTo>
                  <a:lnTo>
                    <a:pt x="164" y="80"/>
                  </a:lnTo>
                  <a:lnTo>
                    <a:pt x="162" y="64"/>
                  </a:lnTo>
                  <a:lnTo>
                    <a:pt x="162" y="64"/>
                  </a:lnTo>
                  <a:lnTo>
                    <a:pt x="162" y="64"/>
                  </a:lnTo>
                  <a:lnTo>
                    <a:pt x="158" y="56"/>
                  </a:lnTo>
                  <a:lnTo>
                    <a:pt x="158" y="56"/>
                  </a:lnTo>
                  <a:lnTo>
                    <a:pt x="158" y="56"/>
                  </a:lnTo>
                  <a:lnTo>
                    <a:pt x="154" y="48"/>
                  </a:lnTo>
                  <a:lnTo>
                    <a:pt x="146" y="40"/>
                  </a:lnTo>
                  <a:lnTo>
                    <a:pt x="146" y="40"/>
                  </a:lnTo>
                  <a:lnTo>
                    <a:pt x="146" y="40"/>
                  </a:lnTo>
                  <a:lnTo>
                    <a:pt x="136" y="30"/>
                  </a:lnTo>
                  <a:lnTo>
                    <a:pt x="126" y="22"/>
                  </a:lnTo>
                  <a:lnTo>
                    <a:pt x="112" y="16"/>
                  </a:lnTo>
                  <a:lnTo>
                    <a:pt x="96" y="14"/>
                  </a:lnTo>
                  <a:lnTo>
                    <a:pt x="96" y="14"/>
                  </a:lnTo>
                  <a:lnTo>
                    <a:pt x="96" y="14"/>
                  </a:lnTo>
                  <a:lnTo>
                    <a:pt x="94" y="14"/>
                  </a:lnTo>
                  <a:lnTo>
                    <a:pt x="94" y="14"/>
                  </a:lnTo>
                  <a:lnTo>
                    <a:pt x="94" y="8"/>
                  </a:lnTo>
                  <a:lnTo>
                    <a:pt x="94" y="14"/>
                  </a:lnTo>
                  <a:lnTo>
                    <a:pt x="94" y="14"/>
                  </a:lnTo>
                  <a:lnTo>
                    <a:pt x="82" y="16"/>
                  </a:lnTo>
                  <a:lnTo>
                    <a:pt x="82" y="16"/>
                  </a:lnTo>
                  <a:lnTo>
                    <a:pt x="82" y="16"/>
                  </a:lnTo>
                  <a:lnTo>
                    <a:pt x="68" y="18"/>
                  </a:lnTo>
                  <a:lnTo>
                    <a:pt x="54" y="24"/>
                  </a:lnTo>
                  <a:lnTo>
                    <a:pt x="54" y="24"/>
                  </a:lnTo>
                  <a:lnTo>
                    <a:pt x="54" y="24"/>
                  </a:lnTo>
                  <a:lnTo>
                    <a:pt x="38" y="32"/>
                  </a:lnTo>
                  <a:lnTo>
                    <a:pt x="32" y="38"/>
                  </a:lnTo>
                  <a:lnTo>
                    <a:pt x="26" y="44"/>
                  </a:lnTo>
                  <a:lnTo>
                    <a:pt x="22" y="52"/>
                  </a:lnTo>
                  <a:lnTo>
                    <a:pt x="18" y="62"/>
                  </a:lnTo>
                  <a:lnTo>
                    <a:pt x="14" y="72"/>
                  </a:lnTo>
                  <a:lnTo>
                    <a:pt x="14" y="84"/>
                  </a:lnTo>
                  <a:lnTo>
                    <a:pt x="14" y="84"/>
                  </a:lnTo>
                  <a:lnTo>
                    <a:pt x="14" y="84"/>
                  </a:lnTo>
                  <a:lnTo>
                    <a:pt x="14" y="96"/>
                  </a:lnTo>
                  <a:lnTo>
                    <a:pt x="14" y="96"/>
                  </a:lnTo>
                  <a:lnTo>
                    <a:pt x="14" y="96"/>
                  </a:lnTo>
                  <a:lnTo>
                    <a:pt x="22" y="122"/>
                  </a:lnTo>
                  <a:lnTo>
                    <a:pt x="22" y="122"/>
                  </a:lnTo>
                  <a:lnTo>
                    <a:pt x="22" y="122"/>
                  </a:lnTo>
                  <a:lnTo>
                    <a:pt x="28" y="136"/>
                  </a:lnTo>
                  <a:lnTo>
                    <a:pt x="30" y="154"/>
                  </a:lnTo>
                  <a:lnTo>
                    <a:pt x="32" y="174"/>
                  </a:lnTo>
                  <a:lnTo>
                    <a:pt x="32" y="174"/>
                  </a:lnTo>
                  <a:lnTo>
                    <a:pt x="32" y="174"/>
                  </a:lnTo>
                  <a:lnTo>
                    <a:pt x="32" y="176"/>
                  </a:lnTo>
                  <a:lnTo>
                    <a:pt x="32" y="176"/>
                  </a:lnTo>
                  <a:lnTo>
                    <a:pt x="32" y="178"/>
                  </a:lnTo>
                  <a:lnTo>
                    <a:pt x="32" y="178"/>
                  </a:lnTo>
                  <a:lnTo>
                    <a:pt x="32" y="178"/>
                  </a:lnTo>
                  <a:lnTo>
                    <a:pt x="32" y="186"/>
                  </a:lnTo>
                  <a:lnTo>
                    <a:pt x="32" y="186"/>
                  </a:lnTo>
                  <a:lnTo>
                    <a:pt x="32" y="186"/>
                  </a:lnTo>
                  <a:lnTo>
                    <a:pt x="32" y="194"/>
                  </a:lnTo>
                  <a:lnTo>
                    <a:pt x="34" y="202"/>
                  </a:lnTo>
                  <a:lnTo>
                    <a:pt x="34" y="202"/>
                  </a:lnTo>
                  <a:lnTo>
                    <a:pt x="34" y="202"/>
                  </a:lnTo>
                  <a:lnTo>
                    <a:pt x="38" y="208"/>
                  </a:lnTo>
                  <a:lnTo>
                    <a:pt x="46" y="212"/>
                  </a:lnTo>
                  <a:lnTo>
                    <a:pt x="46" y="212"/>
                  </a:lnTo>
                  <a:lnTo>
                    <a:pt x="46" y="212"/>
                  </a:lnTo>
                  <a:lnTo>
                    <a:pt x="46" y="212"/>
                  </a:lnTo>
                  <a:lnTo>
                    <a:pt x="46" y="212"/>
                  </a:lnTo>
                  <a:lnTo>
                    <a:pt x="46" y="212"/>
                  </a:lnTo>
                  <a:lnTo>
                    <a:pt x="46" y="212"/>
                  </a:lnTo>
                  <a:lnTo>
                    <a:pt x="46" y="214"/>
                  </a:lnTo>
                  <a:lnTo>
                    <a:pt x="46" y="2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7" name="Freeform 30">
              <a:extLst>
                <a:ext uri="{FF2B5EF4-FFF2-40B4-BE49-F238E27FC236}">
                  <a16:creationId xmlns:a16="http://schemas.microsoft.com/office/drawing/2014/main" id="{622D1A5D-5CE9-4D54-B44A-E54F541FD034}"/>
                </a:ext>
              </a:extLst>
            </p:cNvPr>
            <p:cNvSpPr>
              <a:spLocks/>
            </p:cNvSpPr>
            <p:nvPr/>
          </p:nvSpPr>
          <p:spPr bwMode="auto">
            <a:xfrm>
              <a:off x="1708" y="2156"/>
              <a:ext cx="82" cy="38"/>
            </a:xfrm>
            <a:custGeom>
              <a:avLst/>
              <a:gdLst/>
              <a:ahLst/>
              <a:cxnLst>
                <a:cxn ang="0">
                  <a:pos x="0" y="8"/>
                </a:cxn>
                <a:cxn ang="0">
                  <a:pos x="10" y="0"/>
                </a:cxn>
                <a:cxn ang="0">
                  <a:pos x="10" y="0"/>
                </a:cxn>
                <a:cxn ang="0">
                  <a:pos x="14" y="4"/>
                </a:cxn>
                <a:cxn ang="0">
                  <a:pos x="14" y="4"/>
                </a:cxn>
                <a:cxn ang="0">
                  <a:pos x="14" y="4"/>
                </a:cxn>
                <a:cxn ang="0">
                  <a:pos x="24" y="12"/>
                </a:cxn>
                <a:cxn ang="0">
                  <a:pos x="24" y="12"/>
                </a:cxn>
                <a:cxn ang="0">
                  <a:pos x="24" y="12"/>
                </a:cxn>
                <a:cxn ang="0">
                  <a:pos x="40" y="20"/>
                </a:cxn>
                <a:cxn ang="0">
                  <a:pos x="48" y="22"/>
                </a:cxn>
                <a:cxn ang="0">
                  <a:pos x="58" y="24"/>
                </a:cxn>
                <a:cxn ang="0">
                  <a:pos x="58" y="24"/>
                </a:cxn>
                <a:cxn ang="0">
                  <a:pos x="58" y="24"/>
                </a:cxn>
                <a:cxn ang="0">
                  <a:pos x="68" y="22"/>
                </a:cxn>
                <a:cxn ang="0">
                  <a:pos x="76" y="20"/>
                </a:cxn>
                <a:cxn ang="0">
                  <a:pos x="76" y="20"/>
                </a:cxn>
                <a:cxn ang="0">
                  <a:pos x="82" y="34"/>
                </a:cxn>
                <a:cxn ang="0">
                  <a:pos x="82" y="34"/>
                </a:cxn>
                <a:cxn ang="0">
                  <a:pos x="70" y="36"/>
                </a:cxn>
                <a:cxn ang="0">
                  <a:pos x="58" y="38"/>
                </a:cxn>
                <a:cxn ang="0">
                  <a:pos x="58" y="38"/>
                </a:cxn>
                <a:cxn ang="0">
                  <a:pos x="58" y="38"/>
                </a:cxn>
                <a:cxn ang="0">
                  <a:pos x="46" y="36"/>
                </a:cxn>
                <a:cxn ang="0">
                  <a:pos x="34" y="32"/>
                </a:cxn>
                <a:cxn ang="0">
                  <a:pos x="24" y="28"/>
                </a:cxn>
                <a:cxn ang="0">
                  <a:pos x="16" y="24"/>
                </a:cxn>
                <a:cxn ang="0">
                  <a:pos x="4" y="14"/>
                </a:cxn>
                <a:cxn ang="0">
                  <a:pos x="0" y="8"/>
                </a:cxn>
                <a:cxn ang="0">
                  <a:pos x="0" y="8"/>
                </a:cxn>
              </a:cxnLst>
              <a:rect l="0" t="0" r="r" b="b"/>
              <a:pathLst>
                <a:path w="82" h="38">
                  <a:moveTo>
                    <a:pt x="0" y="8"/>
                  </a:moveTo>
                  <a:lnTo>
                    <a:pt x="10" y="0"/>
                  </a:lnTo>
                  <a:lnTo>
                    <a:pt x="10" y="0"/>
                  </a:lnTo>
                  <a:lnTo>
                    <a:pt x="14" y="4"/>
                  </a:lnTo>
                  <a:lnTo>
                    <a:pt x="14" y="4"/>
                  </a:lnTo>
                  <a:lnTo>
                    <a:pt x="14" y="4"/>
                  </a:lnTo>
                  <a:lnTo>
                    <a:pt x="24" y="12"/>
                  </a:lnTo>
                  <a:lnTo>
                    <a:pt x="24" y="12"/>
                  </a:lnTo>
                  <a:lnTo>
                    <a:pt x="24" y="12"/>
                  </a:lnTo>
                  <a:lnTo>
                    <a:pt x="40" y="20"/>
                  </a:lnTo>
                  <a:lnTo>
                    <a:pt x="48" y="22"/>
                  </a:lnTo>
                  <a:lnTo>
                    <a:pt x="58" y="24"/>
                  </a:lnTo>
                  <a:lnTo>
                    <a:pt x="58" y="24"/>
                  </a:lnTo>
                  <a:lnTo>
                    <a:pt x="58" y="24"/>
                  </a:lnTo>
                  <a:lnTo>
                    <a:pt x="68" y="22"/>
                  </a:lnTo>
                  <a:lnTo>
                    <a:pt x="76" y="20"/>
                  </a:lnTo>
                  <a:lnTo>
                    <a:pt x="76" y="20"/>
                  </a:lnTo>
                  <a:lnTo>
                    <a:pt x="82" y="34"/>
                  </a:lnTo>
                  <a:lnTo>
                    <a:pt x="82" y="34"/>
                  </a:lnTo>
                  <a:lnTo>
                    <a:pt x="70" y="36"/>
                  </a:lnTo>
                  <a:lnTo>
                    <a:pt x="58" y="38"/>
                  </a:lnTo>
                  <a:lnTo>
                    <a:pt x="58" y="38"/>
                  </a:lnTo>
                  <a:lnTo>
                    <a:pt x="58" y="38"/>
                  </a:lnTo>
                  <a:lnTo>
                    <a:pt x="46" y="36"/>
                  </a:lnTo>
                  <a:lnTo>
                    <a:pt x="34" y="32"/>
                  </a:lnTo>
                  <a:lnTo>
                    <a:pt x="24" y="28"/>
                  </a:lnTo>
                  <a:lnTo>
                    <a:pt x="16" y="24"/>
                  </a:lnTo>
                  <a:lnTo>
                    <a:pt x="4" y="14"/>
                  </a:lnTo>
                  <a:lnTo>
                    <a:pt x="0" y="8"/>
                  </a:lnTo>
                  <a:lnTo>
                    <a:pt x="0"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8" name="Freeform 31">
              <a:extLst>
                <a:ext uri="{FF2B5EF4-FFF2-40B4-BE49-F238E27FC236}">
                  <a16:creationId xmlns:a16="http://schemas.microsoft.com/office/drawing/2014/main" id="{959DEE20-CF7B-4395-B7AB-084FD9340589}"/>
                </a:ext>
              </a:extLst>
            </p:cNvPr>
            <p:cNvSpPr>
              <a:spLocks noEditPoints="1"/>
            </p:cNvSpPr>
            <p:nvPr/>
          </p:nvSpPr>
          <p:spPr bwMode="auto">
            <a:xfrm>
              <a:off x="1716" y="2210"/>
              <a:ext cx="32" cy="20"/>
            </a:xfrm>
            <a:custGeom>
              <a:avLst/>
              <a:gdLst/>
              <a:ahLst/>
              <a:cxnLst>
                <a:cxn ang="0">
                  <a:pos x="6" y="16"/>
                </a:cxn>
                <a:cxn ang="0">
                  <a:pos x="6" y="16"/>
                </a:cxn>
                <a:cxn ang="0">
                  <a:pos x="2" y="8"/>
                </a:cxn>
                <a:cxn ang="0">
                  <a:pos x="2" y="8"/>
                </a:cxn>
                <a:cxn ang="0">
                  <a:pos x="2" y="8"/>
                </a:cxn>
                <a:cxn ang="0">
                  <a:pos x="0" y="0"/>
                </a:cxn>
                <a:cxn ang="0">
                  <a:pos x="0" y="0"/>
                </a:cxn>
                <a:cxn ang="0">
                  <a:pos x="0" y="0"/>
                </a:cxn>
                <a:cxn ang="0">
                  <a:pos x="14" y="0"/>
                </a:cxn>
                <a:cxn ang="0">
                  <a:pos x="14" y="0"/>
                </a:cxn>
                <a:cxn ang="0">
                  <a:pos x="14" y="2"/>
                </a:cxn>
                <a:cxn ang="0">
                  <a:pos x="14" y="2"/>
                </a:cxn>
                <a:cxn ang="0">
                  <a:pos x="14" y="2"/>
                </a:cxn>
                <a:cxn ang="0">
                  <a:pos x="16" y="6"/>
                </a:cxn>
                <a:cxn ang="0">
                  <a:pos x="16" y="6"/>
                </a:cxn>
                <a:cxn ang="0">
                  <a:pos x="16" y="6"/>
                </a:cxn>
                <a:cxn ang="0">
                  <a:pos x="16" y="6"/>
                </a:cxn>
                <a:cxn ang="0">
                  <a:pos x="16" y="6"/>
                </a:cxn>
                <a:cxn ang="0">
                  <a:pos x="16" y="6"/>
                </a:cxn>
                <a:cxn ang="0">
                  <a:pos x="22" y="2"/>
                </a:cxn>
                <a:cxn ang="0">
                  <a:pos x="22" y="2"/>
                </a:cxn>
                <a:cxn ang="0">
                  <a:pos x="32" y="12"/>
                </a:cxn>
                <a:cxn ang="0">
                  <a:pos x="32" y="12"/>
                </a:cxn>
                <a:cxn ang="0">
                  <a:pos x="24" y="18"/>
                </a:cxn>
                <a:cxn ang="0">
                  <a:pos x="20" y="20"/>
                </a:cxn>
                <a:cxn ang="0">
                  <a:pos x="16" y="20"/>
                </a:cxn>
                <a:cxn ang="0">
                  <a:pos x="16" y="20"/>
                </a:cxn>
                <a:cxn ang="0">
                  <a:pos x="16" y="20"/>
                </a:cxn>
                <a:cxn ang="0">
                  <a:pos x="14" y="20"/>
                </a:cxn>
                <a:cxn ang="0">
                  <a:pos x="14" y="20"/>
                </a:cxn>
                <a:cxn ang="0">
                  <a:pos x="14" y="20"/>
                </a:cxn>
                <a:cxn ang="0">
                  <a:pos x="10" y="20"/>
                </a:cxn>
                <a:cxn ang="0">
                  <a:pos x="6" y="16"/>
                </a:cxn>
                <a:cxn ang="0">
                  <a:pos x="6" y="16"/>
                </a:cxn>
                <a:cxn ang="0">
                  <a:pos x="16" y="8"/>
                </a:cxn>
                <a:cxn ang="0">
                  <a:pos x="16" y="8"/>
                </a:cxn>
                <a:cxn ang="0">
                  <a:pos x="16" y="8"/>
                </a:cxn>
                <a:cxn ang="0">
                  <a:pos x="16" y="8"/>
                </a:cxn>
                <a:cxn ang="0">
                  <a:pos x="16" y="8"/>
                </a:cxn>
              </a:cxnLst>
              <a:rect l="0" t="0" r="r" b="b"/>
              <a:pathLst>
                <a:path w="32" h="20">
                  <a:moveTo>
                    <a:pt x="6" y="16"/>
                  </a:moveTo>
                  <a:lnTo>
                    <a:pt x="6" y="16"/>
                  </a:lnTo>
                  <a:lnTo>
                    <a:pt x="2" y="8"/>
                  </a:lnTo>
                  <a:lnTo>
                    <a:pt x="2" y="8"/>
                  </a:lnTo>
                  <a:lnTo>
                    <a:pt x="2" y="8"/>
                  </a:lnTo>
                  <a:lnTo>
                    <a:pt x="0" y="0"/>
                  </a:lnTo>
                  <a:lnTo>
                    <a:pt x="0" y="0"/>
                  </a:lnTo>
                  <a:lnTo>
                    <a:pt x="0" y="0"/>
                  </a:lnTo>
                  <a:lnTo>
                    <a:pt x="14" y="0"/>
                  </a:lnTo>
                  <a:lnTo>
                    <a:pt x="14" y="0"/>
                  </a:lnTo>
                  <a:lnTo>
                    <a:pt x="14" y="2"/>
                  </a:lnTo>
                  <a:lnTo>
                    <a:pt x="14" y="2"/>
                  </a:lnTo>
                  <a:lnTo>
                    <a:pt x="14" y="2"/>
                  </a:lnTo>
                  <a:lnTo>
                    <a:pt x="16" y="6"/>
                  </a:lnTo>
                  <a:lnTo>
                    <a:pt x="16" y="6"/>
                  </a:lnTo>
                  <a:lnTo>
                    <a:pt x="16" y="6"/>
                  </a:lnTo>
                  <a:lnTo>
                    <a:pt x="16" y="6"/>
                  </a:lnTo>
                  <a:lnTo>
                    <a:pt x="16" y="6"/>
                  </a:lnTo>
                  <a:lnTo>
                    <a:pt x="16" y="6"/>
                  </a:lnTo>
                  <a:lnTo>
                    <a:pt x="22" y="2"/>
                  </a:lnTo>
                  <a:lnTo>
                    <a:pt x="22" y="2"/>
                  </a:lnTo>
                  <a:lnTo>
                    <a:pt x="32" y="12"/>
                  </a:lnTo>
                  <a:lnTo>
                    <a:pt x="32" y="12"/>
                  </a:lnTo>
                  <a:lnTo>
                    <a:pt x="24" y="18"/>
                  </a:lnTo>
                  <a:lnTo>
                    <a:pt x="20" y="20"/>
                  </a:lnTo>
                  <a:lnTo>
                    <a:pt x="16" y="20"/>
                  </a:lnTo>
                  <a:lnTo>
                    <a:pt x="16" y="20"/>
                  </a:lnTo>
                  <a:lnTo>
                    <a:pt x="16" y="20"/>
                  </a:lnTo>
                  <a:lnTo>
                    <a:pt x="14" y="20"/>
                  </a:lnTo>
                  <a:lnTo>
                    <a:pt x="14" y="20"/>
                  </a:lnTo>
                  <a:lnTo>
                    <a:pt x="14" y="20"/>
                  </a:lnTo>
                  <a:lnTo>
                    <a:pt x="10" y="20"/>
                  </a:lnTo>
                  <a:lnTo>
                    <a:pt x="6" y="16"/>
                  </a:lnTo>
                  <a:lnTo>
                    <a:pt x="6" y="16"/>
                  </a:lnTo>
                  <a:close/>
                  <a:moveTo>
                    <a:pt x="16" y="8"/>
                  </a:moveTo>
                  <a:lnTo>
                    <a:pt x="16" y="8"/>
                  </a:lnTo>
                  <a:lnTo>
                    <a:pt x="16" y="8"/>
                  </a:lnTo>
                  <a:lnTo>
                    <a:pt x="16" y="8"/>
                  </a:lnTo>
                  <a:lnTo>
                    <a:pt x="16"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9" name="Freeform 32">
              <a:extLst>
                <a:ext uri="{FF2B5EF4-FFF2-40B4-BE49-F238E27FC236}">
                  <a16:creationId xmlns:a16="http://schemas.microsoft.com/office/drawing/2014/main" id="{113C14EA-DF32-47EB-8DD3-77A7603E760D}"/>
                </a:ext>
              </a:extLst>
            </p:cNvPr>
            <p:cNvSpPr>
              <a:spLocks/>
            </p:cNvSpPr>
            <p:nvPr/>
          </p:nvSpPr>
          <p:spPr bwMode="auto">
            <a:xfrm>
              <a:off x="1720" y="2068"/>
              <a:ext cx="108" cy="114"/>
            </a:xfrm>
            <a:custGeom>
              <a:avLst/>
              <a:gdLst/>
              <a:ahLst/>
              <a:cxnLst>
                <a:cxn ang="0">
                  <a:pos x="38" y="114"/>
                </a:cxn>
                <a:cxn ang="0">
                  <a:pos x="38" y="114"/>
                </a:cxn>
                <a:cxn ang="0">
                  <a:pos x="40" y="102"/>
                </a:cxn>
                <a:cxn ang="0">
                  <a:pos x="42" y="90"/>
                </a:cxn>
                <a:cxn ang="0">
                  <a:pos x="48" y="70"/>
                </a:cxn>
                <a:cxn ang="0">
                  <a:pos x="58" y="52"/>
                </a:cxn>
                <a:cxn ang="0">
                  <a:pos x="68" y="38"/>
                </a:cxn>
                <a:cxn ang="0">
                  <a:pos x="68" y="38"/>
                </a:cxn>
                <a:cxn ang="0">
                  <a:pos x="58" y="40"/>
                </a:cxn>
                <a:cxn ang="0">
                  <a:pos x="58" y="30"/>
                </a:cxn>
                <a:cxn ang="0">
                  <a:pos x="58" y="30"/>
                </a:cxn>
                <a:cxn ang="0">
                  <a:pos x="42" y="38"/>
                </a:cxn>
                <a:cxn ang="0">
                  <a:pos x="40" y="28"/>
                </a:cxn>
                <a:cxn ang="0">
                  <a:pos x="40" y="26"/>
                </a:cxn>
                <a:cxn ang="0">
                  <a:pos x="34" y="24"/>
                </a:cxn>
                <a:cxn ang="0">
                  <a:pos x="34" y="24"/>
                </a:cxn>
                <a:cxn ang="0">
                  <a:pos x="34" y="24"/>
                </a:cxn>
                <a:cxn ang="0">
                  <a:pos x="34" y="24"/>
                </a:cxn>
                <a:cxn ang="0">
                  <a:pos x="34" y="24"/>
                </a:cxn>
                <a:cxn ang="0">
                  <a:pos x="34" y="38"/>
                </a:cxn>
                <a:cxn ang="0">
                  <a:pos x="32" y="50"/>
                </a:cxn>
                <a:cxn ang="0">
                  <a:pos x="24" y="76"/>
                </a:cxn>
                <a:cxn ang="0">
                  <a:pos x="12" y="106"/>
                </a:cxn>
                <a:cxn ang="0">
                  <a:pos x="12" y="106"/>
                </a:cxn>
                <a:cxn ang="0">
                  <a:pos x="0" y="100"/>
                </a:cxn>
                <a:cxn ang="0">
                  <a:pos x="0" y="100"/>
                </a:cxn>
                <a:cxn ang="0">
                  <a:pos x="10" y="72"/>
                </a:cxn>
                <a:cxn ang="0">
                  <a:pos x="10" y="72"/>
                </a:cxn>
                <a:cxn ang="0">
                  <a:pos x="10" y="72"/>
                </a:cxn>
                <a:cxn ang="0">
                  <a:pos x="18" y="48"/>
                </a:cxn>
                <a:cxn ang="0">
                  <a:pos x="20" y="36"/>
                </a:cxn>
                <a:cxn ang="0">
                  <a:pos x="20" y="24"/>
                </a:cxn>
                <a:cxn ang="0">
                  <a:pos x="20" y="24"/>
                </a:cxn>
                <a:cxn ang="0">
                  <a:pos x="20" y="24"/>
                </a:cxn>
                <a:cxn ang="0">
                  <a:pos x="20" y="16"/>
                </a:cxn>
                <a:cxn ang="0">
                  <a:pos x="18" y="12"/>
                </a:cxn>
                <a:cxn ang="0">
                  <a:pos x="18" y="12"/>
                </a:cxn>
                <a:cxn ang="0">
                  <a:pos x="26" y="0"/>
                </a:cxn>
                <a:cxn ang="0">
                  <a:pos x="40" y="12"/>
                </a:cxn>
                <a:cxn ang="0">
                  <a:pos x="54" y="14"/>
                </a:cxn>
                <a:cxn ang="0">
                  <a:pos x="54" y="16"/>
                </a:cxn>
                <a:cxn ang="0">
                  <a:pos x="72" y="10"/>
                </a:cxn>
                <a:cxn ang="0">
                  <a:pos x="72" y="20"/>
                </a:cxn>
                <a:cxn ang="0">
                  <a:pos x="72" y="22"/>
                </a:cxn>
                <a:cxn ang="0">
                  <a:pos x="108" y="18"/>
                </a:cxn>
                <a:cxn ang="0">
                  <a:pos x="92" y="32"/>
                </a:cxn>
                <a:cxn ang="0">
                  <a:pos x="92" y="32"/>
                </a:cxn>
                <a:cxn ang="0">
                  <a:pos x="86" y="38"/>
                </a:cxn>
                <a:cxn ang="0">
                  <a:pos x="86" y="38"/>
                </a:cxn>
                <a:cxn ang="0">
                  <a:pos x="86" y="38"/>
                </a:cxn>
                <a:cxn ang="0">
                  <a:pos x="72" y="56"/>
                </a:cxn>
                <a:cxn ang="0">
                  <a:pos x="72" y="56"/>
                </a:cxn>
                <a:cxn ang="0">
                  <a:pos x="72" y="56"/>
                </a:cxn>
                <a:cxn ang="0">
                  <a:pos x="64" y="68"/>
                </a:cxn>
                <a:cxn ang="0">
                  <a:pos x="58" y="82"/>
                </a:cxn>
                <a:cxn ang="0">
                  <a:pos x="54" y="98"/>
                </a:cxn>
                <a:cxn ang="0">
                  <a:pos x="52" y="114"/>
                </a:cxn>
                <a:cxn ang="0">
                  <a:pos x="52" y="114"/>
                </a:cxn>
                <a:cxn ang="0">
                  <a:pos x="38" y="114"/>
                </a:cxn>
                <a:cxn ang="0">
                  <a:pos x="38" y="114"/>
                </a:cxn>
              </a:cxnLst>
              <a:rect l="0" t="0" r="r" b="b"/>
              <a:pathLst>
                <a:path w="108" h="114">
                  <a:moveTo>
                    <a:pt x="38" y="114"/>
                  </a:moveTo>
                  <a:lnTo>
                    <a:pt x="38" y="114"/>
                  </a:lnTo>
                  <a:lnTo>
                    <a:pt x="40" y="102"/>
                  </a:lnTo>
                  <a:lnTo>
                    <a:pt x="42" y="90"/>
                  </a:lnTo>
                  <a:lnTo>
                    <a:pt x="48" y="70"/>
                  </a:lnTo>
                  <a:lnTo>
                    <a:pt x="58" y="52"/>
                  </a:lnTo>
                  <a:lnTo>
                    <a:pt x="68" y="38"/>
                  </a:lnTo>
                  <a:lnTo>
                    <a:pt x="68" y="38"/>
                  </a:lnTo>
                  <a:lnTo>
                    <a:pt x="58" y="40"/>
                  </a:lnTo>
                  <a:lnTo>
                    <a:pt x="58" y="30"/>
                  </a:lnTo>
                  <a:lnTo>
                    <a:pt x="58" y="30"/>
                  </a:lnTo>
                  <a:lnTo>
                    <a:pt x="42" y="38"/>
                  </a:lnTo>
                  <a:lnTo>
                    <a:pt x="40" y="28"/>
                  </a:lnTo>
                  <a:lnTo>
                    <a:pt x="40" y="26"/>
                  </a:lnTo>
                  <a:lnTo>
                    <a:pt x="34" y="24"/>
                  </a:lnTo>
                  <a:lnTo>
                    <a:pt x="34" y="24"/>
                  </a:lnTo>
                  <a:lnTo>
                    <a:pt x="34" y="24"/>
                  </a:lnTo>
                  <a:lnTo>
                    <a:pt x="34" y="24"/>
                  </a:lnTo>
                  <a:lnTo>
                    <a:pt x="34" y="24"/>
                  </a:lnTo>
                  <a:lnTo>
                    <a:pt x="34" y="38"/>
                  </a:lnTo>
                  <a:lnTo>
                    <a:pt x="32" y="50"/>
                  </a:lnTo>
                  <a:lnTo>
                    <a:pt x="24" y="76"/>
                  </a:lnTo>
                  <a:lnTo>
                    <a:pt x="12" y="106"/>
                  </a:lnTo>
                  <a:lnTo>
                    <a:pt x="12" y="106"/>
                  </a:lnTo>
                  <a:lnTo>
                    <a:pt x="0" y="100"/>
                  </a:lnTo>
                  <a:lnTo>
                    <a:pt x="0" y="100"/>
                  </a:lnTo>
                  <a:lnTo>
                    <a:pt x="10" y="72"/>
                  </a:lnTo>
                  <a:lnTo>
                    <a:pt x="10" y="72"/>
                  </a:lnTo>
                  <a:lnTo>
                    <a:pt x="10" y="72"/>
                  </a:lnTo>
                  <a:lnTo>
                    <a:pt x="18" y="48"/>
                  </a:lnTo>
                  <a:lnTo>
                    <a:pt x="20" y="36"/>
                  </a:lnTo>
                  <a:lnTo>
                    <a:pt x="20" y="24"/>
                  </a:lnTo>
                  <a:lnTo>
                    <a:pt x="20" y="24"/>
                  </a:lnTo>
                  <a:lnTo>
                    <a:pt x="20" y="24"/>
                  </a:lnTo>
                  <a:lnTo>
                    <a:pt x="20" y="16"/>
                  </a:lnTo>
                  <a:lnTo>
                    <a:pt x="18" y="12"/>
                  </a:lnTo>
                  <a:lnTo>
                    <a:pt x="18" y="12"/>
                  </a:lnTo>
                  <a:lnTo>
                    <a:pt x="26" y="0"/>
                  </a:lnTo>
                  <a:lnTo>
                    <a:pt x="40" y="12"/>
                  </a:lnTo>
                  <a:lnTo>
                    <a:pt x="54" y="14"/>
                  </a:lnTo>
                  <a:lnTo>
                    <a:pt x="54" y="16"/>
                  </a:lnTo>
                  <a:lnTo>
                    <a:pt x="72" y="10"/>
                  </a:lnTo>
                  <a:lnTo>
                    <a:pt x="72" y="20"/>
                  </a:lnTo>
                  <a:lnTo>
                    <a:pt x="72" y="22"/>
                  </a:lnTo>
                  <a:lnTo>
                    <a:pt x="108" y="18"/>
                  </a:lnTo>
                  <a:lnTo>
                    <a:pt x="92" y="32"/>
                  </a:lnTo>
                  <a:lnTo>
                    <a:pt x="92" y="32"/>
                  </a:lnTo>
                  <a:lnTo>
                    <a:pt x="86" y="38"/>
                  </a:lnTo>
                  <a:lnTo>
                    <a:pt x="86" y="38"/>
                  </a:lnTo>
                  <a:lnTo>
                    <a:pt x="86" y="38"/>
                  </a:lnTo>
                  <a:lnTo>
                    <a:pt x="72" y="56"/>
                  </a:lnTo>
                  <a:lnTo>
                    <a:pt x="72" y="56"/>
                  </a:lnTo>
                  <a:lnTo>
                    <a:pt x="72" y="56"/>
                  </a:lnTo>
                  <a:lnTo>
                    <a:pt x="64" y="68"/>
                  </a:lnTo>
                  <a:lnTo>
                    <a:pt x="58" y="82"/>
                  </a:lnTo>
                  <a:lnTo>
                    <a:pt x="54" y="98"/>
                  </a:lnTo>
                  <a:lnTo>
                    <a:pt x="52" y="114"/>
                  </a:lnTo>
                  <a:lnTo>
                    <a:pt x="52" y="114"/>
                  </a:lnTo>
                  <a:lnTo>
                    <a:pt x="38" y="114"/>
                  </a:lnTo>
                  <a:lnTo>
                    <a:pt x="38" y="1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8656DB4-A1D3-4A44-AFAB-B2F3A8A60D90}"/>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0" name="Right Arrow 9">
            <a:extLst>
              <a:ext uri="{FF2B5EF4-FFF2-40B4-BE49-F238E27FC236}">
                <a16:creationId xmlns:a16="http://schemas.microsoft.com/office/drawing/2014/main" id="{375D5C91-DFD5-46C3-8C97-3088C1069334}"/>
              </a:ext>
            </a:extLst>
          </p:cNvPr>
          <p:cNvSpPr/>
          <p:nvPr/>
        </p:nvSpPr>
        <p:spPr>
          <a:xfrm rot="5400000">
            <a:off x="6953250" y="628650"/>
            <a:ext cx="4953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5" name="Rounded Rectangle 4">
            <a:extLst>
              <a:ext uri="{FF2B5EF4-FFF2-40B4-BE49-F238E27FC236}">
                <a16:creationId xmlns:a16="http://schemas.microsoft.com/office/drawing/2014/main" id="{FFF7D6AD-E6EB-4079-A6F5-74BB39DDD28F}"/>
              </a:ext>
            </a:extLst>
          </p:cNvPr>
          <p:cNvSpPr/>
          <p:nvPr/>
        </p:nvSpPr>
        <p:spPr>
          <a:xfrm>
            <a:off x="258763" y="4114800"/>
            <a:ext cx="3627437" cy="23622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6" name="TextBox 5">
            <a:extLst>
              <a:ext uri="{FF2B5EF4-FFF2-40B4-BE49-F238E27FC236}">
                <a16:creationId xmlns:a16="http://schemas.microsoft.com/office/drawing/2014/main" id="{A6AD74C0-487F-4745-9B53-C93D65DAF9C9}"/>
              </a:ext>
            </a:extLst>
          </p:cNvPr>
          <p:cNvSpPr txBox="1">
            <a:spLocks noChangeArrowheads="1"/>
          </p:cNvSpPr>
          <p:nvPr/>
        </p:nvSpPr>
        <p:spPr bwMode="auto">
          <a:xfrm>
            <a:off x="228600" y="42418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a:latin typeface="+mj-lt"/>
                <a:cs typeface="Arial" charset="0"/>
              </a:rPr>
              <a:t>What is the APR for Purchases for this credit card offer?</a:t>
            </a:r>
          </a:p>
        </p:txBody>
      </p:sp>
      <p:sp>
        <p:nvSpPr>
          <p:cNvPr id="7" name="TextBox 6">
            <a:extLst>
              <a:ext uri="{FF2B5EF4-FFF2-40B4-BE49-F238E27FC236}">
                <a16:creationId xmlns:a16="http://schemas.microsoft.com/office/drawing/2014/main" id="{1AD4ABFA-83FB-4CE5-8DF4-9D52A214D710}"/>
              </a:ext>
            </a:extLst>
          </p:cNvPr>
          <p:cNvSpPr txBox="1">
            <a:spLocks noChangeArrowheads="1"/>
          </p:cNvSpPr>
          <p:nvPr/>
        </p:nvSpPr>
        <p:spPr bwMode="auto">
          <a:xfrm>
            <a:off x="228600" y="4930775"/>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a:latin typeface="+mj-lt"/>
                <a:cs typeface="Arial" charset="0"/>
              </a:rPr>
              <a:t>14.99%</a:t>
            </a:r>
          </a:p>
        </p:txBody>
      </p:sp>
      <p:sp>
        <p:nvSpPr>
          <p:cNvPr id="9" name="Right Arrow 8">
            <a:extLst>
              <a:ext uri="{FF2B5EF4-FFF2-40B4-BE49-F238E27FC236}">
                <a16:creationId xmlns:a16="http://schemas.microsoft.com/office/drawing/2014/main" id="{70BE9F2D-A574-438F-B49C-88DED6E62741}"/>
              </a:ext>
            </a:extLst>
          </p:cNvPr>
          <p:cNvSpPr/>
          <p:nvPr/>
        </p:nvSpPr>
        <p:spPr>
          <a:xfrm rot="5400000">
            <a:off x="6210300" y="628650"/>
            <a:ext cx="4572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13" name="TextBox 12">
            <a:extLst>
              <a:ext uri="{FF2B5EF4-FFF2-40B4-BE49-F238E27FC236}">
                <a16:creationId xmlns:a16="http://schemas.microsoft.com/office/drawing/2014/main" id="{CBD89CD8-128E-4250-A175-AE4A7BEF8715}"/>
              </a:ext>
            </a:extLst>
          </p:cNvPr>
          <p:cNvSpPr txBox="1">
            <a:spLocks noChangeArrowheads="1"/>
          </p:cNvSpPr>
          <p:nvPr/>
        </p:nvSpPr>
        <p:spPr bwMode="auto">
          <a:xfrm>
            <a:off x="228600" y="53086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a:latin typeface="+mj-lt"/>
                <a:cs typeface="Arial" charset="0"/>
              </a:rPr>
              <a:t>Is this a variable-rate APR</a:t>
            </a:r>
          </a:p>
          <a:p>
            <a:pPr algn="ctr">
              <a:defRPr/>
            </a:pPr>
            <a:r>
              <a:rPr lang="en-US" sz="2000">
                <a:latin typeface="+mj-lt"/>
                <a:cs typeface="Arial" charset="0"/>
              </a:rPr>
              <a:t> or a fixed-rate APR?</a:t>
            </a:r>
          </a:p>
        </p:txBody>
      </p:sp>
      <p:sp>
        <p:nvSpPr>
          <p:cNvPr id="15" name="TextBox 14">
            <a:extLst>
              <a:ext uri="{FF2B5EF4-FFF2-40B4-BE49-F238E27FC236}">
                <a16:creationId xmlns:a16="http://schemas.microsoft.com/office/drawing/2014/main" id="{1E407B91-A5B6-4C5F-AB45-2F31A4B034D9}"/>
              </a:ext>
            </a:extLst>
          </p:cNvPr>
          <p:cNvSpPr txBox="1">
            <a:spLocks noChangeArrowheads="1"/>
          </p:cNvSpPr>
          <p:nvPr/>
        </p:nvSpPr>
        <p:spPr bwMode="auto">
          <a:xfrm>
            <a:off x="228600" y="600075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a:latin typeface="+mj-lt"/>
                <a:cs typeface="Arial" charset="0"/>
              </a:rPr>
              <a:t>Variable-rate APR</a:t>
            </a:r>
          </a:p>
        </p:txBody>
      </p:sp>
      <p:sp>
        <p:nvSpPr>
          <p:cNvPr id="11" name="Rectangle 2">
            <a:extLst>
              <a:ext uri="{FF2B5EF4-FFF2-40B4-BE49-F238E27FC236}">
                <a16:creationId xmlns:a16="http://schemas.microsoft.com/office/drawing/2014/main" id="{D1FC6752-0440-4ED7-8F50-C98ABE4EEA71}"/>
              </a:ext>
            </a:extLst>
          </p:cNvPr>
          <p:cNvSpPr>
            <a:spLocks noChangeArrowheads="1"/>
          </p:cNvSpPr>
          <p:nvPr/>
        </p:nvSpPr>
        <p:spPr bwMode="auto">
          <a:xfrm>
            <a:off x="76200" y="296863"/>
            <a:ext cx="4038600" cy="3786187"/>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Fixed vs. Variable-rate APR</a:t>
            </a:r>
          </a:p>
          <a:p>
            <a:pPr marL="342900" indent="-342900">
              <a:buFont typeface="Arial" pitchFamily="34" charset="0"/>
              <a:buChar char="•"/>
              <a:defRPr/>
            </a:pPr>
            <a:r>
              <a:rPr lang="en-US" sz="2400" dirty="0">
                <a:cs typeface="Calibri" pitchFamily="34" charset="0"/>
              </a:rPr>
              <a:t>Fixed-rate APR- cannot change during the period of time outlined in a credit card agreement</a:t>
            </a:r>
          </a:p>
          <a:p>
            <a:pPr marL="342900" indent="-342900">
              <a:buFont typeface="Arial" pitchFamily="34" charset="0"/>
              <a:buChar char="•"/>
              <a:defRPr/>
            </a:pPr>
            <a:endParaRPr lang="en-US" sz="2400" dirty="0">
              <a:cs typeface="Calibri" pitchFamily="34" charset="0"/>
            </a:endParaRPr>
          </a:p>
          <a:p>
            <a:pPr marL="342900" indent="-342900">
              <a:buFont typeface="Arial" pitchFamily="34" charset="0"/>
              <a:buChar char="•"/>
              <a:defRPr/>
            </a:pPr>
            <a:r>
              <a:rPr lang="en-US" sz="2400" b="1" dirty="0">
                <a:cs typeface="Calibri" pitchFamily="34" charset="0"/>
              </a:rPr>
              <a:t>Variable-rate APR</a:t>
            </a:r>
            <a:r>
              <a:rPr lang="en-US" sz="2400" dirty="0">
                <a:cs typeface="Calibri" pitchFamily="34" charset="0"/>
              </a:rPr>
              <a:t>- may change depending on other factors (such as economic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fill="hold"/>
                                        <p:tgtEl>
                                          <p:spTgt spid="10"/>
                                        </p:tgtEl>
                                        <p:attrNameLst>
                                          <p:attrName>ppt_x</p:attrName>
                                        </p:attrNameLst>
                                      </p:cBhvr>
                                      <p:tavLst>
                                        <p:tav tm="0">
                                          <p:val>
                                            <p:strVal val="#ppt_x"/>
                                          </p:val>
                                        </p:tav>
                                        <p:tav tm="100000">
                                          <p:val>
                                            <p:strVal val="#ppt_x"/>
                                          </p:val>
                                        </p:tav>
                                      </p:tavLst>
                                    </p:anim>
                                    <p:anim calcmode="lin" valueType="num">
                                      <p:cBhvr additive="base">
                                        <p:cTn id="1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2" presetClass="entr" presetSubtype="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p:bldP spid="7" grpId="0"/>
      <p:bldP spid="9" grpId="0" animBg="1"/>
      <p:bldP spid="13"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7DA404F-87E1-42C0-B180-CE4A0D276761}"/>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Rounded Rectangle 4">
            <a:extLst>
              <a:ext uri="{FF2B5EF4-FFF2-40B4-BE49-F238E27FC236}">
                <a16:creationId xmlns:a16="http://schemas.microsoft.com/office/drawing/2014/main" id="{CA355B89-9D0D-4E56-BCFF-CBD2FE445E88}"/>
              </a:ext>
            </a:extLst>
          </p:cNvPr>
          <p:cNvSpPr/>
          <p:nvPr/>
        </p:nvSpPr>
        <p:spPr>
          <a:xfrm>
            <a:off x="258763" y="4114800"/>
            <a:ext cx="3627437" cy="22415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 name="TextBox 5">
            <a:extLst>
              <a:ext uri="{FF2B5EF4-FFF2-40B4-BE49-F238E27FC236}">
                <a16:creationId xmlns:a16="http://schemas.microsoft.com/office/drawing/2014/main" id="{0D67F1E8-56EB-4754-82ED-39313695730A}"/>
              </a:ext>
            </a:extLst>
          </p:cNvPr>
          <p:cNvSpPr txBox="1">
            <a:spLocks noChangeArrowheads="1"/>
          </p:cNvSpPr>
          <p:nvPr/>
        </p:nvSpPr>
        <p:spPr bwMode="auto">
          <a:xfrm>
            <a:off x="304800" y="41148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What is the introductory rate for</a:t>
            </a:r>
          </a:p>
          <a:p>
            <a:pPr algn="ctr">
              <a:defRPr/>
            </a:pPr>
            <a:r>
              <a:rPr lang="en-US" sz="2000" dirty="0">
                <a:latin typeface="+mj-lt"/>
                <a:cs typeface="Arial" charset="0"/>
              </a:rPr>
              <a:t> this credit card offer?</a:t>
            </a:r>
          </a:p>
        </p:txBody>
      </p:sp>
      <p:sp>
        <p:nvSpPr>
          <p:cNvPr id="7" name="TextBox 6">
            <a:extLst>
              <a:ext uri="{FF2B5EF4-FFF2-40B4-BE49-F238E27FC236}">
                <a16:creationId xmlns:a16="http://schemas.microsoft.com/office/drawing/2014/main" id="{AD5A4016-4074-4ED8-BC63-0C045467E695}"/>
              </a:ext>
            </a:extLst>
          </p:cNvPr>
          <p:cNvSpPr txBox="1">
            <a:spLocks noChangeArrowheads="1"/>
          </p:cNvSpPr>
          <p:nvPr/>
        </p:nvSpPr>
        <p:spPr bwMode="auto">
          <a:xfrm>
            <a:off x="457200" y="472440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a:latin typeface="+mj-lt"/>
                <a:cs typeface="Arial" charset="0"/>
              </a:rPr>
              <a:t>The introductory rate depends on the creditworthiness of the applicant, but it will be 12.99%, 13.99%, or 14.99%</a:t>
            </a:r>
          </a:p>
        </p:txBody>
      </p:sp>
      <p:sp>
        <p:nvSpPr>
          <p:cNvPr id="9" name="Right Arrow 8">
            <a:extLst>
              <a:ext uri="{FF2B5EF4-FFF2-40B4-BE49-F238E27FC236}">
                <a16:creationId xmlns:a16="http://schemas.microsoft.com/office/drawing/2014/main" id="{59F8212E-B876-457F-A878-1D0D59FE327C}"/>
              </a:ext>
            </a:extLst>
          </p:cNvPr>
          <p:cNvSpPr/>
          <p:nvPr/>
        </p:nvSpPr>
        <p:spPr>
          <a:xfrm rot="5400000">
            <a:off x="6286500" y="415925"/>
            <a:ext cx="4572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1" name="Right Arrow 10">
            <a:extLst>
              <a:ext uri="{FF2B5EF4-FFF2-40B4-BE49-F238E27FC236}">
                <a16:creationId xmlns:a16="http://schemas.microsoft.com/office/drawing/2014/main" id="{A422A73C-78B7-491F-A970-9E7BCF58EEE8}"/>
              </a:ext>
            </a:extLst>
          </p:cNvPr>
          <p:cNvSpPr/>
          <p:nvPr/>
        </p:nvSpPr>
        <p:spPr>
          <a:xfrm>
            <a:off x="3886200" y="641350"/>
            <a:ext cx="1295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0" name="Rectangle 2">
            <a:extLst>
              <a:ext uri="{FF2B5EF4-FFF2-40B4-BE49-F238E27FC236}">
                <a16:creationId xmlns:a16="http://schemas.microsoft.com/office/drawing/2014/main" id="{ABD123E0-0FFF-4D7A-BCDE-62FBC0D40F50}"/>
              </a:ext>
            </a:extLst>
          </p:cNvPr>
          <p:cNvSpPr>
            <a:spLocks noChangeArrowheads="1"/>
          </p:cNvSpPr>
          <p:nvPr/>
        </p:nvSpPr>
        <p:spPr bwMode="auto">
          <a:xfrm>
            <a:off x="76200" y="438150"/>
            <a:ext cx="4038600" cy="3416300"/>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Introductory Rate</a:t>
            </a:r>
          </a:p>
          <a:p>
            <a:pPr marL="342900" indent="-342900">
              <a:buFont typeface="Arial" pitchFamily="34" charset="0"/>
              <a:buChar char="•"/>
              <a:defRPr/>
            </a:pPr>
            <a:r>
              <a:rPr lang="en-US" sz="2400" b="1" dirty="0">
                <a:cs typeface="Calibri" pitchFamily="34" charset="0"/>
              </a:rPr>
              <a:t>Introductory rate- </a:t>
            </a:r>
            <a:r>
              <a:rPr lang="en-US" sz="2400" dirty="0">
                <a:cs typeface="Calibri" pitchFamily="34" charset="0"/>
              </a:rPr>
              <a:t>APR that may be charged after a credit card is opened</a:t>
            </a:r>
          </a:p>
          <a:p>
            <a:pPr marL="342900" indent="-342900">
              <a:buFont typeface="Arial" pitchFamily="34" charset="0"/>
              <a:buChar char="•"/>
              <a:defRPr/>
            </a:pPr>
            <a:r>
              <a:rPr lang="en-US" sz="2400" dirty="0">
                <a:cs typeface="Calibri" pitchFamily="34" charset="0"/>
              </a:rPr>
              <a:t>Will have a different APR (usually higher) after the introductory period ends</a:t>
            </a:r>
            <a:endParaRPr lang="en-US" sz="2800" dirty="0">
              <a:cs typeface="Calibri" pitchFamily="34" charset="0"/>
            </a:endParaRPr>
          </a:p>
          <a:p>
            <a:pPr marL="342900" indent="-342900">
              <a:buFont typeface="Arial" pitchFamily="34" charset="0"/>
              <a:buChar char="•"/>
              <a:defRPr/>
            </a:pPr>
            <a:r>
              <a:rPr lang="en-US" sz="2400" dirty="0">
                <a:cs typeface="Calibri" pitchFamily="34" charset="0"/>
              </a:rPr>
              <a:t>Not all credit cards have an introductory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ppt_x"/>
                                          </p:val>
                                        </p:tav>
                                        <p:tav tm="100000">
                                          <p:val>
                                            <p:strVal val="#ppt_x"/>
                                          </p:val>
                                        </p:tav>
                                      </p:tavLst>
                                    </p:anim>
                                    <p:anim calcmode="lin" valueType="num">
                                      <p:cBhvr additive="base">
                                        <p:cTn id="1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A40F9FE-4BD0-4C3A-AEDA-102C4419C907}"/>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1" name="Right Arrow 10">
            <a:extLst>
              <a:ext uri="{FF2B5EF4-FFF2-40B4-BE49-F238E27FC236}">
                <a16:creationId xmlns:a16="http://schemas.microsoft.com/office/drawing/2014/main" id="{7088F8F8-456E-4499-B2C2-6DD1F6518847}"/>
              </a:ext>
            </a:extLst>
          </p:cNvPr>
          <p:cNvSpPr/>
          <p:nvPr/>
        </p:nvSpPr>
        <p:spPr>
          <a:xfrm>
            <a:off x="3657600" y="1219200"/>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10" name="Rectangle 2">
            <a:extLst>
              <a:ext uri="{FF2B5EF4-FFF2-40B4-BE49-F238E27FC236}">
                <a16:creationId xmlns:a16="http://schemas.microsoft.com/office/drawing/2014/main" id="{C4862A54-8775-4C0D-BDF8-DEA1F0654D7C}"/>
              </a:ext>
            </a:extLst>
          </p:cNvPr>
          <p:cNvSpPr>
            <a:spLocks noChangeArrowheads="1"/>
          </p:cNvSpPr>
          <p:nvPr/>
        </p:nvSpPr>
        <p:spPr bwMode="auto">
          <a:xfrm>
            <a:off x="152400" y="782638"/>
            <a:ext cx="3810000" cy="5262562"/>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APR for Balance Transfers &amp; Cash Advances</a:t>
            </a:r>
          </a:p>
          <a:p>
            <a:pPr marL="342900" indent="-342900">
              <a:buFont typeface="Arial" pitchFamily="34" charset="0"/>
              <a:buChar char="•"/>
              <a:defRPr/>
            </a:pPr>
            <a:r>
              <a:rPr lang="en-US" sz="2400" b="1" dirty="0">
                <a:cs typeface="Calibri" pitchFamily="34" charset="0"/>
              </a:rPr>
              <a:t>Balance transfer -</a:t>
            </a:r>
            <a:r>
              <a:rPr lang="en-US" sz="2400" dirty="0">
                <a:cs typeface="Calibri" pitchFamily="34" charset="0"/>
              </a:rPr>
              <a:t> act of transferring debt from one credit card to another</a:t>
            </a:r>
          </a:p>
          <a:p>
            <a:pPr marL="342900" indent="-342900">
              <a:buFont typeface="Arial" pitchFamily="34" charset="0"/>
              <a:buChar char="•"/>
              <a:defRPr/>
            </a:pPr>
            <a:endParaRPr lang="en-US" sz="2400" dirty="0">
              <a:cs typeface="Calibri" pitchFamily="34" charset="0"/>
            </a:endParaRPr>
          </a:p>
          <a:p>
            <a:pPr marL="342900" indent="-342900">
              <a:buFont typeface="Arial" pitchFamily="34" charset="0"/>
              <a:buChar char="•"/>
              <a:defRPr/>
            </a:pPr>
            <a:r>
              <a:rPr lang="en-US" sz="2400" dirty="0">
                <a:cs typeface="Calibri" pitchFamily="34" charset="0"/>
              </a:rPr>
              <a:t>Cash advance includes withdrawing cash from an ATM using a credit card</a:t>
            </a:r>
          </a:p>
          <a:p>
            <a:pPr marL="342900" indent="-342900">
              <a:buFont typeface="Arial" pitchFamily="34" charset="0"/>
              <a:buChar char="•"/>
              <a:defRPr/>
            </a:pPr>
            <a:endParaRPr lang="en-US" sz="2400" dirty="0">
              <a:cs typeface="Calibri" pitchFamily="34" charset="0"/>
            </a:endParaRPr>
          </a:p>
          <a:p>
            <a:pPr marL="342900" indent="-342900">
              <a:buFont typeface="Arial" pitchFamily="34" charset="0"/>
              <a:buChar char="•"/>
              <a:defRPr/>
            </a:pPr>
            <a:r>
              <a:rPr lang="en-US" sz="2400" dirty="0">
                <a:cs typeface="Calibri" pitchFamily="34" charset="0"/>
              </a:rPr>
              <a:t>Balance transfer and cash advance fees may also apply (even if the APR is 0%)</a:t>
            </a:r>
          </a:p>
        </p:txBody>
      </p:sp>
      <p:sp>
        <p:nvSpPr>
          <p:cNvPr id="12" name="Right Arrow 11">
            <a:extLst>
              <a:ext uri="{FF2B5EF4-FFF2-40B4-BE49-F238E27FC236}">
                <a16:creationId xmlns:a16="http://schemas.microsoft.com/office/drawing/2014/main" id="{59AE5D5F-9B7A-49D5-BA7D-BFB0E39B5FCC}"/>
              </a:ext>
            </a:extLst>
          </p:cNvPr>
          <p:cNvSpPr/>
          <p:nvPr/>
        </p:nvSpPr>
        <p:spPr>
          <a:xfrm>
            <a:off x="3810000" y="1485900"/>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0-#ppt_w/2"/>
                                          </p:val>
                                        </p:tav>
                                        <p:tav tm="100000">
                                          <p:val>
                                            <p:strVal val="#ppt_x"/>
                                          </p:val>
                                        </p:tav>
                                      </p:tavLst>
                                    </p:anim>
                                    <p:anim calcmode="lin" valueType="num">
                                      <p:cBhvr additive="base">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8387907"/>
              </p:ext>
            </p:extLst>
          </p:nvPr>
        </p:nvGraphicFramePr>
        <p:xfrm>
          <a:off x="381000" y="1600200"/>
          <a:ext cx="8382000" cy="4757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Credit can be…</a:t>
            </a:r>
          </a:p>
        </p:txBody>
      </p:sp>
    </p:spTree>
    <p:extLst>
      <p:ext uri="{BB962C8B-B14F-4D97-AF65-F5344CB8AC3E}">
        <p14:creationId xmlns:p14="http://schemas.microsoft.com/office/powerpoint/2010/main" val="4529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32F301F-FBDA-4B08-A641-B0A0A9C38B89}"/>
                                            </p:graphicEl>
                                          </p:spTgt>
                                        </p:tgtEl>
                                        <p:attrNameLst>
                                          <p:attrName>style.visibility</p:attrName>
                                        </p:attrNameLst>
                                      </p:cBhvr>
                                      <p:to>
                                        <p:strVal val="visible"/>
                                      </p:to>
                                    </p:set>
                                    <p:anim calcmode="lin" valueType="num">
                                      <p:cBhvr additive="base">
                                        <p:cTn id="7" dur="500" fill="hold"/>
                                        <p:tgtEl>
                                          <p:spTgt spid="4">
                                            <p:graphicEl>
                                              <a:dgm id="{632F301F-FBDA-4B08-A641-B0A0A9C38B8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32F301F-FBDA-4B08-A641-B0A0A9C38B8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46F4443-A246-416A-B2F7-A779869C3F84}"/>
                                            </p:graphicEl>
                                          </p:spTgt>
                                        </p:tgtEl>
                                        <p:attrNameLst>
                                          <p:attrName>style.visibility</p:attrName>
                                        </p:attrNameLst>
                                      </p:cBhvr>
                                      <p:to>
                                        <p:strVal val="visible"/>
                                      </p:to>
                                    </p:set>
                                    <p:anim calcmode="lin" valueType="num">
                                      <p:cBhvr additive="base">
                                        <p:cTn id="13" dur="500" fill="hold"/>
                                        <p:tgtEl>
                                          <p:spTgt spid="4">
                                            <p:graphicEl>
                                              <a:dgm id="{346F4443-A246-416A-B2F7-A779869C3F8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46F4443-A246-416A-B2F7-A779869C3F8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925C0A2-3DE3-4B12-8C23-830CC3E8DA22}"/>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Rounded Rectangle 4">
            <a:extLst>
              <a:ext uri="{FF2B5EF4-FFF2-40B4-BE49-F238E27FC236}">
                <a16:creationId xmlns:a16="http://schemas.microsoft.com/office/drawing/2014/main" id="{C74E9510-3ADF-4175-B979-01B7D6B69F13}"/>
              </a:ext>
            </a:extLst>
          </p:cNvPr>
          <p:cNvSpPr/>
          <p:nvPr/>
        </p:nvSpPr>
        <p:spPr>
          <a:xfrm>
            <a:off x="258763" y="4953000"/>
            <a:ext cx="3627437" cy="1143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 name="TextBox 5">
            <a:extLst>
              <a:ext uri="{FF2B5EF4-FFF2-40B4-BE49-F238E27FC236}">
                <a16:creationId xmlns:a16="http://schemas.microsoft.com/office/drawing/2014/main" id="{BAC2AEDC-7281-4B33-932E-18F5736AEDA7}"/>
              </a:ext>
            </a:extLst>
          </p:cNvPr>
          <p:cNvSpPr txBox="1">
            <a:spLocks noChangeArrowheads="1"/>
          </p:cNvSpPr>
          <p:nvPr/>
        </p:nvSpPr>
        <p:spPr bwMode="auto">
          <a:xfrm>
            <a:off x="304800" y="49530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What is the Penalty APR for this credit card offer?</a:t>
            </a:r>
          </a:p>
        </p:txBody>
      </p:sp>
      <p:sp>
        <p:nvSpPr>
          <p:cNvPr id="7" name="TextBox 6">
            <a:extLst>
              <a:ext uri="{FF2B5EF4-FFF2-40B4-BE49-F238E27FC236}">
                <a16:creationId xmlns:a16="http://schemas.microsoft.com/office/drawing/2014/main" id="{FAD19080-CBD1-494A-91D5-158305FFBAD7}"/>
              </a:ext>
            </a:extLst>
          </p:cNvPr>
          <p:cNvSpPr txBox="1">
            <a:spLocks noChangeArrowheads="1"/>
          </p:cNvSpPr>
          <p:nvPr/>
        </p:nvSpPr>
        <p:spPr bwMode="auto">
          <a:xfrm>
            <a:off x="457200" y="5619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a:latin typeface="+mj-lt"/>
                <a:cs typeface="Arial" charset="0"/>
              </a:rPr>
              <a:t>28.99</a:t>
            </a:r>
            <a:r>
              <a:rPr lang="en-US" sz="2000" b="1" dirty="0">
                <a:latin typeface="+mj-lt"/>
                <a:cs typeface="Arial" charset="0"/>
              </a:rPr>
              <a:t>%</a:t>
            </a:r>
          </a:p>
        </p:txBody>
      </p:sp>
      <p:sp>
        <p:nvSpPr>
          <p:cNvPr id="9" name="Right Arrow 8">
            <a:extLst>
              <a:ext uri="{FF2B5EF4-FFF2-40B4-BE49-F238E27FC236}">
                <a16:creationId xmlns:a16="http://schemas.microsoft.com/office/drawing/2014/main" id="{0D594668-ED5E-469B-AA79-3C26AF946CCF}"/>
              </a:ext>
            </a:extLst>
          </p:cNvPr>
          <p:cNvSpPr/>
          <p:nvPr/>
        </p:nvSpPr>
        <p:spPr>
          <a:xfrm rot="5400000">
            <a:off x="5067300" y="1371600"/>
            <a:ext cx="4572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1" name="Right Arrow 10">
            <a:extLst>
              <a:ext uri="{FF2B5EF4-FFF2-40B4-BE49-F238E27FC236}">
                <a16:creationId xmlns:a16="http://schemas.microsoft.com/office/drawing/2014/main" id="{E543B93B-EB8E-4CD0-B29A-E7EAD268097D}"/>
              </a:ext>
            </a:extLst>
          </p:cNvPr>
          <p:cNvSpPr/>
          <p:nvPr/>
        </p:nvSpPr>
        <p:spPr>
          <a:xfrm>
            <a:off x="3832225" y="1963738"/>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0" name="Rectangle 2">
            <a:extLst>
              <a:ext uri="{FF2B5EF4-FFF2-40B4-BE49-F238E27FC236}">
                <a16:creationId xmlns:a16="http://schemas.microsoft.com/office/drawing/2014/main" id="{33FC6CCC-9B2B-400C-A51C-DF2724ECCAE4}"/>
              </a:ext>
            </a:extLst>
          </p:cNvPr>
          <p:cNvSpPr>
            <a:spLocks noChangeArrowheads="1"/>
          </p:cNvSpPr>
          <p:nvPr/>
        </p:nvSpPr>
        <p:spPr bwMode="auto">
          <a:xfrm>
            <a:off x="76200" y="498475"/>
            <a:ext cx="3962400" cy="4032250"/>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Penalty APR and </a:t>
            </a:r>
          </a:p>
          <a:p>
            <a:pPr algn="ctr">
              <a:defRPr/>
            </a:pPr>
            <a:r>
              <a:rPr lang="en-US" sz="2400" b="1" u="sng" dirty="0">
                <a:ea typeface="Times New Roman" pitchFamily="18" charset="0"/>
                <a:cs typeface="Calibri" pitchFamily="34" charset="0"/>
              </a:rPr>
              <a:t>When it Applies</a:t>
            </a:r>
          </a:p>
          <a:p>
            <a:pPr algn="ctr">
              <a:defRPr/>
            </a:pPr>
            <a:r>
              <a:rPr lang="en-US" sz="2400" dirty="0">
                <a:cs typeface="Calibri" pitchFamily="34" charset="0"/>
              </a:rPr>
              <a:t>Discloses the penalty APR and the penalty terms that trigger it to take effect </a:t>
            </a:r>
          </a:p>
          <a:p>
            <a:pPr algn="ctr">
              <a:defRPr/>
            </a:pPr>
            <a:endParaRPr lang="en-US" sz="1600" dirty="0">
              <a:cs typeface="Calibri" pitchFamily="34" charset="0"/>
            </a:endParaRPr>
          </a:p>
          <a:p>
            <a:pPr marL="342900" indent="-342900">
              <a:buFont typeface="Arial" pitchFamily="34" charset="0"/>
              <a:buChar char="•"/>
              <a:defRPr/>
            </a:pPr>
            <a:r>
              <a:rPr lang="en-US" sz="2400" b="1" dirty="0">
                <a:cs typeface="Calibri" pitchFamily="34" charset="0"/>
              </a:rPr>
              <a:t>Penalty APR -</a:t>
            </a:r>
            <a:r>
              <a:rPr lang="en-US" sz="2400" dirty="0">
                <a:cs typeface="Calibri" pitchFamily="34" charset="0"/>
              </a:rPr>
              <a:t> interest rate charged on new transactions if the penalty terms in the contract are triggered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P spid="11" grpId="0" animBg="1"/>
      <p:bldP spid="10"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4CC6998-55C5-4981-94EB-17D5486C0A64}"/>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1" name="Right Arrow 10">
            <a:extLst>
              <a:ext uri="{FF2B5EF4-FFF2-40B4-BE49-F238E27FC236}">
                <a16:creationId xmlns:a16="http://schemas.microsoft.com/office/drawing/2014/main" id="{415AB0F6-0C7E-4F0A-919E-CEF195953DB1}"/>
              </a:ext>
            </a:extLst>
          </p:cNvPr>
          <p:cNvSpPr/>
          <p:nvPr/>
        </p:nvSpPr>
        <p:spPr>
          <a:xfrm>
            <a:off x="3886200" y="2835275"/>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10" name="Rectangle 2">
            <a:extLst>
              <a:ext uri="{FF2B5EF4-FFF2-40B4-BE49-F238E27FC236}">
                <a16:creationId xmlns:a16="http://schemas.microsoft.com/office/drawing/2014/main" id="{D64F9A1F-8D44-4EE7-8258-CAE70E800329}"/>
              </a:ext>
            </a:extLst>
          </p:cNvPr>
          <p:cNvSpPr>
            <a:spLocks noChangeArrowheads="1"/>
          </p:cNvSpPr>
          <p:nvPr/>
        </p:nvSpPr>
        <p:spPr bwMode="auto">
          <a:xfrm>
            <a:off x="66675" y="2101850"/>
            <a:ext cx="3886200" cy="2308225"/>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How To Avoid Paying </a:t>
            </a:r>
          </a:p>
          <a:p>
            <a:pPr algn="ctr">
              <a:defRPr/>
            </a:pPr>
            <a:r>
              <a:rPr lang="en-US" sz="2400" b="1" u="sng" dirty="0">
                <a:ea typeface="Times New Roman" pitchFamily="18" charset="0"/>
                <a:cs typeface="Calibri" pitchFamily="34" charset="0"/>
              </a:rPr>
              <a:t>Interest on Purchases</a:t>
            </a:r>
          </a:p>
          <a:p>
            <a:pPr marL="342900" indent="-342900">
              <a:buFont typeface="Arial" pitchFamily="34" charset="0"/>
              <a:buChar char="•"/>
              <a:defRPr/>
            </a:pPr>
            <a:r>
              <a:rPr lang="en-US" sz="2400" dirty="0">
                <a:cs typeface="Calibri" pitchFamily="34" charset="0"/>
              </a:rPr>
              <a:t>Explains how you can avoid interest charges by paying credit card bills in full every month</a:t>
            </a:r>
          </a:p>
        </p:txBody>
      </p:sp>
      <p:sp>
        <p:nvSpPr>
          <p:cNvPr id="12" name="Rectangle 2">
            <a:extLst>
              <a:ext uri="{FF2B5EF4-FFF2-40B4-BE49-F238E27FC236}">
                <a16:creationId xmlns:a16="http://schemas.microsoft.com/office/drawing/2014/main" id="{E4FEE3A2-4768-4CF8-B424-C3CA0D5AC9B6}"/>
              </a:ext>
            </a:extLst>
          </p:cNvPr>
          <p:cNvSpPr>
            <a:spLocks noChangeArrowheads="1"/>
          </p:cNvSpPr>
          <p:nvPr/>
        </p:nvSpPr>
        <p:spPr bwMode="auto">
          <a:xfrm>
            <a:off x="66675" y="4591050"/>
            <a:ext cx="3819525" cy="1200150"/>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Minimum Interest Charge</a:t>
            </a:r>
          </a:p>
          <a:p>
            <a:pPr marL="342900" indent="-342900">
              <a:buFont typeface="Arial" pitchFamily="34" charset="0"/>
              <a:buChar char="•"/>
              <a:defRPr/>
            </a:pPr>
            <a:r>
              <a:rPr lang="en-US" sz="2400" dirty="0">
                <a:cs typeface="Calibri" pitchFamily="34" charset="0"/>
              </a:rPr>
              <a:t>Typically range from $0.50 to $2 per month</a:t>
            </a:r>
          </a:p>
        </p:txBody>
      </p:sp>
      <p:sp>
        <p:nvSpPr>
          <p:cNvPr id="13" name="Right Arrow 12">
            <a:extLst>
              <a:ext uri="{FF2B5EF4-FFF2-40B4-BE49-F238E27FC236}">
                <a16:creationId xmlns:a16="http://schemas.microsoft.com/office/drawing/2014/main" id="{3DAF77BA-EA8D-43FE-973A-5FCF4C27D105}"/>
              </a:ext>
            </a:extLst>
          </p:cNvPr>
          <p:cNvSpPr/>
          <p:nvPr/>
        </p:nvSpPr>
        <p:spPr>
          <a:xfrm>
            <a:off x="3860800" y="3182938"/>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E05FC96-81A7-4589-A025-444C64A2EF0D}"/>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1" name="Right Arrow 10">
            <a:extLst>
              <a:ext uri="{FF2B5EF4-FFF2-40B4-BE49-F238E27FC236}">
                <a16:creationId xmlns:a16="http://schemas.microsoft.com/office/drawing/2014/main" id="{44D0D64B-D625-458B-B8B3-9A82AEDF5622}"/>
              </a:ext>
            </a:extLst>
          </p:cNvPr>
          <p:cNvSpPr/>
          <p:nvPr/>
        </p:nvSpPr>
        <p:spPr>
          <a:xfrm>
            <a:off x="3733800" y="3917950"/>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15" name="Right Arrow 14">
            <a:extLst>
              <a:ext uri="{FF2B5EF4-FFF2-40B4-BE49-F238E27FC236}">
                <a16:creationId xmlns:a16="http://schemas.microsoft.com/office/drawing/2014/main" id="{32FC2D22-8C85-4F74-ACC7-BB6C63C13F73}"/>
              </a:ext>
            </a:extLst>
          </p:cNvPr>
          <p:cNvSpPr/>
          <p:nvPr/>
        </p:nvSpPr>
        <p:spPr>
          <a:xfrm rot="5400000">
            <a:off x="5829300" y="3619500"/>
            <a:ext cx="4572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9" name="Rectangle 2">
            <a:extLst>
              <a:ext uri="{FF2B5EF4-FFF2-40B4-BE49-F238E27FC236}">
                <a16:creationId xmlns:a16="http://schemas.microsoft.com/office/drawing/2014/main" id="{2C7EA8F5-54C5-4428-A24C-72B06626CA80}"/>
              </a:ext>
            </a:extLst>
          </p:cNvPr>
          <p:cNvSpPr>
            <a:spLocks noChangeArrowheads="1"/>
          </p:cNvSpPr>
          <p:nvPr/>
        </p:nvSpPr>
        <p:spPr bwMode="auto">
          <a:xfrm>
            <a:off x="150813" y="1600200"/>
            <a:ext cx="3581400" cy="3416300"/>
          </a:xfrm>
          <a:prstGeom prst="rect">
            <a:avLst/>
          </a:prstGeom>
          <a:noFill/>
          <a:ln w="9525">
            <a:noFill/>
            <a:miter lim="800000"/>
            <a:headEnd/>
            <a:tailEnd/>
          </a:ln>
          <a:effectLst/>
        </p:spPr>
        <p:txBody>
          <a:bodyPr anchor="ctr">
            <a:spAutoFit/>
          </a:bodyPr>
          <a:lstStyle/>
          <a:p>
            <a:pPr algn="ctr">
              <a:defRPr/>
            </a:pPr>
            <a:r>
              <a:rPr lang="en-US" sz="2400" b="1" u="sng" dirty="0">
                <a:latin typeface="+mn-lt"/>
                <a:ea typeface="Times New Roman" pitchFamily="18" charset="0"/>
              </a:rPr>
              <a:t>Set-up and Maintenance Fees</a:t>
            </a:r>
          </a:p>
          <a:p>
            <a:pPr marL="342900" indent="-342900">
              <a:buFont typeface="Arial" pitchFamily="34" charset="0"/>
              <a:buChar char="•"/>
              <a:defRPr/>
            </a:pPr>
            <a:r>
              <a:rPr lang="en-US" sz="2400" dirty="0">
                <a:latin typeface="+mn-lt"/>
                <a:cs typeface="Arial" charset="0"/>
              </a:rPr>
              <a:t>Any set-up and maintenance fees for the card</a:t>
            </a:r>
          </a:p>
          <a:p>
            <a:pPr marL="800100" lvl="1" indent="-342900">
              <a:buFont typeface="Arial" pitchFamily="34" charset="0"/>
              <a:buChar char="•"/>
              <a:defRPr/>
            </a:pPr>
            <a:r>
              <a:rPr lang="en-US" sz="2400" b="1" dirty="0">
                <a:latin typeface="+mn-lt"/>
                <a:cs typeface="Arial" charset="0"/>
              </a:rPr>
              <a:t>Annual fee- </a:t>
            </a:r>
            <a:r>
              <a:rPr lang="en-US" sz="2400" dirty="0">
                <a:latin typeface="+mn-lt"/>
                <a:cs typeface="Arial" charset="0"/>
              </a:rPr>
              <a:t>a yearly fee that may be charged for having a credit card </a:t>
            </a:r>
          </a:p>
        </p:txBody>
      </p:sp>
      <p:sp>
        <p:nvSpPr>
          <p:cNvPr id="16" name="Rounded Rectangle 15">
            <a:extLst>
              <a:ext uri="{FF2B5EF4-FFF2-40B4-BE49-F238E27FC236}">
                <a16:creationId xmlns:a16="http://schemas.microsoft.com/office/drawing/2014/main" id="{5715DA0D-76A8-44A4-B4F5-EA5BA025C6D5}"/>
              </a:ext>
            </a:extLst>
          </p:cNvPr>
          <p:cNvSpPr/>
          <p:nvPr/>
        </p:nvSpPr>
        <p:spPr>
          <a:xfrm>
            <a:off x="198438" y="5181600"/>
            <a:ext cx="3629025" cy="10890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7" name="TextBox 16">
            <a:extLst>
              <a:ext uri="{FF2B5EF4-FFF2-40B4-BE49-F238E27FC236}">
                <a16:creationId xmlns:a16="http://schemas.microsoft.com/office/drawing/2014/main" id="{6F3E38E3-C9BA-4E22-B1DE-34436014620A}"/>
              </a:ext>
            </a:extLst>
          </p:cNvPr>
          <p:cNvSpPr txBox="1"/>
          <p:nvPr/>
        </p:nvSpPr>
        <p:spPr>
          <a:xfrm>
            <a:off x="198438" y="5181600"/>
            <a:ext cx="3657600" cy="708025"/>
          </a:xfrm>
          <a:prstGeom prst="rect">
            <a:avLst/>
          </a:prstGeom>
          <a:noFill/>
        </p:spPr>
        <p:txBody>
          <a:bodyPr>
            <a:spAutoFit/>
          </a:bodyPr>
          <a:lstStyle/>
          <a:p>
            <a:pPr algn="ctr">
              <a:defRPr/>
            </a:pPr>
            <a:r>
              <a:rPr lang="en-US" sz="2000" dirty="0">
                <a:latin typeface="+mn-lt"/>
                <a:cs typeface="Arial" charset="0"/>
              </a:rPr>
              <a:t>What is the annual fee </a:t>
            </a:r>
          </a:p>
          <a:p>
            <a:pPr algn="ctr">
              <a:defRPr/>
            </a:pPr>
            <a:r>
              <a:rPr lang="en-US" sz="2000" dirty="0">
                <a:latin typeface="+mn-lt"/>
                <a:cs typeface="Arial" charset="0"/>
              </a:rPr>
              <a:t>for this credit card?</a:t>
            </a:r>
          </a:p>
        </p:txBody>
      </p:sp>
      <p:sp>
        <p:nvSpPr>
          <p:cNvPr id="18" name="TextBox 17">
            <a:extLst>
              <a:ext uri="{FF2B5EF4-FFF2-40B4-BE49-F238E27FC236}">
                <a16:creationId xmlns:a16="http://schemas.microsoft.com/office/drawing/2014/main" id="{FCA8D645-3F5A-4B61-8E50-69EC076B6940}"/>
              </a:ext>
            </a:extLst>
          </p:cNvPr>
          <p:cNvSpPr txBox="1"/>
          <p:nvPr/>
        </p:nvSpPr>
        <p:spPr>
          <a:xfrm>
            <a:off x="350838" y="5870575"/>
            <a:ext cx="3352800" cy="400050"/>
          </a:xfrm>
          <a:prstGeom prst="rect">
            <a:avLst/>
          </a:prstGeom>
          <a:noFill/>
        </p:spPr>
        <p:txBody>
          <a:bodyPr>
            <a:spAutoFit/>
          </a:bodyPr>
          <a:lstStyle/>
          <a:p>
            <a:pPr algn="ctr">
              <a:defRPr/>
            </a:pPr>
            <a:r>
              <a:rPr lang="en-US" sz="2000" b="1" dirty="0">
                <a:latin typeface="+mn-lt"/>
                <a:cs typeface="Arial" charset="0"/>
              </a:rPr>
              <a:t>$20</a:t>
            </a:r>
          </a:p>
        </p:txBody>
      </p:sp>
      <p:sp>
        <p:nvSpPr>
          <p:cNvPr id="30" name="Rounded Rectangle 29">
            <a:extLst>
              <a:ext uri="{FF2B5EF4-FFF2-40B4-BE49-F238E27FC236}">
                <a16:creationId xmlns:a16="http://schemas.microsoft.com/office/drawing/2014/main" id="{BD838DB1-8357-4B6C-8A6D-5CD348F94984}"/>
              </a:ext>
            </a:extLst>
          </p:cNvPr>
          <p:cNvSpPr/>
          <p:nvPr/>
        </p:nvSpPr>
        <p:spPr>
          <a:xfrm>
            <a:off x="200025" y="228600"/>
            <a:ext cx="3695700" cy="12747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9" name="Rectangle 18">
            <a:extLst>
              <a:ext uri="{FF2B5EF4-FFF2-40B4-BE49-F238E27FC236}">
                <a16:creationId xmlns:a16="http://schemas.microsoft.com/office/drawing/2014/main" id="{DFEDF800-4D1F-447B-BFF7-5372AE63EE65}"/>
              </a:ext>
            </a:extLst>
          </p:cNvPr>
          <p:cNvSpPr/>
          <p:nvPr/>
        </p:nvSpPr>
        <p:spPr>
          <a:xfrm>
            <a:off x="771525" y="303213"/>
            <a:ext cx="3195638" cy="1200150"/>
          </a:xfrm>
          <a:prstGeom prst="rect">
            <a:avLst/>
          </a:prstGeom>
        </p:spPr>
        <p:txBody>
          <a:bodyPr>
            <a:spAutoFit/>
          </a:bodyPr>
          <a:lstStyle/>
          <a:p>
            <a:pPr algn="ctr">
              <a:defRPr/>
            </a:pPr>
            <a:r>
              <a:rPr lang="en-US" sz="2400" dirty="0">
                <a:latin typeface="+mn-lt"/>
                <a:cs typeface="Arial" charset="0"/>
              </a:rPr>
              <a:t>Credit cards may charge many different types of fees</a:t>
            </a:r>
          </a:p>
        </p:txBody>
      </p:sp>
      <p:grpSp>
        <p:nvGrpSpPr>
          <p:cNvPr id="20" name="Group 10">
            <a:extLst>
              <a:ext uri="{FF2B5EF4-FFF2-40B4-BE49-F238E27FC236}">
                <a16:creationId xmlns:a16="http://schemas.microsoft.com/office/drawing/2014/main" id="{37113434-BE79-4738-8ECA-FA0ED16B1546}"/>
              </a:ext>
            </a:extLst>
          </p:cNvPr>
          <p:cNvGrpSpPr>
            <a:grpSpLocks noChangeAspect="1"/>
          </p:cNvGrpSpPr>
          <p:nvPr/>
        </p:nvGrpSpPr>
        <p:grpSpPr bwMode="auto">
          <a:xfrm>
            <a:off x="279400" y="517525"/>
            <a:ext cx="574675" cy="520700"/>
            <a:chOff x="1620" y="1920"/>
            <a:chExt cx="342" cy="310"/>
          </a:xfrm>
        </p:grpSpPr>
        <p:sp>
          <p:nvSpPr>
            <p:cNvPr id="21" name="Freeform 24">
              <a:extLst>
                <a:ext uri="{FF2B5EF4-FFF2-40B4-BE49-F238E27FC236}">
                  <a16:creationId xmlns:a16="http://schemas.microsoft.com/office/drawing/2014/main" id="{11BBB7F9-9A21-481E-8258-5EF0C1866E73}"/>
                </a:ext>
              </a:extLst>
            </p:cNvPr>
            <p:cNvSpPr>
              <a:spLocks/>
            </p:cNvSpPr>
            <p:nvPr/>
          </p:nvSpPr>
          <p:spPr bwMode="auto">
            <a:xfrm>
              <a:off x="1620" y="2100"/>
              <a:ext cx="54" cy="20"/>
            </a:xfrm>
            <a:custGeom>
              <a:avLst/>
              <a:gdLst/>
              <a:ahLst/>
              <a:cxnLst>
                <a:cxn ang="0">
                  <a:pos x="0" y="6"/>
                </a:cxn>
                <a:cxn ang="0">
                  <a:pos x="2" y="0"/>
                </a:cxn>
                <a:cxn ang="0">
                  <a:pos x="2" y="0"/>
                </a:cxn>
                <a:cxn ang="0">
                  <a:pos x="54" y="12"/>
                </a:cxn>
                <a:cxn ang="0">
                  <a:pos x="54" y="12"/>
                </a:cxn>
                <a:cxn ang="0">
                  <a:pos x="54" y="12"/>
                </a:cxn>
                <a:cxn ang="0">
                  <a:pos x="52" y="20"/>
                </a:cxn>
                <a:cxn ang="0">
                  <a:pos x="52" y="20"/>
                </a:cxn>
                <a:cxn ang="0">
                  <a:pos x="0" y="6"/>
                </a:cxn>
                <a:cxn ang="0">
                  <a:pos x="0" y="6"/>
                </a:cxn>
              </a:cxnLst>
              <a:rect l="0" t="0" r="r" b="b"/>
              <a:pathLst>
                <a:path w="54" h="20">
                  <a:moveTo>
                    <a:pt x="0" y="6"/>
                  </a:moveTo>
                  <a:lnTo>
                    <a:pt x="2" y="0"/>
                  </a:lnTo>
                  <a:lnTo>
                    <a:pt x="2" y="0"/>
                  </a:lnTo>
                  <a:lnTo>
                    <a:pt x="54" y="12"/>
                  </a:lnTo>
                  <a:lnTo>
                    <a:pt x="54" y="12"/>
                  </a:lnTo>
                  <a:lnTo>
                    <a:pt x="54" y="12"/>
                  </a:lnTo>
                  <a:lnTo>
                    <a:pt x="52" y="20"/>
                  </a:lnTo>
                  <a:lnTo>
                    <a:pt x="52" y="20"/>
                  </a:lnTo>
                  <a:lnTo>
                    <a:pt x="0" y="6"/>
                  </a:lnTo>
                  <a:lnTo>
                    <a:pt x="0" y="6"/>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22" name="Freeform 25">
              <a:extLst>
                <a:ext uri="{FF2B5EF4-FFF2-40B4-BE49-F238E27FC236}">
                  <a16:creationId xmlns:a16="http://schemas.microsoft.com/office/drawing/2014/main" id="{BEBA87C9-8673-4A75-B44E-32235D469F48}"/>
                </a:ext>
              </a:extLst>
            </p:cNvPr>
            <p:cNvSpPr>
              <a:spLocks/>
            </p:cNvSpPr>
            <p:nvPr/>
          </p:nvSpPr>
          <p:spPr bwMode="auto">
            <a:xfrm>
              <a:off x="1644" y="1968"/>
              <a:ext cx="46" cy="46"/>
            </a:xfrm>
            <a:custGeom>
              <a:avLst/>
              <a:gdLst/>
              <a:ahLst/>
              <a:cxnLst>
                <a:cxn ang="0">
                  <a:pos x="0" y="4"/>
                </a:cxn>
                <a:cxn ang="0">
                  <a:pos x="6" y="0"/>
                </a:cxn>
                <a:cxn ang="0">
                  <a:pos x="6" y="0"/>
                </a:cxn>
                <a:cxn ang="0">
                  <a:pos x="24" y="22"/>
                </a:cxn>
                <a:cxn ang="0">
                  <a:pos x="34" y="30"/>
                </a:cxn>
                <a:cxn ang="0">
                  <a:pos x="46" y="40"/>
                </a:cxn>
                <a:cxn ang="0">
                  <a:pos x="46" y="40"/>
                </a:cxn>
                <a:cxn ang="0">
                  <a:pos x="46" y="40"/>
                </a:cxn>
                <a:cxn ang="0">
                  <a:pos x="42" y="46"/>
                </a:cxn>
                <a:cxn ang="0">
                  <a:pos x="42" y="46"/>
                </a:cxn>
                <a:cxn ang="0">
                  <a:pos x="30" y="36"/>
                </a:cxn>
                <a:cxn ang="0">
                  <a:pos x="20" y="26"/>
                </a:cxn>
                <a:cxn ang="0">
                  <a:pos x="0" y="4"/>
                </a:cxn>
                <a:cxn ang="0">
                  <a:pos x="0" y="4"/>
                </a:cxn>
              </a:cxnLst>
              <a:rect l="0" t="0" r="r" b="b"/>
              <a:pathLst>
                <a:path w="46" h="46">
                  <a:moveTo>
                    <a:pt x="0" y="4"/>
                  </a:moveTo>
                  <a:lnTo>
                    <a:pt x="6" y="0"/>
                  </a:lnTo>
                  <a:lnTo>
                    <a:pt x="6" y="0"/>
                  </a:lnTo>
                  <a:lnTo>
                    <a:pt x="24" y="22"/>
                  </a:lnTo>
                  <a:lnTo>
                    <a:pt x="34" y="30"/>
                  </a:lnTo>
                  <a:lnTo>
                    <a:pt x="46" y="40"/>
                  </a:lnTo>
                  <a:lnTo>
                    <a:pt x="46" y="40"/>
                  </a:lnTo>
                  <a:lnTo>
                    <a:pt x="46" y="40"/>
                  </a:lnTo>
                  <a:lnTo>
                    <a:pt x="42" y="46"/>
                  </a:lnTo>
                  <a:lnTo>
                    <a:pt x="42" y="46"/>
                  </a:lnTo>
                  <a:lnTo>
                    <a:pt x="30" y="36"/>
                  </a:lnTo>
                  <a:lnTo>
                    <a:pt x="20" y="26"/>
                  </a:lnTo>
                  <a:lnTo>
                    <a:pt x="0" y="4"/>
                  </a:lnTo>
                  <a:lnTo>
                    <a:pt x="0" y="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23" name="Freeform 26">
              <a:extLst>
                <a:ext uri="{FF2B5EF4-FFF2-40B4-BE49-F238E27FC236}">
                  <a16:creationId xmlns:a16="http://schemas.microsoft.com/office/drawing/2014/main" id="{825C1DC0-7F1C-407B-A7CF-F47EA2EBA1CF}"/>
                </a:ext>
              </a:extLst>
            </p:cNvPr>
            <p:cNvSpPr>
              <a:spLocks/>
            </p:cNvSpPr>
            <p:nvPr/>
          </p:nvSpPr>
          <p:spPr bwMode="auto">
            <a:xfrm>
              <a:off x="1786" y="1920"/>
              <a:ext cx="8" cy="46"/>
            </a:xfrm>
            <a:custGeom>
              <a:avLst/>
              <a:gdLst/>
              <a:ahLst/>
              <a:cxnLst>
                <a:cxn ang="0">
                  <a:pos x="0" y="46"/>
                </a:cxn>
                <a:cxn ang="0">
                  <a:pos x="0" y="46"/>
                </a:cxn>
                <a:cxn ang="0">
                  <a:pos x="2" y="22"/>
                </a:cxn>
                <a:cxn ang="0">
                  <a:pos x="2" y="0"/>
                </a:cxn>
                <a:cxn ang="0">
                  <a:pos x="2" y="0"/>
                </a:cxn>
                <a:cxn ang="0">
                  <a:pos x="8" y="0"/>
                </a:cxn>
                <a:cxn ang="0">
                  <a:pos x="8" y="0"/>
                </a:cxn>
                <a:cxn ang="0">
                  <a:pos x="8" y="22"/>
                </a:cxn>
                <a:cxn ang="0">
                  <a:pos x="6" y="46"/>
                </a:cxn>
                <a:cxn ang="0">
                  <a:pos x="6" y="46"/>
                </a:cxn>
                <a:cxn ang="0">
                  <a:pos x="6" y="46"/>
                </a:cxn>
                <a:cxn ang="0">
                  <a:pos x="0" y="46"/>
                </a:cxn>
                <a:cxn ang="0">
                  <a:pos x="0" y="46"/>
                </a:cxn>
              </a:cxnLst>
              <a:rect l="0" t="0" r="r" b="b"/>
              <a:pathLst>
                <a:path w="8" h="46">
                  <a:moveTo>
                    <a:pt x="0" y="46"/>
                  </a:moveTo>
                  <a:lnTo>
                    <a:pt x="0" y="46"/>
                  </a:lnTo>
                  <a:lnTo>
                    <a:pt x="2" y="22"/>
                  </a:lnTo>
                  <a:lnTo>
                    <a:pt x="2" y="0"/>
                  </a:lnTo>
                  <a:lnTo>
                    <a:pt x="2" y="0"/>
                  </a:lnTo>
                  <a:lnTo>
                    <a:pt x="8" y="0"/>
                  </a:lnTo>
                  <a:lnTo>
                    <a:pt x="8" y="0"/>
                  </a:lnTo>
                  <a:lnTo>
                    <a:pt x="8" y="22"/>
                  </a:lnTo>
                  <a:lnTo>
                    <a:pt x="6" y="46"/>
                  </a:lnTo>
                  <a:lnTo>
                    <a:pt x="6" y="46"/>
                  </a:lnTo>
                  <a:lnTo>
                    <a:pt x="6" y="46"/>
                  </a:lnTo>
                  <a:lnTo>
                    <a:pt x="0" y="46"/>
                  </a:lnTo>
                  <a:lnTo>
                    <a:pt x="0" y="46"/>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24" name="Freeform 27">
              <a:extLst>
                <a:ext uri="{FF2B5EF4-FFF2-40B4-BE49-F238E27FC236}">
                  <a16:creationId xmlns:a16="http://schemas.microsoft.com/office/drawing/2014/main" id="{45C68667-9E82-41A4-A83B-7F810F00C736}"/>
                </a:ext>
              </a:extLst>
            </p:cNvPr>
            <p:cNvSpPr>
              <a:spLocks/>
            </p:cNvSpPr>
            <p:nvPr/>
          </p:nvSpPr>
          <p:spPr bwMode="auto">
            <a:xfrm>
              <a:off x="1914" y="2008"/>
              <a:ext cx="48" cy="20"/>
            </a:xfrm>
            <a:custGeom>
              <a:avLst/>
              <a:gdLst/>
              <a:ahLst/>
              <a:cxnLst>
                <a:cxn ang="0">
                  <a:pos x="0" y="14"/>
                </a:cxn>
                <a:cxn ang="0">
                  <a:pos x="0" y="14"/>
                </a:cxn>
                <a:cxn ang="0">
                  <a:pos x="10" y="10"/>
                </a:cxn>
                <a:cxn ang="0">
                  <a:pos x="22" y="6"/>
                </a:cxn>
                <a:cxn ang="0">
                  <a:pos x="34" y="2"/>
                </a:cxn>
                <a:cxn ang="0">
                  <a:pos x="48" y="0"/>
                </a:cxn>
                <a:cxn ang="0">
                  <a:pos x="48" y="0"/>
                </a:cxn>
                <a:cxn ang="0">
                  <a:pos x="48" y="8"/>
                </a:cxn>
                <a:cxn ang="0">
                  <a:pos x="48" y="8"/>
                </a:cxn>
                <a:cxn ang="0">
                  <a:pos x="36" y="10"/>
                </a:cxn>
                <a:cxn ang="0">
                  <a:pos x="24" y="14"/>
                </a:cxn>
                <a:cxn ang="0">
                  <a:pos x="14" y="18"/>
                </a:cxn>
                <a:cxn ang="0">
                  <a:pos x="0" y="20"/>
                </a:cxn>
                <a:cxn ang="0">
                  <a:pos x="0" y="20"/>
                </a:cxn>
                <a:cxn ang="0">
                  <a:pos x="0" y="14"/>
                </a:cxn>
                <a:cxn ang="0">
                  <a:pos x="0" y="14"/>
                </a:cxn>
              </a:cxnLst>
              <a:rect l="0" t="0" r="r" b="b"/>
              <a:pathLst>
                <a:path w="48" h="20">
                  <a:moveTo>
                    <a:pt x="0" y="14"/>
                  </a:moveTo>
                  <a:lnTo>
                    <a:pt x="0" y="14"/>
                  </a:lnTo>
                  <a:lnTo>
                    <a:pt x="10" y="10"/>
                  </a:lnTo>
                  <a:lnTo>
                    <a:pt x="22" y="6"/>
                  </a:lnTo>
                  <a:lnTo>
                    <a:pt x="34" y="2"/>
                  </a:lnTo>
                  <a:lnTo>
                    <a:pt x="48" y="0"/>
                  </a:lnTo>
                  <a:lnTo>
                    <a:pt x="48" y="0"/>
                  </a:lnTo>
                  <a:lnTo>
                    <a:pt x="48" y="8"/>
                  </a:lnTo>
                  <a:lnTo>
                    <a:pt x="48" y="8"/>
                  </a:lnTo>
                  <a:lnTo>
                    <a:pt x="36" y="10"/>
                  </a:lnTo>
                  <a:lnTo>
                    <a:pt x="24" y="14"/>
                  </a:lnTo>
                  <a:lnTo>
                    <a:pt x="14" y="18"/>
                  </a:lnTo>
                  <a:lnTo>
                    <a:pt x="0" y="20"/>
                  </a:lnTo>
                  <a:lnTo>
                    <a:pt x="0" y="20"/>
                  </a:lnTo>
                  <a:lnTo>
                    <a:pt x="0" y="14"/>
                  </a:lnTo>
                  <a:lnTo>
                    <a:pt x="0" y="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25" name="Freeform 28">
              <a:extLst>
                <a:ext uri="{FF2B5EF4-FFF2-40B4-BE49-F238E27FC236}">
                  <a16:creationId xmlns:a16="http://schemas.microsoft.com/office/drawing/2014/main" id="{A9ABB41A-4A52-4E1E-8958-EA1320DB0EB7}"/>
                </a:ext>
              </a:extLst>
            </p:cNvPr>
            <p:cNvSpPr>
              <a:spLocks/>
            </p:cNvSpPr>
            <p:nvPr/>
          </p:nvSpPr>
          <p:spPr bwMode="auto">
            <a:xfrm>
              <a:off x="1884" y="2142"/>
              <a:ext cx="56" cy="12"/>
            </a:xfrm>
            <a:custGeom>
              <a:avLst/>
              <a:gdLst/>
              <a:ahLst/>
              <a:cxnLst>
                <a:cxn ang="0">
                  <a:pos x="0" y="8"/>
                </a:cxn>
                <a:cxn ang="0">
                  <a:pos x="0" y="0"/>
                </a:cxn>
                <a:cxn ang="0">
                  <a:pos x="0" y="0"/>
                </a:cxn>
                <a:cxn ang="0">
                  <a:pos x="28" y="2"/>
                </a:cxn>
                <a:cxn ang="0">
                  <a:pos x="56" y="4"/>
                </a:cxn>
                <a:cxn ang="0">
                  <a:pos x="56" y="4"/>
                </a:cxn>
                <a:cxn ang="0">
                  <a:pos x="54" y="12"/>
                </a:cxn>
                <a:cxn ang="0">
                  <a:pos x="54" y="12"/>
                </a:cxn>
                <a:cxn ang="0">
                  <a:pos x="28" y="8"/>
                </a:cxn>
                <a:cxn ang="0">
                  <a:pos x="0" y="8"/>
                </a:cxn>
                <a:cxn ang="0">
                  <a:pos x="0" y="8"/>
                </a:cxn>
              </a:cxnLst>
              <a:rect l="0" t="0" r="r" b="b"/>
              <a:pathLst>
                <a:path w="56" h="12">
                  <a:moveTo>
                    <a:pt x="0" y="8"/>
                  </a:moveTo>
                  <a:lnTo>
                    <a:pt x="0" y="0"/>
                  </a:lnTo>
                  <a:lnTo>
                    <a:pt x="0" y="0"/>
                  </a:lnTo>
                  <a:lnTo>
                    <a:pt x="28" y="2"/>
                  </a:lnTo>
                  <a:lnTo>
                    <a:pt x="56" y="4"/>
                  </a:lnTo>
                  <a:lnTo>
                    <a:pt x="56" y="4"/>
                  </a:lnTo>
                  <a:lnTo>
                    <a:pt x="54" y="12"/>
                  </a:lnTo>
                  <a:lnTo>
                    <a:pt x="54" y="12"/>
                  </a:lnTo>
                  <a:lnTo>
                    <a:pt x="28" y="8"/>
                  </a:lnTo>
                  <a:lnTo>
                    <a:pt x="0" y="8"/>
                  </a:lnTo>
                  <a:lnTo>
                    <a:pt x="0"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26" name="Freeform 29">
              <a:extLst>
                <a:ext uri="{FF2B5EF4-FFF2-40B4-BE49-F238E27FC236}">
                  <a16:creationId xmlns:a16="http://schemas.microsoft.com/office/drawing/2014/main" id="{6CC9F406-FF9E-41A9-B410-3347E250BD58}"/>
                </a:ext>
              </a:extLst>
            </p:cNvPr>
            <p:cNvSpPr>
              <a:spLocks noEditPoints="1"/>
            </p:cNvSpPr>
            <p:nvPr/>
          </p:nvSpPr>
          <p:spPr bwMode="auto">
            <a:xfrm>
              <a:off x="1688" y="1992"/>
              <a:ext cx="180" cy="230"/>
            </a:xfrm>
            <a:custGeom>
              <a:avLst/>
              <a:gdLst/>
              <a:ahLst/>
              <a:cxnLst>
                <a:cxn ang="0">
                  <a:pos x="40" y="226"/>
                </a:cxn>
                <a:cxn ang="0">
                  <a:pos x="28" y="218"/>
                </a:cxn>
                <a:cxn ang="0">
                  <a:pos x="22" y="208"/>
                </a:cxn>
                <a:cxn ang="0">
                  <a:pos x="18" y="186"/>
                </a:cxn>
                <a:cxn ang="0">
                  <a:pos x="18" y="174"/>
                </a:cxn>
                <a:cxn ang="0">
                  <a:pos x="14" y="140"/>
                </a:cxn>
                <a:cxn ang="0">
                  <a:pos x="10" y="126"/>
                </a:cxn>
                <a:cxn ang="0">
                  <a:pos x="2" y="100"/>
                </a:cxn>
                <a:cxn ang="0">
                  <a:pos x="0" y="84"/>
                </a:cxn>
                <a:cxn ang="0">
                  <a:pos x="8" y="46"/>
                </a:cxn>
                <a:cxn ang="0">
                  <a:pos x="40" y="16"/>
                </a:cxn>
                <a:cxn ang="0">
                  <a:pos x="64" y="6"/>
                </a:cxn>
                <a:cxn ang="0">
                  <a:pos x="94" y="0"/>
                </a:cxn>
                <a:cxn ang="0">
                  <a:pos x="96" y="0"/>
                </a:cxn>
                <a:cxn ang="0">
                  <a:pos x="146" y="20"/>
                </a:cxn>
                <a:cxn ang="0">
                  <a:pos x="164" y="40"/>
                </a:cxn>
                <a:cxn ang="0">
                  <a:pos x="176" y="60"/>
                </a:cxn>
                <a:cxn ang="0">
                  <a:pos x="180" y="92"/>
                </a:cxn>
                <a:cxn ang="0">
                  <a:pos x="174" y="124"/>
                </a:cxn>
                <a:cxn ang="0">
                  <a:pos x="150" y="156"/>
                </a:cxn>
                <a:cxn ang="0">
                  <a:pos x="144" y="160"/>
                </a:cxn>
                <a:cxn ang="0">
                  <a:pos x="118" y="182"/>
                </a:cxn>
                <a:cxn ang="0">
                  <a:pos x="100" y="202"/>
                </a:cxn>
                <a:cxn ang="0">
                  <a:pos x="58" y="230"/>
                </a:cxn>
                <a:cxn ang="0">
                  <a:pos x="58" y="230"/>
                </a:cxn>
                <a:cxn ang="0">
                  <a:pos x="50" y="214"/>
                </a:cxn>
                <a:cxn ang="0">
                  <a:pos x="58" y="216"/>
                </a:cxn>
                <a:cxn ang="0">
                  <a:pos x="88" y="194"/>
                </a:cxn>
                <a:cxn ang="0">
                  <a:pos x="88" y="194"/>
                </a:cxn>
                <a:cxn ang="0">
                  <a:pos x="124" y="156"/>
                </a:cxn>
                <a:cxn ang="0">
                  <a:pos x="138" y="146"/>
                </a:cxn>
                <a:cxn ang="0">
                  <a:pos x="142" y="144"/>
                </a:cxn>
                <a:cxn ang="0">
                  <a:pos x="152" y="136"/>
                </a:cxn>
                <a:cxn ang="0">
                  <a:pos x="164" y="106"/>
                </a:cxn>
                <a:cxn ang="0">
                  <a:pos x="164" y="80"/>
                </a:cxn>
                <a:cxn ang="0">
                  <a:pos x="158" y="56"/>
                </a:cxn>
                <a:cxn ang="0">
                  <a:pos x="146" y="40"/>
                </a:cxn>
                <a:cxn ang="0">
                  <a:pos x="126" y="22"/>
                </a:cxn>
                <a:cxn ang="0">
                  <a:pos x="96" y="14"/>
                </a:cxn>
                <a:cxn ang="0">
                  <a:pos x="94" y="14"/>
                </a:cxn>
                <a:cxn ang="0">
                  <a:pos x="82" y="16"/>
                </a:cxn>
                <a:cxn ang="0">
                  <a:pos x="54" y="24"/>
                </a:cxn>
                <a:cxn ang="0">
                  <a:pos x="22" y="52"/>
                </a:cxn>
                <a:cxn ang="0">
                  <a:pos x="14" y="84"/>
                </a:cxn>
                <a:cxn ang="0">
                  <a:pos x="14" y="96"/>
                </a:cxn>
                <a:cxn ang="0">
                  <a:pos x="28" y="136"/>
                </a:cxn>
                <a:cxn ang="0">
                  <a:pos x="32" y="174"/>
                </a:cxn>
                <a:cxn ang="0">
                  <a:pos x="32" y="178"/>
                </a:cxn>
                <a:cxn ang="0">
                  <a:pos x="32" y="186"/>
                </a:cxn>
                <a:cxn ang="0">
                  <a:pos x="34" y="202"/>
                </a:cxn>
                <a:cxn ang="0">
                  <a:pos x="46" y="212"/>
                </a:cxn>
                <a:cxn ang="0">
                  <a:pos x="46" y="212"/>
                </a:cxn>
              </a:cxnLst>
              <a:rect l="0" t="0" r="r" b="b"/>
              <a:pathLst>
                <a:path w="180" h="230">
                  <a:moveTo>
                    <a:pt x="58" y="230"/>
                  </a:moveTo>
                  <a:lnTo>
                    <a:pt x="58" y="230"/>
                  </a:lnTo>
                  <a:lnTo>
                    <a:pt x="46" y="228"/>
                  </a:lnTo>
                  <a:lnTo>
                    <a:pt x="40" y="226"/>
                  </a:lnTo>
                  <a:lnTo>
                    <a:pt x="40" y="226"/>
                  </a:lnTo>
                  <a:lnTo>
                    <a:pt x="40" y="226"/>
                  </a:lnTo>
                  <a:lnTo>
                    <a:pt x="34" y="222"/>
                  </a:lnTo>
                  <a:lnTo>
                    <a:pt x="28" y="218"/>
                  </a:lnTo>
                  <a:lnTo>
                    <a:pt x="24" y="212"/>
                  </a:lnTo>
                  <a:lnTo>
                    <a:pt x="22" y="208"/>
                  </a:lnTo>
                  <a:lnTo>
                    <a:pt x="22" y="208"/>
                  </a:lnTo>
                  <a:lnTo>
                    <a:pt x="22" y="208"/>
                  </a:lnTo>
                  <a:lnTo>
                    <a:pt x="18" y="196"/>
                  </a:lnTo>
                  <a:lnTo>
                    <a:pt x="18" y="186"/>
                  </a:lnTo>
                  <a:lnTo>
                    <a:pt x="18" y="186"/>
                  </a:lnTo>
                  <a:lnTo>
                    <a:pt x="18" y="186"/>
                  </a:lnTo>
                  <a:lnTo>
                    <a:pt x="18" y="176"/>
                  </a:lnTo>
                  <a:lnTo>
                    <a:pt x="18" y="176"/>
                  </a:lnTo>
                  <a:lnTo>
                    <a:pt x="18" y="176"/>
                  </a:lnTo>
                  <a:lnTo>
                    <a:pt x="18" y="174"/>
                  </a:lnTo>
                  <a:lnTo>
                    <a:pt x="18" y="174"/>
                  </a:lnTo>
                  <a:lnTo>
                    <a:pt x="18" y="174"/>
                  </a:lnTo>
                  <a:lnTo>
                    <a:pt x="16" y="156"/>
                  </a:lnTo>
                  <a:lnTo>
                    <a:pt x="14" y="140"/>
                  </a:lnTo>
                  <a:lnTo>
                    <a:pt x="14" y="140"/>
                  </a:lnTo>
                  <a:lnTo>
                    <a:pt x="14" y="140"/>
                  </a:lnTo>
                  <a:lnTo>
                    <a:pt x="10" y="126"/>
                  </a:lnTo>
                  <a:lnTo>
                    <a:pt x="10" y="126"/>
                  </a:lnTo>
                  <a:lnTo>
                    <a:pt x="10" y="126"/>
                  </a:lnTo>
                  <a:lnTo>
                    <a:pt x="2" y="100"/>
                  </a:lnTo>
                  <a:lnTo>
                    <a:pt x="2" y="100"/>
                  </a:lnTo>
                  <a:lnTo>
                    <a:pt x="2" y="100"/>
                  </a:lnTo>
                  <a:lnTo>
                    <a:pt x="0" y="100"/>
                  </a:lnTo>
                  <a:lnTo>
                    <a:pt x="0" y="100"/>
                  </a:lnTo>
                  <a:lnTo>
                    <a:pt x="0" y="84"/>
                  </a:lnTo>
                  <a:lnTo>
                    <a:pt x="0" y="84"/>
                  </a:lnTo>
                  <a:lnTo>
                    <a:pt x="0" y="84"/>
                  </a:lnTo>
                  <a:lnTo>
                    <a:pt x="0" y="70"/>
                  </a:lnTo>
                  <a:lnTo>
                    <a:pt x="4" y="56"/>
                  </a:lnTo>
                  <a:lnTo>
                    <a:pt x="8" y="46"/>
                  </a:lnTo>
                  <a:lnTo>
                    <a:pt x="16" y="36"/>
                  </a:lnTo>
                  <a:lnTo>
                    <a:pt x="22" y="28"/>
                  </a:lnTo>
                  <a:lnTo>
                    <a:pt x="30" y="22"/>
                  </a:lnTo>
                  <a:lnTo>
                    <a:pt x="40" y="16"/>
                  </a:lnTo>
                  <a:lnTo>
                    <a:pt x="48" y="12"/>
                  </a:lnTo>
                  <a:lnTo>
                    <a:pt x="48" y="12"/>
                  </a:lnTo>
                  <a:lnTo>
                    <a:pt x="48" y="12"/>
                  </a:lnTo>
                  <a:lnTo>
                    <a:pt x="64" y="6"/>
                  </a:lnTo>
                  <a:lnTo>
                    <a:pt x="80" y="2"/>
                  </a:lnTo>
                  <a:lnTo>
                    <a:pt x="94" y="0"/>
                  </a:lnTo>
                  <a:lnTo>
                    <a:pt x="94" y="0"/>
                  </a:lnTo>
                  <a:lnTo>
                    <a:pt x="94" y="0"/>
                  </a:lnTo>
                  <a:lnTo>
                    <a:pt x="94" y="0"/>
                  </a:lnTo>
                  <a:lnTo>
                    <a:pt x="96" y="0"/>
                  </a:lnTo>
                  <a:lnTo>
                    <a:pt x="96" y="0"/>
                  </a:lnTo>
                  <a:lnTo>
                    <a:pt x="96" y="0"/>
                  </a:lnTo>
                  <a:lnTo>
                    <a:pt x="106" y="2"/>
                  </a:lnTo>
                  <a:lnTo>
                    <a:pt x="116" y="4"/>
                  </a:lnTo>
                  <a:lnTo>
                    <a:pt x="132" y="10"/>
                  </a:lnTo>
                  <a:lnTo>
                    <a:pt x="146" y="20"/>
                  </a:lnTo>
                  <a:lnTo>
                    <a:pt x="156" y="30"/>
                  </a:lnTo>
                  <a:lnTo>
                    <a:pt x="156" y="30"/>
                  </a:lnTo>
                  <a:lnTo>
                    <a:pt x="156" y="30"/>
                  </a:lnTo>
                  <a:lnTo>
                    <a:pt x="164" y="40"/>
                  </a:lnTo>
                  <a:lnTo>
                    <a:pt x="170" y="50"/>
                  </a:lnTo>
                  <a:lnTo>
                    <a:pt x="174" y="60"/>
                  </a:lnTo>
                  <a:lnTo>
                    <a:pt x="174" y="60"/>
                  </a:lnTo>
                  <a:lnTo>
                    <a:pt x="176" y="60"/>
                  </a:lnTo>
                  <a:lnTo>
                    <a:pt x="176" y="60"/>
                  </a:lnTo>
                  <a:lnTo>
                    <a:pt x="176" y="60"/>
                  </a:lnTo>
                  <a:lnTo>
                    <a:pt x="178" y="78"/>
                  </a:lnTo>
                  <a:lnTo>
                    <a:pt x="180" y="92"/>
                  </a:lnTo>
                  <a:lnTo>
                    <a:pt x="180" y="92"/>
                  </a:lnTo>
                  <a:lnTo>
                    <a:pt x="180" y="92"/>
                  </a:lnTo>
                  <a:lnTo>
                    <a:pt x="178" y="110"/>
                  </a:lnTo>
                  <a:lnTo>
                    <a:pt x="174" y="124"/>
                  </a:lnTo>
                  <a:lnTo>
                    <a:pt x="168" y="136"/>
                  </a:lnTo>
                  <a:lnTo>
                    <a:pt x="162" y="144"/>
                  </a:lnTo>
                  <a:lnTo>
                    <a:pt x="156" y="152"/>
                  </a:lnTo>
                  <a:lnTo>
                    <a:pt x="150" y="156"/>
                  </a:lnTo>
                  <a:lnTo>
                    <a:pt x="144" y="160"/>
                  </a:lnTo>
                  <a:lnTo>
                    <a:pt x="144" y="160"/>
                  </a:lnTo>
                  <a:lnTo>
                    <a:pt x="144" y="160"/>
                  </a:lnTo>
                  <a:lnTo>
                    <a:pt x="144" y="160"/>
                  </a:lnTo>
                  <a:lnTo>
                    <a:pt x="144" y="160"/>
                  </a:lnTo>
                  <a:lnTo>
                    <a:pt x="134" y="166"/>
                  </a:lnTo>
                  <a:lnTo>
                    <a:pt x="118" y="182"/>
                  </a:lnTo>
                  <a:lnTo>
                    <a:pt x="118" y="182"/>
                  </a:lnTo>
                  <a:lnTo>
                    <a:pt x="118" y="182"/>
                  </a:lnTo>
                  <a:lnTo>
                    <a:pt x="100" y="202"/>
                  </a:lnTo>
                  <a:lnTo>
                    <a:pt x="100" y="202"/>
                  </a:lnTo>
                  <a:lnTo>
                    <a:pt x="100" y="202"/>
                  </a:lnTo>
                  <a:lnTo>
                    <a:pt x="90" y="216"/>
                  </a:lnTo>
                  <a:lnTo>
                    <a:pt x="78" y="224"/>
                  </a:lnTo>
                  <a:lnTo>
                    <a:pt x="68" y="228"/>
                  </a:lnTo>
                  <a:lnTo>
                    <a:pt x="58" y="230"/>
                  </a:lnTo>
                  <a:lnTo>
                    <a:pt x="58" y="230"/>
                  </a:lnTo>
                  <a:lnTo>
                    <a:pt x="58" y="230"/>
                  </a:lnTo>
                  <a:lnTo>
                    <a:pt x="58" y="230"/>
                  </a:lnTo>
                  <a:lnTo>
                    <a:pt x="58" y="230"/>
                  </a:lnTo>
                  <a:close/>
                  <a:moveTo>
                    <a:pt x="46" y="214"/>
                  </a:moveTo>
                  <a:lnTo>
                    <a:pt x="46" y="214"/>
                  </a:lnTo>
                  <a:lnTo>
                    <a:pt x="50" y="214"/>
                  </a:lnTo>
                  <a:lnTo>
                    <a:pt x="50" y="214"/>
                  </a:lnTo>
                  <a:lnTo>
                    <a:pt x="50" y="214"/>
                  </a:lnTo>
                  <a:lnTo>
                    <a:pt x="58" y="216"/>
                  </a:lnTo>
                  <a:lnTo>
                    <a:pt x="58" y="216"/>
                  </a:lnTo>
                  <a:lnTo>
                    <a:pt x="58" y="216"/>
                  </a:lnTo>
                  <a:lnTo>
                    <a:pt x="64" y="214"/>
                  </a:lnTo>
                  <a:lnTo>
                    <a:pt x="72" y="212"/>
                  </a:lnTo>
                  <a:lnTo>
                    <a:pt x="80" y="206"/>
                  </a:lnTo>
                  <a:lnTo>
                    <a:pt x="88" y="194"/>
                  </a:lnTo>
                  <a:lnTo>
                    <a:pt x="88" y="194"/>
                  </a:lnTo>
                  <a:lnTo>
                    <a:pt x="88" y="194"/>
                  </a:lnTo>
                  <a:lnTo>
                    <a:pt x="88" y="194"/>
                  </a:lnTo>
                  <a:lnTo>
                    <a:pt x="88" y="194"/>
                  </a:lnTo>
                  <a:lnTo>
                    <a:pt x="108" y="172"/>
                  </a:lnTo>
                  <a:lnTo>
                    <a:pt x="108" y="172"/>
                  </a:lnTo>
                  <a:lnTo>
                    <a:pt x="108" y="172"/>
                  </a:lnTo>
                  <a:lnTo>
                    <a:pt x="124" y="156"/>
                  </a:lnTo>
                  <a:lnTo>
                    <a:pt x="132" y="150"/>
                  </a:lnTo>
                  <a:lnTo>
                    <a:pt x="138" y="146"/>
                  </a:lnTo>
                  <a:lnTo>
                    <a:pt x="138" y="146"/>
                  </a:lnTo>
                  <a:lnTo>
                    <a:pt x="138" y="146"/>
                  </a:lnTo>
                  <a:lnTo>
                    <a:pt x="140" y="146"/>
                  </a:lnTo>
                  <a:lnTo>
                    <a:pt x="140" y="146"/>
                  </a:lnTo>
                  <a:lnTo>
                    <a:pt x="140" y="146"/>
                  </a:lnTo>
                  <a:lnTo>
                    <a:pt x="142" y="144"/>
                  </a:lnTo>
                  <a:lnTo>
                    <a:pt x="142" y="144"/>
                  </a:lnTo>
                  <a:lnTo>
                    <a:pt x="142" y="144"/>
                  </a:lnTo>
                  <a:lnTo>
                    <a:pt x="152" y="136"/>
                  </a:lnTo>
                  <a:lnTo>
                    <a:pt x="152" y="136"/>
                  </a:lnTo>
                  <a:lnTo>
                    <a:pt x="152" y="136"/>
                  </a:lnTo>
                  <a:lnTo>
                    <a:pt x="156" y="128"/>
                  </a:lnTo>
                  <a:lnTo>
                    <a:pt x="160" y="118"/>
                  </a:lnTo>
                  <a:lnTo>
                    <a:pt x="164" y="106"/>
                  </a:lnTo>
                  <a:lnTo>
                    <a:pt x="166" y="92"/>
                  </a:lnTo>
                  <a:lnTo>
                    <a:pt x="166" y="92"/>
                  </a:lnTo>
                  <a:lnTo>
                    <a:pt x="166" y="92"/>
                  </a:lnTo>
                  <a:lnTo>
                    <a:pt x="164" y="80"/>
                  </a:lnTo>
                  <a:lnTo>
                    <a:pt x="162" y="64"/>
                  </a:lnTo>
                  <a:lnTo>
                    <a:pt x="162" y="64"/>
                  </a:lnTo>
                  <a:lnTo>
                    <a:pt x="162" y="64"/>
                  </a:lnTo>
                  <a:lnTo>
                    <a:pt x="158" y="56"/>
                  </a:lnTo>
                  <a:lnTo>
                    <a:pt x="158" y="56"/>
                  </a:lnTo>
                  <a:lnTo>
                    <a:pt x="158" y="56"/>
                  </a:lnTo>
                  <a:lnTo>
                    <a:pt x="154" y="48"/>
                  </a:lnTo>
                  <a:lnTo>
                    <a:pt x="146" y="40"/>
                  </a:lnTo>
                  <a:lnTo>
                    <a:pt x="146" y="40"/>
                  </a:lnTo>
                  <a:lnTo>
                    <a:pt x="146" y="40"/>
                  </a:lnTo>
                  <a:lnTo>
                    <a:pt x="136" y="30"/>
                  </a:lnTo>
                  <a:lnTo>
                    <a:pt x="126" y="22"/>
                  </a:lnTo>
                  <a:lnTo>
                    <a:pt x="112" y="16"/>
                  </a:lnTo>
                  <a:lnTo>
                    <a:pt x="96" y="14"/>
                  </a:lnTo>
                  <a:lnTo>
                    <a:pt x="96" y="14"/>
                  </a:lnTo>
                  <a:lnTo>
                    <a:pt x="96" y="14"/>
                  </a:lnTo>
                  <a:lnTo>
                    <a:pt x="94" y="14"/>
                  </a:lnTo>
                  <a:lnTo>
                    <a:pt x="94" y="14"/>
                  </a:lnTo>
                  <a:lnTo>
                    <a:pt x="94" y="8"/>
                  </a:lnTo>
                  <a:lnTo>
                    <a:pt x="94" y="14"/>
                  </a:lnTo>
                  <a:lnTo>
                    <a:pt x="94" y="14"/>
                  </a:lnTo>
                  <a:lnTo>
                    <a:pt x="82" y="16"/>
                  </a:lnTo>
                  <a:lnTo>
                    <a:pt x="82" y="16"/>
                  </a:lnTo>
                  <a:lnTo>
                    <a:pt x="82" y="16"/>
                  </a:lnTo>
                  <a:lnTo>
                    <a:pt x="68" y="18"/>
                  </a:lnTo>
                  <a:lnTo>
                    <a:pt x="54" y="24"/>
                  </a:lnTo>
                  <a:lnTo>
                    <a:pt x="54" y="24"/>
                  </a:lnTo>
                  <a:lnTo>
                    <a:pt x="54" y="24"/>
                  </a:lnTo>
                  <a:lnTo>
                    <a:pt x="38" y="32"/>
                  </a:lnTo>
                  <a:lnTo>
                    <a:pt x="32" y="38"/>
                  </a:lnTo>
                  <a:lnTo>
                    <a:pt x="26" y="44"/>
                  </a:lnTo>
                  <a:lnTo>
                    <a:pt x="22" y="52"/>
                  </a:lnTo>
                  <a:lnTo>
                    <a:pt x="18" y="62"/>
                  </a:lnTo>
                  <a:lnTo>
                    <a:pt x="14" y="72"/>
                  </a:lnTo>
                  <a:lnTo>
                    <a:pt x="14" y="84"/>
                  </a:lnTo>
                  <a:lnTo>
                    <a:pt x="14" y="84"/>
                  </a:lnTo>
                  <a:lnTo>
                    <a:pt x="14" y="84"/>
                  </a:lnTo>
                  <a:lnTo>
                    <a:pt x="14" y="96"/>
                  </a:lnTo>
                  <a:lnTo>
                    <a:pt x="14" y="96"/>
                  </a:lnTo>
                  <a:lnTo>
                    <a:pt x="14" y="96"/>
                  </a:lnTo>
                  <a:lnTo>
                    <a:pt x="22" y="122"/>
                  </a:lnTo>
                  <a:lnTo>
                    <a:pt x="22" y="122"/>
                  </a:lnTo>
                  <a:lnTo>
                    <a:pt x="22" y="122"/>
                  </a:lnTo>
                  <a:lnTo>
                    <a:pt x="28" y="136"/>
                  </a:lnTo>
                  <a:lnTo>
                    <a:pt x="30" y="154"/>
                  </a:lnTo>
                  <a:lnTo>
                    <a:pt x="32" y="174"/>
                  </a:lnTo>
                  <a:lnTo>
                    <a:pt x="32" y="174"/>
                  </a:lnTo>
                  <a:lnTo>
                    <a:pt x="32" y="174"/>
                  </a:lnTo>
                  <a:lnTo>
                    <a:pt x="32" y="176"/>
                  </a:lnTo>
                  <a:lnTo>
                    <a:pt x="32" y="176"/>
                  </a:lnTo>
                  <a:lnTo>
                    <a:pt x="32" y="178"/>
                  </a:lnTo>
                  <a:lnTo>
                    <a:pt x="32" y="178"/>
                  </a:lnTo>
                  <a:lnTo>
                    <a:pt x="32" y="178"/>
                  </a:lnTo>
                  <a:lnTo>
                    <a:pt x="32" y="186"/>
                  </a:lnTo>
                  <a:lnTo>
                    <a:pt x="32" y="186"/>
                  </a:lnTo>
                  <a:lnTo>
                    <a:pt x="32" y="186"/>
                  </a:lnTo>
                  <a:lnTo>
                    <a:pt x="32" y="194"/>
                  </a:lnTo>
                  <a:lnTo>
                    <a:pt x="34" y="202"/>
                  </a:lnTo>
                  <a:lnTo>
                    <a:pt x="34" y="202"/>
                  </a:lnTo>
                  <a:lnTo>
                    <a:pt x="34" y="202"/>
                  </a:lnTo>
                  <a:lnTo>
                    <a:pt x="38" y="208"/>
                  </a:lnTo>
                  <a:lnTo>
                    <a:pt x="46" y="212"/>
                  </a:lnTo>
                  <a:lnTo>
                    <a:pt x="46" y="212"/>
                  </a:lnTo>
                  <a:lnTo>
                    <a:pt x="46" y="212"/>
                  </a:lnTo>
                  <a:lnTo>
                    <a:pt x="46" y="212"/>
                  </a:lnTo>
                  <a:lnTo>
                    <a:pt x="46" y="212"/>
                  </a:lnTo>
                  <a:lnTo>
                    <a:pt x="46" y="212"/>
                  </a:lnTo>
                  <a:lnTo>
                    <a:pt x="46" y="212"/>
                  </a:lnTo>
                  <a:lnTo>
                    <a:pt x="46" y="214"/>
                  </a:lnTo>
                  <a:lnTo>
                    <a:pt x="46" y="2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27" name="Freeform 30">
              <a:extLst>
                <a:ext uri="{FF2B5EF4-FFF2-40B4-BE49-F238E27FC236}">
                  <a16:creationId xmlns:a16="http://schemas.microsoft.com/office/drawing/2014/main" id="{AFE4E184-41FC-49CE-AE5F-3E23552A0A1F}"/>
                </a:ext>
              </a:extLst>
            </p:cNvPr>
            <p:cNvSpPr>
              <a:spLocks/>
            </p:cNvSpPr>
            <p:nvPr/>
          </p:nvSpPr>
          <p:spPr bwMode="auto">
            <a:xfrm>
              <a:off x="1708" y="2156"/>
              <a:ext cx="82" cy="38"/>
            </a:xfrm>
            <a:custGeom>
              <a:avLst/>
              <a:gdLst/>
              <a:ahLst/>
              <a:cxnLst>
                <a:cxn ang="0">
                  <a:pos x="0" y="8"/>
                </a:cxn>
                <a:cxn ang="0">
                  <a:pos x="10" y="0"/>
                </a:cxn>
                <a:cxn ang="0">
                  <a:pos x="10" y="0"/>
                </a:cxn>
                <a:cxn ang="0">
                  <a:pos x="14" y="4"/>
                </a:cxn>
                <a:cxn ang="0">
                  <a:pos x="14" y="4"/>
                </a:cxn>
                <a:cxn ang="0">
                  <a:pos x="14" y="4"/>
                </a:cxn>
                <a:cxn ang="0">
                  <a:pos x="24" y="12"/>
                </a:cxn>
                <a:cxn ang="0">
                  <a:pos x="24" y="12"/>
                </a:cxn>
                <a:cxn ang="0">
                  <a:pos x="24" y="12"/>
                </a:cxn>
                <a:cxn ang="0">
                  <a:pos x="40" y="20"/>
                </a:cxn>
                <a:cxn ang="0">
                  <a:pos x="48" y="22"/>
                </a:cxn>
                <a:cxn ang="0">
                  <a:pos x="58" y="24"/>
                </a:cxn>
                <a:cxn ang="0">
                  <a:pos x="58" y="24"/>
                </a:cxn>
                <a:cxn ang="0">
                  <a:pos x="58" y="24"/>
                </a:cxn>
                <a:cxn ang="0">
                  <a:pos x="68" y="22"/>
                </a:cxn>
                <a:cxn ang="0">
                  <a:pos x="76" y="20"/>
                </a:cxn>
                <a:cxn ang="0">
                  <a:pos x="76" y="20"/>
                </a:cxn>
                <a:cxn ang="0">
                  <a:pos x="82" y="34"/>
                </a:cxn>
                <a:cxn ang="0">
                  <a:pos x="82" y="34"/>
                </a:cxn>
                <a:cxn ang="0">
                  <a:pos x="70" y="36"/>
                </a:cxn>
                <a:cxn ang="0">
                  <a:pos x="58" y="38"/>
                </a:cxn>
                <a:cxn ang="0">
                  <a:pos x="58" y="38"/>
                </a:cxn>
                <a:cxn ang="0">
                  <a:pos x="58" y="38"/>
                </a:cxn>
                <a:cxn ang="0">
                  <a:pos x="46" y="36"/>
                </a:cxn>
                <a:cxn ang="0">
                  <a:pos x="34" y="32"/>
                </a:cxn>
                <a:cxn ang="0">
                  <a:pos x="24" y="28"/>
                </a:cxn>
                <a:cxn ang="0">
                  <a:pos x="16" y="24"/>
                </a:cxn>
                <a:cxn ang="0">
                  <a:pos x="4" y="14"/>
                </a:cxn>
                <a:cxn ang="0">
                  <a:pos x="0" y="8"/>
                </a:cxn>
                <a:cxn ang="0">
                  <a:pos x="0" y="8"/>
                </a:cxn>
              </a:cxnLst>
              <a:rect l="0" t="0" r="r" b="b"/>
              <a:pathLst>
                <a:path w="82" h="38">
                  <a:moveTo>
                    <a:pt x="0" y="8"/>
                  </a:moveTo>
                  <a:lnTo>
                    <a:pt x="10" y="0"/>
                  </a:lnTo>
                  <a:lnTo>
                    <a:pt x="10" y="0"/>
                  </a:lnTo>
                  <a:lnTo>
                    <a:pt x="14" y="4"/>
                  </a:lnTo>
                  <a:lnTo>
                    <a:pt x="14" y="4"/>
                  </a:lnTo>
                  <a:lnTo>
                    <a:pt x="14" y="4"/>
                  </a:lnTo>
                  <a:lnTo>
                    <a:pt x="24" y="12"/>
                  </a:lnTo>
                  <a:lnTo>
                    <a:pt x="24" y="12"/>
                  </a:lnTo>
                  <a:lnTo>
                    <a:pt x="24" y="12"/>
                  </a:lnTo>
                  <a:lnTo>
                    <a:pt x="40" y="20"/>
                  </a:lnTo>
                  <a:lnTo>
                    <a:pt x="48" y="22"/>
                  </a:lnTo>
                  <a:lnTo>
                    <a:pt x="58" y="24"/>
                  </a:lnTo>
                  <a:lnTo>
                    <a:pt x="58" y="24"/>
                  </a:lnTo>
                  <a:lnTo>
                    <a:pt x="58" y="24"/>
                  </a:lnTo>
                  <a:lnTo>
                    <a:pt x="68" y="22"/>
                  </a:lnTo>
                  <a:lnTo>
                    <a:pt x="76" y="20"/>
                  </a:lnTo>
                  <a:lnTo>
                    <a:pt x="76" y="20"/>
                  </a:lnTo>
                  <a:lnTo>
                    <a:pt x="82" y="34"/>
                  </a:lnTo>
                  <a:lnTo>
                    <a:pt x="82" y="34"/>
                  </a:lnTo>
                  <a:lnTo>
                    <a:pt x="70" y="36"/>
                  </a:lnTo>
                  <a:lnTo>
                    <a:pt x="58" y="38"/>
                  </a:lnTo>
                  <a:lnTo>
                    <a:pt x="58" y="38"/>
                  </a:lnTo>
                  <a:lnTo>
                    <a:pt x="58" y="38"/>
                  </a:lnTo>
                  <a:lnTo>
                    <a:pt x="46" y="36"/>
                  </a:lnTo>
                  <a:lnTo>
                    <a:pt x="34" y="32"/>
                  </a:lnTo>
                  <a:lnTo>
                    <a:pt x="24" y="28"/>
                  </a:lnTo>
                  <a:lnTo>
                    <a:pt x="16" y="24"/>
                  </a:lnTo>
                  <a:lnTo>
                    <a:pt x="4" y="14"/>
                  </a:lnTo>
                  <a:lnTo>
                    <a:pt x="0" y="8"/>
                  </a:lnTo>
                  <a:lnTo>
                    <a:pt x="0"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28" name="Freeform 31">
              <a:extLst>
                <a:ext uri="{FF2B5EF4-FFF2-40B4-BE49-F238E27FC236}">
                  <a16:creationId xmlns:a16="http://schemas.microsoft.com/office/drawing/2014/main" id="{262ADBA4-1390-40A6-8C16-1814FBA68ED8}"/>
                </a:ext>
              </a:extLst>
            </p:cNvPr>
            <p:cNvSpPr>
              <a:spLocks noEditPoints="1"/>
            </p:cNvSpPr>
            <p:nvPr/>
          </p:nvSpPr>
          <p:spPr bwMode="auto">
            <a:xfrm>
              <a:off x="1716" y="2210"/>
              <a:ext cx="32" cy="20"/>
            </a:xfrm>
            <a:custGeom>
              <a:avLst/>
              <a:gdLst/>
              <a:ahLst/>
              <a:cxnLst>
                <a:cxn ang="0">
                  <a:pos x="6" y="16"/>
                </a:cxn>
                <a:cxn ang="0">
                  <a:pos x="6" y="16"/>
                </a:cxn>
                <a:cxn ang="0">
                  <a:pos x="2" y="8"/>
                </a:cxn>
                <a:cxn ang="0">
                  <a:pos x="2" y="8"/>
                </a:cxn>
                <a:cxn ang="0">
                  <a:pos x="2" y="8"/>
                </a:cxn>
                <a:cxn ang="0">
                  <a:pos x="0" y="0"/>
                </a:cxn>
                <a:cxn ang="0">
                  <a:pos x="0" y="0"/>
                </a:cxn>
                <a:cxn ang="0">
                  <a:pos x="0" y="0"/>
                </a:cxn>
                <a:cxn ang="0">
                  <a:pos x="14" y="0"/>
                </a:cxn>
                <a:cxn ang="0">
                  <a:pos x="14" y="0"/>
                </a:cxn>
                <a:cxn ang="0">
                  <a:pos x="14" y="2"/>
                </a:cxn>
                <a:cxn ang="0">
                  <a:pos x="14" y="2"/>
                </a:cxn>
                <a:cxn ang="0">
                  <a:pos x="14" y="2"/>
                </a:cxn>
                <a:cxn ang="0">
                  <a:pos x="16" y="6"/>
                </a:cxn>
                <a:cxn ang="0">
                  <a:pos x="16" y="6"/>
                </a:cxn>
                <a:cxn ang="0">
                  <a:pos x="16" y="6"/>
                </a:cxn>
                <a:cxn ang="0">
                  <a:pos x="16" y="6"/>
                </a:cxn>
                <a:cxn ang="0">
                  <a:pos x="16" y="6"/>
                </a:cxn>
                <a:cxn ang="0">
                  <a:pos x="16" y="6"/>
                </a:cxn>
                <a:cxn ang="0">
                  <a:pos x="22" y="2"/>
                </a:cxn>
                <a:cxn ang="0">
                  <a:pos x="22" y="2"/>
                </a:cxn>
                <a:cxn ang="0">
                  <a:pos x="32" y="12"/>
                </a:cxn>
                <a:cxn ang="0">
                  <a:pos x="32" y="12"/>
                </a:cxn>
                <a:cxn ang="0">
                  <a:pos x="24" y="18"/>
                </a:cxn>
                <a:cxn ang="0">
                  <a:pos x="20" y="20"/>
                </a:cxn>
                <a:cxn ang="0">
                  <a:pos x="16" y="20"/>
                </a:cxn>
                <a:cxn ang="0">
                  <a:pos x="16" y="20"/>
                </a:cxn>
                <a:cxn ang="0">
                  <a:pos x="16" y="20"/>
                </a:cxn>
                <a:cxn ang="0">
                  <a:pos x="14" y="20"/>
                </a:cxn>
                <a:cxn ang="0">
                  <a:pos x="14" y="20"/>
                </a:cxn>
                <a:cxn ang="0">
                  <a:pos x="14" y="20"/>
                </a:cxn>
                <a:cxn ang="0">
                  <a:pos x="10" y="20"/>
                </a:cxn>
                <a:cxn ang="0">
                  <a:pos x="6" y="16"/>
                </a:cxn>
                <a:cxn ang="0">
                  <a:pos x="6" y="16"/>
                </a:cxn>
                <a:cxn ang="0">
                  <a:pos x="16" y="8"/>
                </a:cxn>
                <a:cxn ang="0">
                  <a:pos x="16" y="8"/>
                </a:cxn>
                <a:cxn ang="0">
                  <a:pos x="16" y="8"/>
                </a:cxn>
                <a:cxn ang="0">
                  <a:pos x="16" y="8"/>
                </a:cxn>
                <a:cxn ang="0">
                  <a:pos x="16" y="8"/>
                </a:cxn>
              </a:cxnLst>
              <a:rect l="0" t="0" r="r" b="b"/>
              <a:pathLst>
                <a:path w="32" h="20">
                  <a:moveTo>
                    <a:pt x="6" y="16"/>
                  </a:moveTo>
                  <a:lnTo>
                    <a:pt x="6" y="16"/>
                  </a:lnTo>
                  <a:lnTo>
                    <a:pt x="2" y="8"/>
                  </a:lnTo>
                  <a:lnTo>
                    <a:pt x="2" y="8"/>
                  </a:lnTo>
                  <a:lnTo>
                    <a:pt x="2" y="8"/>
                  </a:lnTo>
                  <a:lnTo>
                    <a:pt x="0" y="0"/>
                  </a:lnTo>
                  <a:lnTo>
                    <a:pt x="0" y="0"/>
                  </a:lnTo>
                  <a:lnTo>
                    <a:pt x="0" y="0"/>
                  </a:lnTo>
                  <a:lnTo>
                    <a:pt x="14" y="0"/>
                  </a:lnTo>
                  <a:lnTo>
                    <a:pt x="14" y="0"/>
                  </a:lnTo>
                  <a:lnTo>
                    <a:pt x="14" y="2"/>
                  </a:lnTo>
                  <a:lnTo>
                    <a:pt x="14" y="2"/>
                  </a:lnTo>
                  <a:lnTo>
                    <a:pt x="14" y="2"/>
                  </a:lnTo>
                  <a:lnTo>
                    <a:pt x="16" y="6"/>
                  </a:lnTo>
                  <a:lnTo>
                    <a:pt x="16" y="6"/>
                  </a:lnTo>
                  <a:lnTo>
                    <a:pt x="16" y="6"/>
                  </a:lnTo>
                  <a:lnTo>
                    <a:pt x="16" y="6"/>
                  </a:lnTo>
                  <a:lnTo>
                    <a:pt x="16" y="6"/>
                  </a:lnTo>
                  <a:lnTo>
                    <a:pt x="16" y="6"/>
                  </a:lnTo>
                  <a:lnTo>
                    <a:pt x="22" y="2"/>
                  </a:lnTo>
                  <a:lnTo>
                    <a:pt x="22" y="2"/>
                  </a:lnTo>
                  <a:lnTo>
                    <a:pt x="32" y="12"/>
                  </a:lnTo>
                  <a:lnTo>
                    <a:pt x="32" y="12"/>
                  </a:lnTo>
                  <a:lnTo>
                    <a:pt x="24" y="18"/>
                  </a:lnTo>
                  <a:lnTo>
                    <a:pt x="20" y="20"/>
                  </a:lnTo>
                  <a:lnTo>
                    <a:pt x="16" y="20"/>
                  </a:lnTo>
                  <a:lnTo>
                    <a:pt x="16" y="20"/>
                  </a:lnTo>
                  <a:lnTo>
                    <a:pt x="16" y="20"/>
                  </a:lnTo>
                  <a:lnTo>
                    <a:pt x="14" y="20"/>
                  </a:lnTo>
                  <a:lnTo>
                    <a:pt x="14" y="20"/>
                  </a:lnTo>
                  <a:lnTo>
                    <a:pt x="14" y="20"/>
                  </a:lnTo>
                  <a:lnTo>
                    <a:pt x="10" y="20"/>
                  </a:lnTo>
                  <a:lnTo>
                    <a:pt x="6" y="16"/>
                  </a:lnTo>
                  <a:lnTo>
                    <a:pt x="6" y="16"/>
                  </a:lnTo>
                  <a:close/>
                  <a:moveTo>
                    <a:pt x="16" y="8"/>
                  </a:moveTo>
                  <a:lnTo>
                    <a:pt x="16" y="8"/>
                  </a:lnTo>
                  <a:lnTo>
                    <a:pt x="16" y="8"/>
                  </a:lnTo>
                  <a:lnTo>
                    <a:pt x="16" y="8"/>
                  </a:lnTo>
                  <a:lnTo>
                    <a:pt x="16"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29" name="Freeform 32">
              <a:extLst>
                <a:ext uri="{FF2B5EF4-FFF2-40B4-BE49-F238E27FC236}">
                  <a16:creationId xmlns:a16="http://schemas.microsoft.com/office/drawing/2014/main" id="{3459CE84-B0EE-4814-891E-CF5435C64B6F}"/>
                </a:ext>
              </a:extLst>
            </p:cNvPr>
            <p:cNvSpPr>
              <a:spLocks/>
            </p:cNvSpPr>
            <p:nvPr/>
          </p:nvSpPr>
          <p:spPr bwMode="auto">
            <a:xfrm>
              <a:off x="1720" y="2068"/>
              <a:ext cx="108" cy="114"/>
            </a:xfrm>
            <a:custGeom>
              <a:avLst/>
              <a:gdLst/>
              <a:ahLst/>
              <a:cxnLst>
                <a:cxn ang="0">
                  <a:pos x="38" y="114"/>
                </a:cxn>
                <a:cxn ang="0">
                  <a:pos x="38" y="114"/>
                </a:cxn>
                <a:cxn ang="0">
                  <a:pos x="40" y="102"/>
                </a:cxn>
                <a:cxn ang="0">
                  <a:pos x="42" y="90"/>
                </a:cxn>
                <a:cxn ang="0">
                  <a:pos x="48" y="70"/>
                </a:cxn>
                <a:cxn ang="0">
                  <a:pos x="58" y="52"/>
                </a:cxn>
                <a:cxn ang="0">
                  <a:pos x="68" y="38"/>
                </a:cxn>
                <a:cxn ang="0">
                  <a:pos x="68" y="38"/>
                </a:cxn>
                <a:cxn ang="0">
                  <a:pos x="58" y="40"/>
                </a:cxn>
                <a:cxn ang="0">
                  <a:pos x="58" y="30"/>
                </a:cxn>
                <a:cxn ang="0">
                  <a:pos x="58" y="30"/>
                </a:cxn>
                <a:cxn ang="0">
                  <a:pos x="42" y="38"/>
                </a:cxn>
                <a:cxn ang="0">
                  <a:pos x="40" y="28"/>
                </a:cxn>
                <a:cxn ang="0">
                  <a:pos x="40" y="26"/>
                </a:cxn>
                <a:cxn ang="0">
                  <a:pos x="34" y="24"/>
                </a:cxn>
                <a:cxn ang="0">
                  <a:pos x="34" y="24"/>
                </a:cxn>
                <a:cxn ang="0">
                  <a:pos x="34" y="24"/>
                </a:cxn>
                <a:cxn ang="0">
                  <a:pos x="34" y="24"/>
                </a:cxn>
                <a:cxn ang="0">
                  <a:pos x="34" y="24"/>
                </a:cxn>
                <a:cxn ang="0">
                  <a:pos x="34" y="38"/>
                </a:cxn>
                <a:cxn ang="0">
                  <a:pos x="32" y="50"/>
                </a:cxn>
                <a:cxn ang="0">
                  <a:pos x="24" y="76"/>
                </a:cxn>
                <a:cxn ang="0">
                  <a:pos x="12" y="106"/>
                </a:cxn>
                <a:cxn ang="0">
                  <a:pos x="12" y="106"/>
                </a:cxn>
                <a:cxn ang="0">
                  <a:pos x="0" y="100"/>
                </a:cxn>
                <a:cxn ang="0">
                  <a:pos x="0" y="100"/>
                </a:cxn>
                <a:cxn ang="0">
                  <a:pos x="10" y="72"/>
                </a:cxn>
                <a:cxn ang="0">
                  <a:pos x="10" y="72"/>
                </a:cxn>
                <a:cxn ang="0">
                  <a:pos x="10" y="72"/>
                </a:cxn>
                <a:cxn ang="0">
                  <a:pos x="18" y="48"/>
                </a:cxn>
                <a:cxn ang="0">
                  <a:pos x="20" y="36"/>
                </a:cxn>
                <a:cxn ang="0">
                  <a:pos x="20" y="24"/>
                </a:cxn>
                <a:cxn ang="0">
                  <a:pos x="20" y="24"/>
                </a:cxn>
                <a:cxn ang="0">
                  <a:pos x="20" y="24"/>
                </a:cxn>
                <a:cxn ang="0">
                  <a:pos x="20" y="16"/>
                </a:cxn>
                <a:cxn ang="0">
                  <a:pos x="18" y="12"/>
                </a:cxn>
                <a:cxn ang="0">
                  <a:pos x="18" y="12"/>
                </a:cxn>
                <a:cxn ang="0">
                  <a:pos x="26" y="0"/>
                </a:cxn>
                <a:cxn ang="0">
                  <a:pos x="40" y="12"/>
                </a:cxn>
                <a:cxn ang="0">
                  <a:pos x="54" y="14"/>
                </a:cxn>
                <a:cxn ang="0">
                  <a:pos x="54" y="16"/>
                </a:cxn>
                <a:cxn ang="0">
                  <a:pos x="72" y="10"/>
                </a:cxn>
                <a:cxn ang="0">
                  <a:pos x="72" y="20"/>
                </a:cxn>
                <a:cxn ang="0">
                  <a:pos x="72" y="22"/>
                </a:cxn>
                <a:cxn ang="0">
                  <a:pos x="108" y="18"/>
                </a:cxn>
                <a:cxn ang="0">
                  <a:pos x="92" y="32"/>
                </a:cxn>
                <a:cxn ang="0">
                  <a:pos x="92" y="32"/>
                </a:cxn>
                <a:cxn ang="0">
                  <a:pos x="86" y="38"/>
                </a:cxn>
                <a:cxn ang="0">
                  <a:pos x="86" y="38"/>
                </a:cxn>
                <a:cxn ang="0">
                  <a:pos x="86" y="38"/>
                </a:cxn>
                <a:cxn ang="0">
                  <a:pos x="72" y="56"/>
                </a:cxn>
                <a:cxn ang="0">
                  <a:pos x="72" y="56"/>
                </a:cxn>
                <a:cxn ang="0">
                  <a:pos x="72" y="56"/>
                </a:cxn>
                <a:cxn ang="0">
                  <a:pos x="64" y="68"/>
                </a:cxn>
                <a:cxn ang="0">
                  <a:pos x="58" y="82"/>
                </a:cxn>
                <a:cxn ang="0">
                  <a:pos x="54" y="98"/>
                </a:cxn>
                <a:cxn ang="0">
                  <a:pos x="52" y="114"/>
                </a:cxn>
                <a:cxn ang="0">
                  <a:pos x="52" y="114"/>
                </a:cxn>
                <a:cxn ang="0">
                  <a:pos x="38" y="114"/>
                </a:cxn>
                <a:cxn ang="0">
                  <a:pos x="38" y="114"/>
                </a:cxn>
              </a:cxnLst>
              <a:rect l="0" t="0" r="r" b="b"/>
              <a:pathLst>
                <a:path w="108" h="114">
                  <a:moveTo>
                    <a:pt x="38" y="114"/>
                  </a:moveTo>
                  <a:lnTo>
                    <a:pt x="38" y="114"/>
                  </a:lnTo>
                  <a:lnTo>
                    <a:pt x="40" y="102"/>
                  </a:lnTo>
                  <a:lnTo>
                    <a:pt x="42" y="90"/>
                  </a:lnTo>
                  <a:lnTo>
                    <a:pt x="48" y="70"/>
                  </a:lnTo>
                  <a:lnTo>
                    <a:pt x="58" y="52"/>
                  </a:lnTo>
                  <a:lnTo>
                    <a:pt x="68" y="38"/>
                  </a:lnTo>
                  <a:lnTo>
                    <a:pt x="68" y="38"/>
                  </a:lnTo>
                  <a:lnTo>
                    <a:pt x="58" y="40"/>
                  </a:lnTo>
                  <a:lnTo>
                    <a:pt x="58" y="30"/>
                  </a:lnTo>
                  <a:lnTo>
                    <a:pt x="58" y="30"/>
                  </a:lnTo>
                  <a:lnTo>
                    <a:pt x="42" y="38"/>
                  </a:lnTo>
                  <a:lnTo>
                    <a:pt x="40" y="28"/>
                  </a:lnTo>
                  <a:lnTo>
                    <a:pt x="40" y="26"/>
                  </a:lnTo>
                  <a:lnTo>
                    <a:pt x="34" y="24"/>
                  </a:lnTo>
                  <a:lnTo>
                    <a:pt x="34" y="24"/>
                  </a:lnTo>
                  <a:lnTo>
                    <a:pt x="34" y="24"/>
                  </a:lnTo>
                  <a:lnTo>
                    <a:pt x="34" y="24"/>
                  </a:lnTo>
                  <a:lnTo>
                    <a:pt x="34" y="24"/>
                  </a:lnTo>
                  <a:lnTo>
                    <a:pt x="34" y="38"/>
                  </a:lnTo>
                  <a:lnTo>
                    <a:pt x="32" y="50"/>
                  </a:lnTo>
                  <a:lnTo>
                    <a:pt x="24" y="76"/>
                  </a:lnTo>
                  <a:lnTo>
                    <a:pt x="12" y="106"/>
                  </a:lnTo>
                  <a:lnTo>
                    <a:pt x="12" y="106"/>
                  </a:lnTo>
                  <a:lnTo>
                    <a:pt x="0" y="100"/>
                  </a:lnTo>
                  <a:lnTo>
                    <a:pt x="0" y="100"/>
                  </a:lnTo>
                  <a:lnTo>
                    <a:pt x="10" y="72"/>
                  </a:lnTo>
                  <a:lnTo>
                    <a:pt x="10" y="72"/>
                  </a:lnTo>
                  <a:lnTo>
                    <a:pt x="10" y="72"/>
                  </a:lnTo>
                  <a:lnTo>
                    <a:pt x="18" y="48"/>
                  </a:lnTo>
                  <a:lnTo>
                    <a:pt x="20" y="36"/>
                  </a:lnTo>
                  <a:lnTo>
                    <a:pt x="20" y="24"/>
                  </a:lnTo>
                  <a:lnTo>
                    <a:pt x="20" y="24"/>
                  </a:lnTo>
                  <a:lnTo>
                    <a:pt x="20" y="24"/>
                  </a:lnTo>
                  <a:lnTo>
                    <a:pt x="20" y="16"/>
                  </a:lnTo>
                  <a:lnTo>
                    <a:pt x="18" y="12"/>
                  </a:lnTo>
                  <a:lnTo>
                    <a:pt x="18" y="12"/>
                  </a:lnTo>
                  <a:lnTo>
                    <a:pt x="26" y="0"/>
                  </a:lnTo>
                  <a:lnTo>
                    <a:pt x="40" y="12"/>
                  </a:lnTo>
                  <a:lnTo>
                    <a:pt x="54" y="14"/>
                  </a:lnTo>
                  <a:lnTo>
                    <a:pt x="54" y="16"/>
                  </a:lnTo>
                  <a:lnTo>
                    <a:pt x="72" y="10"/>
                  </a:lnTo>
                  <a:lnTo>
                    <a:pt x="72" y="20"/>
                  </a:lnTo>
                  <a:lnTo>
                    <a:pt x="72" y="22"/>
                  </a:lnTo>
                  <a:lnTo>
                    <a:pt x="108" y="18"/>
                  </a:lnTo>
                  <a:lnTo>
                    <a:pt x="92" y="32"/>
                  </a:lnTo>
                  <a:lnTo>
                    <a:pt x="92" y="32"/>
                  </a:lnTo>
                  <a:lnTo>
                    <a:pt x="86" y="38"/>
                  </a:lnTo>
                  <a:lnTo>
                    <a:pt x="86" y="38"/>
                  </a:lnTo>
                  <a:lnTo>
                    <a:pt x="86" y="38"/>
                  </a:lnTo>
                  <a:lnTo>
                    <a:pt x="72" y="56"/>
                  </a:lnTo>
                  <a:lnTo>
                    <a:pt x="72" y="56"/>
                  </a:lnTo>
                  <a:lnTo>
                    <a:pt x="72" y="56"/>
                  </a:lnTo>
                  <a:lnTo>
                    <a:pt x="64" y="68"/>
                  </a:lnTo>
                  <a:lnTo>
                    <a:pt x="58" y="82"/>
                  </a:lnTo>
                  <a:lnTo>
                    <a:pt x="54" y="98"/>
                  </a:lnTo>
                  <a:lnTo>
                    <a:pt x="52" y="114"/>
                  </a:lnTo>
                  <a:lnTo>
                    <a:pt x="52" y="114"/>
                  </a:lnTo>
                  <a:lnTo>
                    <a:pt x="38" y="114"/>
                  </a:lnTo>
                  <a:lnTo>
                    <a:pt x="38" y="1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9" grpId="0" build="allAtOnce"/>
      <p:bldP spid="16" grpId="0" animBg="1"/>
      <p:bldP spid="17" grpId="0"/>
      <p:bldP spid="18" grpId="0"/>
      <p:bldP spid="30" grpId="0" animBg="1"/>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E696E9A-A8AC-4C08-8D27-A9D42BFB53CB}"/>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1" name="Right Arrow 10">
            <a:extLst>
              <a:ext uri="{FF2B5EF4-FFF2-40B4-BE49-F238E27FC236}">
                <a16:creationId xmlns:a16="http://schemas.microsoft.com/office/drawing/2014/main" id="{4FE258ED-52F3-4584-BB84-5D82806D73F2}"/>
              </a:ext>
            </a:extLst>
          </p:cNvPr>
          <p:cNvSpPr/>
          <p:nvPr/>
        </p:nvSpPr>
        <p:spPr>
          <a:xfrm>
            <a:off x="3810000" y="5119688"/>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10" name="Rectangle 2">
            <a:extLst>
              <a:ext uri="{FF2B5EF4-FFF2-40B4-BE49-F238E27FC236}">
                <a16:creationId xmlns:a16="http://schemas.microsoft.com/office/drawing/2014/main" id="{B21CA46E-1F54-426A-A51E-E0B6675E59D2}"/>
              </a:ext>
            </a:extLst>
          </p:cNvPr>
          <p:cNvSpPr>
            <a:spLocks noChangeArrowheads="1"/>
          </p:cNvSpPr>
          <p:nvPr/>
        </p:nvSpPr>
        <p:spPr bwMode="auto">
          <a:xfrm>
            <a:off x="195263" y="2146300"/>
            <a:ext cx="3581400" cy="3416300"/>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Transaction Fees</a:t>
            </a:r>
          </a:p>
          <a:p>
            <a:pPr marL="342900" indent="-342900">
              <a:buFont typeface="Arial" pitchFamily="34" charset="0"/>
              <a:buChar char="•"/>
              <a:defRPr/>
            </a:pPr>
            <a:r>
              <a:rPr lang="en-US" sz="2400" dirty="0">
                <a:cs typeface="Calibri" pitchFamily="34" charset="0"/>
              </a:rPr>
              <a:t>Discloses any transaction fees for the card</a:t>
            </a:r>
          </a:p>
          <a:p>
            <a:pPr marL="800100" lvl="1" indent="-342900">
              <a:buFont typeface="Arial" pitchFamily="34" charset="0"/>
              <a:buChar char="•"/>
              <a:defRPr/>
            </a:pPr>
            <a:r>
              <a:rPr lang="en-US" sz="2400" dirty="0">
                <a:cs typeface="Calibri" pitchFamily="34" charset="0"/>
              </a:rPr>
              <a:t>Balance transfer fees</a:t>
            </a:r>
          </a:p>
          <a:p>
            <a:pPr marL="800100" lvl="1" indent="-342900">
              <a:buFont typeface="Arial" pitchFamily="34" charset="0"/>
              <a:buChar char="•"/>
              <a:defRPr/>
            </a:pPr>
            <a:r>
              <a:rPr lang="en-US" sz="2400" dirty="0">
                <a:cs typeface="Calibri" pitchFamily="34" charset="0"/>
              </a:rPr>
              <a:t>Cash advance fees</a:t>
            </a:r>
          </a:p>
          <a:p>
            <a:pPr marL="1257300" lvl="2" indent="-342900">
              <a:buFont typeface="Arial" pitchFamily="34" charset="0"/>
              <a:buChar char="•"/>
              <a:defRPr/>
            </a:pPr>
            <a:r>
              <a:rPr lang="en-US" sz="2400" dirty="0">
                <a:cs typeface="Calibri" pitchFamily="34" charset="0"/>
              </a:rPr>
              <a:t>May be charged in addition to APR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0-#ppt_w/2"/>
                                          </p:val>
                                        </p:tav>
                                        <p:tav tm="100000">
                                          <p:val>
                                            <p:strVal val="#ppt_x"/>
                                          </p:val>
                                        </p:tav>
                                      </p:tavLst>
                                    </p:anim>
                                    <p:anim calcmode="lin" valueType="num">
                                      <p:cBhvr additive="base">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5B2E03C-CE2A-4628-BD5D-7F9B226A94C3}"/>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1" name="Right Arrow 10">
            <a:extLst>
              <a:ext uri="{FF2B5EF4-FFF2-40B4-BE49-F238E27FC236}">
                <a16:creationId xmlns:a16="http://schemas.microsoft.com/office/drawing/2014/main" id="{81439F05-4C34-4C42-91E4-F317DC4F37C4}"/>
              </a:ext>
            </a:extLst>
          </p:cNvPr>
          <p:cNvSpPr/>
          <p:nvPr/>
        </p:nvSpPr>
        <p:spPr>
          <a:xfrm>
            <a:off x="3848100" y="5638800"/>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9" name="Rectangle 2">
            <a:extLst>
              <a:ext uri="{FF2B5EF4-FFF2-40B4-BE49-F238E27FC236}">
                <a16:creationId xmlns:a16="http://schemas.microsoft.com/office/drawing/2014/main" id="{3BBEA18A-D546-4459-8CE7-1B2D5E3A7861}"/>
              </a:ext>
            </a:extLst>
          </p:cNvPr>
          <p:cNvSpPr>
            <a:spLocks noChangeArrowheads="1"/>
          </p:cNvSpPr>
          <p:nvPr/>
        </p:nvSpPr>
        <p:spPr bwMode="auto">
          <a:xfrm>
            <a:off x="76200" y="685800"/>
            <a:ext cx="4038600" cy="4894263"/>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Penalty Fees</a:t>
            </a:r>
          </a:p>
          <a:p>
            <a:pPr marL="342900" indent="-342900">
              <a:buFont typeface="Arial" pitchFamily="34" charset="0"/>
              <a:buChar char="•"/>
              <a:defRPr/>
            </a:pPr>
            <a:r>
              <a:rPr lang="en-US" sz="2400" dirty="0">
                <a:cs typeface="Calibri" pitchFamily="34" charset="0"/>
              </a:rPr>
              <a:t>Discloses the penalty fees for the card (in addition to Penalty APR)</a:t>
            </a:r>
          </a:p>
          <a:p>
            <a:pPr marL="800100" lvl="1" indent="-342900">
              <a:buFont typeface="Arial" pitchFamily="34" charset="0"/>
              <a:buChar char="•"/>
              <a:defRPr/>
            </a:pPr>
            <a:r>
              <a:rPr lang="en-US" sz="2400" b="1" dirty="0">
                <a:cs typeface="Calibri" pitchFamily="34" charset="0"/>
              </a:rPr>
              <a:t>Late-payment</a:t>
            </a:r>
            <a:r>
              <a:rPr lang="en-US" sz="2400" dirty="0">
                <a:cs typeface="Calibri" pitchFamily="34" charset="0"/>
              </a:rPr>
              <a:t>- charged when a cardholder does not make the minimum monthly payment by the due date</a:t>
            </a:r>
          </a:p>
          <a:p>
            <a:pPr marL="800100" lvl="1" indent="-342900">
              <a:buFont typeface="Arial" pitchFamily="34" charset="0"/>
              <a:buChar char="•"/>
              <a:defRPr/>
            </a:pPr>
            <a:r>
              <a:rPr lang="en-US" sz="2400" b="1" dirty="0">
                <a:cs typeface="Calibri" pitchFamily="34" charset="0"/>
              </a:rPr>
              <a:t>Over-the-limit</a:t>
            </a:r>
            <a:r>
              <a:rPr lang="en-US" sz="2400" dirty="0">
                <a:cs typeface="Calibri" pitchFamily="34" charset="0"/>
              </a:rPr>
              <a:t>-charged if the account balance goes over the set credit limit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0-#ppt_w/2"/>
                                          </p:val>
                                        </p:tav>
                                        <p:tav tm="100000">
                                          <p:val>
                                            <p:strVal val="#ppt_x"/>
                                          </p:val>
                                        </p:tav>
                                      </p:tavLst>
                                    </p:anim>
                                    <p:anim calcmode="lin" valueType="num">
                                      <p:cBhvr additive="base">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8EF7349-FB87-4B5A-B98E-A97ADC178893}"/>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Rounded Rectangle 4">
            <a:extLst>
              <a:ext uri="{FF2B5EF4-FFF2-40B4-BE49-F238E27FC236}">
                <a16:creationId xmlns:a16="http://schemas.microsoft.com/office/drawing/2014/main" id="{657A0047-5C7A-4D2C-B486-A254C1213387}"/>
              </a:ext>
            </a:extLst>
          </p:cNvPr>
          <p:cNvSpPr/>
          <p:nvPr/>
        </p:nvSpPr>
        <p:spPr>
          <a:xfrm>
            <a:off x="304800" y="4724400"/>
            <a:ext cx="3627438" cy="1447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latin typeface="+mj-lt"/>
            </a:endParaRPr>
          </a:p>
        </p:txBody>
      </p:sp>
      <p:sp>
        <p:nvSpPr>
          <p:cNvPr id="6" name="TextBox 5">
            <a:extLst>
              <a:ext uri="{FF2B5EF4-FFF2-40B4-BE49-F238E27FC236}">
                <a16:creationId xmlns:a16="http://schemas.microsoft.com/office/drawing/2014/main" id="{5F946342-7334-47F5-80E9-DED3E46998AE}"/>
              </a:ext>
            </a:extLst>
          </p:cNvPr>
          <p:cNvSpPr txBox="1">
            <a:spLocks noChangeArrowheads="1"/>
          </p:cNvSpPr>
          <p:nvPr/>
        </p:nvSpPr>
        <p:spPr bwMode="auto">
          <a:xfrm>
            <a:off x="304800" y="47244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What method is used to calculate the balance on this card?</a:t>
            </a:r>
          </a:p>
        </p:txBody>
      </p:sp>
      <p:sp>
        <p:nvSpPr>
          <p:cNvPr id="7" name="TextBox 6">
            <a:extLst>
              <a:ext uri="{FF2B5EF4-FFF2-40B4-BE49-F238E27FC236}">
                <a16:creationId xmlns:a16="http://schemas.microsoft.com/office/drawing/2014/main" id="{4B240BB8-2A21-44BF-AE0D-0FCD6D8265A3}"/>
              </a:ext>
            </a:extLst>
          </p:cNvPr>
          <p:cNvSpPr txBox="1">
            <a:spLocks noChangeArrowheads="1"/>
          </p:cNvSpPr>
          <p:nvPr/>
        </p:nvSpPr>
        <p:spPr bwMode="auto">
          <a:xfrm>
            <a:off x="381000" y="54102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a:latin typeface="+mj-lt"/>
                <a:cs typeface="Arial" charset="0"/>
              </a:rPr>
              <a:t>Average daily balance </a:t>
            </a:r>
          </a:p>
          <a:p>
            <a:pPr algn="ctr">
              <a:defRPr/>
            </a:pPr>
            <a:r>
              <a:rPr lang="en-US" sz="2000" b="1">
                <a:latin typeface="+mj-lt"/>
                <a:cs typeface="Arial" charset="0"/>
              </a:rPr>
              <a:t>(including new purchases)</a:t>
            </a:r>
          </a:p>
        </p:txBody>
      </p:sp>
      <p:sp>
        <p:nvSpPr>
          <p:cNvPr id="11" name="Right Arrow 10">
            <a:extLst>
              <a:ext uri="{FF2B5EF4-FFF2-40B4-BE49-F238E27FC236}">
                <a16:creationId xmlns:a16="http://schemas.microsoft.com/office/drawing/2014/main" id="{BDC50A17-096D-420E-B60D-43A872629573}"/>
              </a:ext>
            </a:extLst>
          </p:cNvPr>
          <p:cNvSpPr/>
          <p:nvPr/>
        </p:nvSpPr>
        <p:spPr>
          <a:xfrm>
            <a:off x="3665538" y="5992813"/>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10" name="Rectangle 2">
            <a:extLst>
              <a:ext uri="{FF2B5EF4-FFF2-40B4-BE49-F238E27FC236}">
                <a16:creationId xmlns:a16="http://schemas.microsoft.com/office/drawing/2014/main" id="{DCDB693E-F2D8-40F9-A15A-45A29E94A770}"/>
              </a:ext>
            </a:extLst>
          </p:cNvPr>
          <p:cNvSpPr>
            <a:spLocks noChangeArrowheads="1"/>
          </p:cNvSpPr>
          <p:nvPr/>
        </p:nvSpPr>
        <p:spPr bwMode="auto">
          <a:xfrm>
            <a:off x="76200" y="2209800"/>
            <a:ext cx="4038600" cy="2308225"/>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How we calculate your balance</a:t>
            </a:r>
          </a:p>
          <a:p>
            <a:pPr marL="342900" indent="-342900">
              <a:buFont typeface="Arial" pitchFamily="34" charset="0"/>
              <a:buChar char="•"/>
              <a:defRPr/>
            </a:pPr>
            <a:r>
              <a:rPr lang="en-US" sz="2400" dirty="0">
                <a:cs typeface="Calibri" pitchFamily="34" charset="0"/>
              </a:rPr>
              <a:t>Credit card companies can use one of several methods to calculate the outstanding balance on a credit card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0-#ppt_w/2"/>
                                          </p:val>
                                        </p:tav>
                                        <p:tav tm="100000">
                                          <p:val>
                                            <p:strVal val="#ppt_x"/>
                                          </p:val>
                                        </p:tav>
                                      </p:tavLst>
                                    </p:anim>
                                    <p:anim calcmode="lin" valueType="num">
                                      <p:cBhvr additive="base">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29F83A6-34CA-4D9C-9AA9-BBFBB9AD4010}"/>
              </a:ext>
            </a:extLst>
          </p:cNvPr>
          <p:cNvGraphicFramePr>
            <a:graphicFrameLocks noGrp="1"/>
          </p:cNvGraphicFramePr>
          <p:nvPr/>
        </p:nvGraphicFramePr>
        <p:xfrm>
          <a:off x="4114800" y="725488"/>
          <a:ext cx="4724400" cy="5924551"/>
        </p:xfrm>
        <a:graphic>
          <a:graphicData uri="http://schemas.openxmlformats.org/drawingml/2006/table">
            <a:tbl>
              <a:tblPr>
                <a:tableStyleId>{ED083AE6-46FA-4A59-8FB0-9F97EB10719F}</a:tableStyleId>
              </a:tblPr>
              <a:tblGrid>
                <a:gridCol w="987188">
                  <a:extLst>
                    <a:ext uri="{9D8B030D-6E8A-4147-A177-3AD203B41FA5}">
                      <a16:colId xmlns:a16="http://schemas.microsoft.com/office/drawing/2014/main" val="20000"/>
                    </a:ext>
                  </a:extLst>
                </a:gridCol>
                <a:gridCol w="3737212">
                  <a:extLst>
                    <a:ext uri="{9D8B030D-6E8A-4147-A177-3AD203B41FA5}">
                      <a16:colId xmlns:a16="http://schemas.microsoft.com/office/drawing/2014/main" val="20001"/>
                    </a:ext>
                  </a:extLst>
                </a:gridCol>
              </a:tblGrid>
              <a:tr h="137171">
                <a:tc gridSpan="2">
                  <a:txBody>
                    <a:bodyPr/>
                    <a:lstStyle/>
                    <a:p>
                      <a:pPr marL="0" marR="0" algn="ctr">
                        <a:spcBef>
                          <a:spcPts val="0"/>
                        </a:spcBef>
                        <a:spcAft>
                          <a:spcPts val="0"/>
                        </a:spcAft>
                      </a:pPr>
                      <a:r>
                        <a:rPr lang="en-US" sz="900" b="1" dirty="0">
                          <a:latin typeface="+mj-lt"/>
                        </a:rPr>
                        <a:t>Interest Rates and Interest Charges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87681">
                <a:tc>
                  <a:txBody>
                    <a:bodyPr/>
                    <a:lstStyle/>
                    <a:p>
                      <a:pPr marL="0" marR="0" algn="l">
                        <a:spcBef>
                          <a:spcPts val="0"/>
                        </a:spcBef>
                        <a:spcAft>
                          <a:spcPts val="0"/>
                        </a:spcAft>
                      </a:pPr>
                      <a:r>
                        <a:rPr lang="en-US" sz="800" b="1" dirty="0">
                          <a:latin typeface="+mj-lt"/>
                        </a:rPr>
                        <a:t>Annual Percentage Rate (APR) for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12.99%, 13.99% or 14.99%, introductory APR for one year, based on your creditworthiness.</a:t>
                      </a:r>
                    </a:p>
                    <a:p>
                      <a:pPr marL="0" marR="0" algn="l">
                        <a:spcBef>
                          <a:spcPts val="0"/>
                        </a:spcBef>
                        <a:spcAft>
                          <a:spcPts val="0"/>
                        </a:spcAft>
                      </a:pPr>
                      <a:r>
                        <a:rPr lang="en-US" sz="800" dirty="0">
                          <a:latin typeface="+mj-lt"/>
                        </a:rPr>
                        <a:t>After that, your APR will be 14.99%. This is a variable-rate APR that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1"/>
                  </a:ext>
                </a:extLst>
              </a:tr>
              <a:tr h="243860">
                <a:tc>
                  <a:txBody>
                    <a:bodyPr/>
                    <a:lstStyle/>
                    <a:p>
                      <a:pPr marL="0" marR="0" algn="l">
                        <a:spcBef>
                          <a:spcPts val="0"/>
                        </a:spcBef>
                        <a:spcAft>
                          <a:spcPts val="0"/>
                        </a:spcAft>
                      </a:pPr>
                      <a:r>
                        <a:rPr lang="en-US" sz="800" b="1" dirty="0">
                          <a:latin typeface="+mj-lt"/>
                        </a:rPr>
                        <a:t>APR for Balance Transfers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15.99%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2"/>
                  </a:ext>
                </a:extLst>
              </a:tr>
              <a:tr h="243860">
                <a:tc>
                  <a:txBody>
                    <a:bodyPr/>
                    <a:lstStyle/>
                    <a:p>
                      <a:pPr marL="0" marR="0" algn="l">
                        <a:spcBef>
                          <a:spcPts val="0"/>
                        </a:spcBef>
                        <a:spcAft>
                          <a:spcPts val="0"/>
                        </a:spcAft>
                      </a:pPr>
                      <a:r>
                        <a:rPr lang="en-US" sz="800" b="1" dirty="0">
                          <a:latin typeface="+mj-lt"/>
                        </a:rPr>
                        <a:t>APR for Cash Advances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21.99%</a:t>
                      </a:r>
                    </a:p>
                    <a:p>
                      <a:pPr marL="342900" marR="0" lvl="0" indent="-342900" algn="l">
                        <a:spcBef>
                          <a:spcPts val="0"/>
                        </a:spcBef>
                        <a:spcAft>
                          <a:spcPts val="0"/>
                        </a:spcAft>
                        <a:buFont typeface="Symbol"/>
                        <a:buChar char=""/>
                      </a:pPr>
                      <a:r>
                        <a:rPr lang="en-US" sz="800" dirty="0">
                          <a:latin typeface="+mj-lt"/>
                        </a:rPr>
                        <a:t>This APR will vary with the market based on the Prime Rate</a:t>
                      </a:r>
                      <a:endParaRPr lang="en-US" sz="800" dirty="0">
                        <a:latin typeface="+mj-lt"/>
                        <a:ea typeface="Times New Roman"/>
                      </a:endParaRPr>
                    </a:p>
                  </a:txBody>
                  <a:tcPr marL="36552" marR="36552" marT="0" marB="0"/>
                </a:tc>
                <a:extLst>
                  <a:ext uri="{0D108BD9-81ED-4DB2-BD59-A6C34878D82A}">
                    <a16:rowId xmlns:a16="http://schemas.microsoft.com/office/drawing/2014/main" val="10003"/>
                  </a:ext>
                </a:extLst>
              </a:tr>
              <a:tr h="1097283">
                <a:tc>
                  <a:txBody>
                    <a:bodyPr/>
                    <a:lstStyle/>
                    <a:p>
                      <a:pPr marL="0" marR="0" algn="l">
                        <a:spcBef>
                          <a:spcPts val="0"/>
                        </a:spcBef>
                        <a:spcAft>
                          <a:spcPts val="0"/>
                        </a:spcAft>
                      </a:pPr>
                      <a:r>
                        <a:rPr lang="en-US" sz="800" b="1" dirty="0">
                          <a:latin typeface="+mj-lt"/>
                        </a:rPr>
                        <a:t>Penalty APR and When it Applies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28.99%</a:t>
                      </a:r>
                    </a:p>
                    <a:p>
                      <a:pPr marL="0" marR="0" algn="l">
                        <a:spcBef>
                          <a:spcPts val="0"/>
                        </a:spcBef>
                        <a:spcAft>
                          <a:spcPts val="0"/>
                        </a:spcAft>
                      </a:pPr>
                      <a:r>
                        <a:rPr lang="en-US" sz="800" dirty="0">
                          <a:latin typeface="+mj-lt"/>
                        </a:rPr>
                        <a:t>This APR may be applied to your account if you:</a:t>
                      </a:r>
                    </a:p>
                    <a:p>
                      <a:pPr marL="342900" marR="0" lvl="0" indent="-342900" algn="l">
                        <a:spcBef>
                          <a:spcPts val="0"/>
                        </a:spcBef>
                        <a:spcAft>
                          <a:spcPts val="0"/>
                        </a:spcAft>
                        <a:buFont typeface="+mj-lt"/>
                        <a:buAutoNum type="arabicPeriod"/>
                      </a:pPr>
                      <a:r>
                        <a:rPr lang="en-US" sz="800" dirty="0">
                          <a:latin typeface="+mj-lt"/>
                        </a:rPr>
                        <a:t>Make a late payment;</a:t>
                      </a:r>
                    </a:p>
                    <a:p>
                      <a:pPr marL="342900" marR="0" lvl="0" indent="-342900" algn="l">
                        <a:spcBef>
                          <a:spcPts val="0"/>
                        </a:spcBef>
                        <a:spcAft>
                          <a:spcPts val="0"/>
                        </a:spcAft>
                        <a:buFont typeface="+mj-lt"/>
                        <a:buAutoNum type="arabicPeriod"/>
                      </a:pPr>
                      <a:r>
                        <a:rPr lang="en-US" sz="800" dirty="0">
                          <a:latin typeface="+mj-lt"/>
                        </a:rPr>
                        <a:t>Go over your credit limit;</a:t>
                      </a:r>
                    </a:p>
                    <a:p>
                      <a:pPr marL="342900" marR="0" lvl="0" indent="-342900" algn="l">
                        <a:spcBef>
                          <a:spcPts val="0"/>
                        </a:spcBef>
                        <a:spcAft>
                          <a:spcPts val="0"/>
                        </a:spcAft>
                        <a:buFont typeface="+mj-lt"/>
                        <a:buAutoNum type="arabicPeriod"/>
                      </a:pPr>
                      <a:r>
                        <a:rPr lang="en-US" sz="800" dirty="0">
                          <a:latin typeface="+mj-lt"/>
                        </a:rPr>
                        <a:t>Make a payment that is returned; or</a:t>
                      </a:r>
                    </a:p>
                    <a:p>
                      <a:pPr marL="342900" marR="0" lvl="0" indent="-342900" algn="l">
                        <a:spcBef>
                          <a:spcPts val="0"/>
                        </a:spcBef>
                        <a:spcAft>
                          <a:spcPts val="0"/>
                        </a:spcAft>
                        <a:buFont typeface="+mj-lt"/>
                        <a:buAutoNum type="arabicPeriod"/>
                      </a:pPr>
                      <a:r>
                        <a:rPr lang="en-US" sz="800" dirty="0">
                          <a:latin typeface="+mj-lt"/>
                        </a:rPr>
                        <a:t>Do any of the above on another account that you have with us.</a:t>
                      </a:r>
                    </a:p>
                    <a:p>
                      <a:pPr marL="0" marR="0" algn="l">
                        <a:spcBef>
                          <a:spcPts val="0"/>
                        </a:spcBef>
                        <a:spcAft>
                          <a:spcPts val="0"/>
                        </a:spcAft>
                      </a:pPr>
                      <a:r>
                        <a:rPr lang="en-US" sz="800" b="1" dirty="0">
                          <a:latin typeface="+mj-lt"/>
                        </a:rPr>
                        <a:t>How long will the Penalty APR apply? </a:t>
                      </a:r>
                      <a:r>
                        <a:rPr lang="en-US" sz="800" dirty="0">
                          <a:latin typeface="+mj-lt"/>
                        </a:rPr>
                        <a:t>If your APR’s are increased for any of these reasons, the Penalty APR will apply until you make six consecutive minimum payments when due.</a:t>
                      </a:r>
                      <a:endParaRPr lang="en-US" sz="800" dirty="0">
                        <a:latin typeface="+mj-lt"/>
                        <a:ea typeface="Times New Roman"/>
                      </a:endParaRPr>
                    </a:p>
                  </a:txBody>
                  <a:tcPr marL="36552" marR="36552" marT="0" marB="0"/>
                </a:tc>
                <a:extLst>
                  <a:ext uri="{0D108BD9-81ED-4DB2-BD59-A6C34878D82A}">
                    <a16:rowId xmlns:a16="http://schemas.microsoft.com/office/drawing/2014/main" val="10004"/>
                  </a:ext>
                </a:extLst>
              </a:tr>
              <a:tr h="365761">
                <a:tc>
                  <a:txBody>
                    <a:bodyPr/>
                    <a:lstStyle/>
                    <a:p>
                      <a:pPr marL="0" marR="0" algn="l">
                        <a:spcBef>
                          <a:spcPts val="0"/>
                        </a:spcBef>
                        <a:spcAft>
                          <a:spcPts val="0"/>
                        </a:spcAft>
                      </a:pPr>
                      <a:r>
                        <a:rPr lang="en-US" sz="800" b="1" dirty="0">
                          <a:latin typeface="+mj-lt"/>
                        </a:rPr>
                        <a:t>How to Avoid Paying Interest on Purchases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Your due date is at least 25 days after the close of each billing cycle. We will not charge you any interest on purchases if you pay your entire balance by the due date each month.</a:t>
                      </a:r>
                      <a:endParaRPr lang="en-US" sz="800" dirty="0">
                        <a:latin typeface="+mj-lt"/>
                        <a:ea typeface="Times New Roman"/>
                      </a:endParaRPr>
                    </a:p>
                  </a:txBody>
                  <a:tcPr marL="36552" marR="36552" marT="0" marB="0"/>
                </a:tc>
                <a:extLst>
                  <a:ext uri="{0D108BD9-81ED-4DB2-BD59-A6C34878D82A}">
                    <a16:rowId xmlns:a16="http://schemas.microsoft.com/office/drawing/2014/main" val="10005"/>
                  </a:ext>
                </a:extLst>
              </a:tr>
              <a:tr h="264700">
                <a:tc>
                  <a:txBody>
                    <a:bodyPr/>
                    <a:lstStyle/>
                    <a:p>
                      <a:pPr marL="0" marR="0" algn="l">
                        <a:spcBef>
                          <a:spcPts val="0"/>
                        </a:spcBef>
                        <a:spcAft>
                          <a:spcPts val="0"/>
                        </a:spcAft>
                      </a:pPr>
                      <a:r>
                        <a:rPr lang="en-US" sz="800" b="1" dirty="0">
                          <a:latin typeface="+mj-lt"/>
                        </a:rPr>
                        <a:t>Minimum Interest Charge</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If you are charged interest, the charge will be no less than $1.50.</a:t>
                      </a:r>
                      <a:endParaRPr lang="en-US" sz="800" dirty="0">
                        <a:latin typeface="+mj-lt"/>
                        <a:ea typeface="Times New Roman"/>
                      </a:endParaRPr>
                    </a:p>
                  </a:txBody>
                  <a:tcPr marL="36552" marR="36552" marT="0" marB="0"/>
                </a:tc>
                <a:extLst>
                  <a:ext uri="{0D108BD9-81ED-4DB2-BD59-A6C34878D82A}">
                    <a16:rowId xmlns:a16="http://schemas.microsoft.com/office/drawing/2014/main" val="10006"/>
                  </a:ext>
                </a:extLst>
              </a:tr>
              <a:tr h="365790">
                <a:tc>
                  <a:txBody>
                    <a:bodyPr/>
                    <a:lstStyle/>
                    <a:p>
                      <a:pPr marL="0" marR="0" algn="l">
                        <a:spcBef>
                          <a:spcPts val="0"/>
                        </a:spcBef>
                        <a:spcAft>
                          <a:spcPts val="0"/>
                        </a:spcAft>
                      </a:pPr>
                      <a:r>
                        <a:rPr lang="en-US" sz="800" b="1" dirty="0">
                          <a:latin typeface="+mj-lt"/>
                        </a:rPr>
                        <a:t>For Credit Card Tips from the Federal Reserve Board</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To learn more about factors to consider when applying for or using a credit card, visit the website of the Federal Reserve Board at http://www.federalreserve.gov/creditcard</a:t>
                      </a:r>
                      <a:endParaRPr lang="en-US" sz="800" dirty="0">
                        <a:latin typeface="+mj-lt"/>
                        <a:ea typeface="Times New Roman"/>
                      </a:endParaRPr>
                    </a:p>
                  </a:txBody>
                  <a:tcPr marL="36552" marR="36552" marT="0" marB="0"/>
                </a:tc>
                <a:extLst>
                  <a:ext uri="{0D108BD9-81ED-4DB2-BD59-A6C34878D82A}">
                    <a16:rowId xmlns:a16="http://schemas.microsoft.com/office/drawing/2014/main" val="10007"/>
                  </a:ext>
                </a:extLst>
              </a:tr>
              <a:tr h="137171">
                <a:tc gridSpan="2">
                  <a:txBody>
                    <a:bodyPr/>
                    <a:lstStyle/>
                    <a:p>
                      <a:pPr marL="0" marR="0" algn="ctr">
                        <a:spcBef>
                          <a:spcPts val="0"/>
                        </a:spcBef>
                        <a:spcAft>
                          <a:spcPts val="0"/>
                        </a:spcAft>
                      </a:pPr>
                      <a:r>
                        <a:rPr lang="en-US" sz="900" b="1" dirty="0">
                          <a:latin typeface="+mj-lt"/>
                        </a:rPr>
                        <a:t>Fees</a:t>
                      </a:r>
                      <a:endParaRPr lang="en-US" sz="900" b="1" dirty="0">
                        <a:latin typeface="+mj-lt"/>
                        <a:ea typeface="Times New Roman"/>
                      </a:endParaRPr>
                    </a:p>
                  </a:txBody>
                  <a:tcPr marL="36552" marR="36552"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975362">
                <a:tc>
                  <a:txBody>
                    <a:bodyPr/>
                    <a:lstStyle/>
                    <a:p>
                      <a:pPr marL="0" marR="0" algn="l">
                        <a:spcBef>
                          <a:spcPts val="0"/>
                        </a:spcBef>
                        <a:spcAft>
                          <a:spcPts val="0"/>
                        </a:spcAft>
                      </a:pPr>
                      <a:r>
                        <a:rPr lang="en-US" sz="800" b="1" dirty="0">
                          <a:latin typeface="+mj-lt"/>
                        </a:rPr>
                        <a:t>Set-up and Maintenance Fees</a:t>
                      </a:r>
                      <a:endParaRPr lang="en-US" sz="800" b="1" dirty="0">
                        <a:latin typeface="+mj-lt"/>
                        <a:ea typeface="Times New Roman"/>
                      </a:endParaRPr>
                    </a:p>
                  </a:txBody>
                  <a:tcPr marL="36552" marR="36552" marT="0" marB="0"/>
                </a:tc>
                <a:tc>
                  <a:txBody>
                    <a:bodyPr/>
                    <a:lstStyle/>
                    <a:p>
                      <a:pPr marL="0" marR="0" algn="l">
                        <a:spcBef>
                          <a:spcPts val="0"/>
                        </a:spcBef>
                        <a:spcAft>
                          <a:spcPts val="0"/>
                        </a:spcAft>
                      </a:pPr>
                      <a:r>
                        <a:rPr lang="en-US" sz="800" dirty="0">
                          <a:latin typeface="+mj-lt"/>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mj-lt"/>
                        </a:rPr>
                        <a:t>Annual Fee: </a:t>
                      </a:r>
                      <a:r>
                        <a:rPr lang="en-US" sz="800" dirty="0">
                          <a:latin typeface="+mj-lt"/>
                        </a:rPr>
                        <a:t>$20</a:t>
                      </a:r>
                    </a:p>
                    <a:p>
                      <a:pPr marL="342900" marR="0" lvl="0" indent="-342900" algn="l">
                        <a:spcBef>
                          <a:spcPts val="0"/>
                        </a:spcBef>
                        <a:spcAft>
                          <a:spcPts val="0"/>
                        </a:spcAft>
                        <a:buFont typeface="Symbol"/>
                        <a:buChar char=""/>
                      </a:pPr>
                      <a:r>
                        <a:rPr lang="en-US" sz="800" b="1" dirty="0">
                          <a:latin typeface="+mj-lt"/>
                        </a:rPr>
                        <a:t>Account Set-up Fee: </a:t>
                      </a:r>
                      <a:r>
                        <a:rPr lang="en-US" sz="800" dirty="0">
                          <a:latin typeface="+mj-lt"/>
                        </a:rPr>
                        <a:t>$20 (one-time fee)</a:t>
                      </a:r>
                    </a:p>
                    <a:p>
                      <a:pPr marL="342900" marR="0" lvl="0" indent="-342900" algn="l">
                        <a:spcBef>
                          <a:spcPts val="0"/>
                        </a:spcBef>
                        <a:spcAft>
                          <a:spcPts val="0"/>
                        </a:spcAft>
                        <a:buFont typeface="Symbol"/>
                        <a:buChar char=""/>
                      </a:pPr>
                      <a:r>
                        <a:rPr lang="en-US" sz="800" b="1" dirty="0">
                          <a:latin typeface="+mj-lt"/>
                        </a:rPr>
                        <a:t>Participation Fee: </a:t>
                      </a:r>
                      <a:r>
                        <a:rPr lang="en-US" sz="800" dirty="0">
                          <a:latin typeface="+mj-lt"/>
                        </a:rPr>
                        <a:t>$12 annually ($1 per month)</a:t>
                      </a:r>
                    </a:p>
                    <a:p>
                      <a:pPr marL="342900" marR="0" lvl="0" indent="-342900" algn="l">
                        <a:spcBef>
                          <a:spcPts val="0"/>
                        </a:spcBef>
                        <a:spcAft>
                          <a:spcPts val="0"/>
                        </a:spcAft>
                        <a:buFont typeface="Symbol"/>
                        <a:buChar char=""/>
                      </a:pPr>
                      <a:r>
                        <a:rPr lang="en-US" sz="800" b="1" dirty="0">
                          <a:latin typeface="+mj-lt"/>
                        </a:rPr>
                        <a:t>Additional Card Fee: </a:t>
                      </a:r>
                      <a:r>
                        <a:rPr lang="en-US" sz="800" dirty="0">
                          <a:latin typeface="+mj-lt"/>
                        </a:rPr>
                        <a:t>$5 annually (if applicable)</a:t>
                      </a:r>
                      <a:endParaRPr lang="en-US" sz="800" dirty="0">
                        <a:latin typeface="+mj-lt"/>
                        <a:ea typeface="Times New Roman"/>
                      </a:endParaRPr>
                    </a:p>
                  </a:txBody>
                  <a:tcPr marL="36552" marR="36552" marT="0" marB="0"/>
                </a:tc>
                <a:extLst>
                  <a:ext uri="{0D108BD9-81ED-4DB2-BD59-A6C34878D82A}">
                    <a16:rowId xmlns:a16="http://schemas.microsoft.com/office/drawing/2014/main" val="10009"/>
                  </a:ext>
                </a:extLst>
              </a:tr>
              <a:tr h="609651">
                <a:tc>
                  <a:txBody>
                    <a:bodyPr/>
                    <a:lstStyle/>
                    <a:p>
                      <a:pPr marL="0" marR="0" algn="l">
                        <a:spcBef>
                          <a:spcPts val="0"/>
                        </a:spcBef>
                        <a:spcAft>
                          <a:spcPts val="0"/>
                        </a:spcAft>
                      </a:pPr>
                      <a:r>
                        <a:rPr lang="en-US" sz="800" b="1" dirty="0">
                          <a:latin typeface="+mj-lt"/>
                        </a:rPr>
                        <a:t>Transaction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Balance Transfer: </a:t>
                      </a:r>
                      <a:r>
                        <a:rPr lang="en-US" sz="800" dirty="0">
                          <a:latin typeface="+mj-lt"/>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mj-lt"/>
                        </a:rPr>
                        <a:t>Cash Advance: </a:t>
                      </a:r>
                      <a:r>
                        <a:rPr lang="en-US" sz="800" dirty="0">
                          <a:latin typeface="+mj-lt"/>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mj-lt"/>
                        </a:rPr>
                        <a:t>Foreign Transaction: </a:t>
                      </a:r>
                      <a:r>
                        <a:rPr lang="en-US" sz="800" dirty="0">
                          <a:latin typeface="+mj-lt"/>
                        </a:rPr>
                        <a:t>2% of each transaction in U.S. dollars</a:t>
                      </a:r>
                      <a:endParaRPr lang="en-US" sz="800" dirty="0">
                        <a:latin typeface="+mj-lt"/>
                        <a:ea typeface="Times New Roman"/>
                      </a:endParaRPr>
                    </a:p>
                  </a:txBody>
                  <a:tcPr marL="36552" marR="36552" marT="0" marB="0"/>
                </a:tc>
                <a:extLst>
                  <a:ext uri="{0D108BD9-81ED-4DB2-BD59-A6C34878D82A}">
                    <a16:rowId xmlns:a16="http://schemas.microsoft.com/office/drawing/2014/main" val="10010"/>
                  </a:ext>
                </a:extLst>
              </a:tr>
              <a:tr h="487720">
                <a:tc>
                  <a:txBody>
                    <a:bodyPr/>
                    <a:lstStyle/>
                    <a:p>
                      <a:pPr marL="0" marR="0" algn="l">
                        <a:spcBef>
                          <a:spcPts val="0"/>
                        </a:spcBef>
                        <a:spcAft>
                          <a:spcPts val="0"/>
                        </a:spcAft>
                      </a:pPr>
                      <a:r>
                        <a:rPr lang="en-US" sz="800" b="1" dirty="0">
                          <a:latin typeface="+mj-lt"/>
                        </a:rPr>
                        <a:t>Penalty Fees</a:t>
                      </a:r>
                      <a:endParaRPr lang="en-US" sz="800" b="1" dirty="0">
                        <a:latin typeface="+mj-lt"/>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mj-lt"/>
                        </a:rPr>
                        <a:t>Late Payment: </a:t>
                      </a:r>
                      <a:r>
                        <a:rPr lang="en-US" sz="800" dirty="0">
                          <a:latin typeface="+mj-lt"/>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mj-lt"/>
                        </a:rPr>
                        <a:t>Over-the-limit: </a:t>
                      </a:r>
                      <a:r>
                        <a:rPr lang="en-US" sz="800" dirty="0">
                          <a:latin typeface="+mj-lt"/>
                        </a:rPr>
                        <a:t>$29</a:t>
                      </a:r>
                    </a:p>
                    <a:p>
                      <a:pPr marL="342900" marR="0" lvl="0" indent="-342900" algn="l">
                        <a:spcBef>
                          <a:spcPts val="0"/>
                        </a:spcBef>
                        <a:spcAft>
                          <a:spcPts val="0"/>
                        </a:spcAft>
                        <a:buFont typeface="Symbol"/>
                        <a:buChar char=""/>
                      </a:pPr>
                      <a:r>
                        <a:rPr lang="en-US" sz="800" b="1" dirty="0">
                          <a:latin typeface="+mj-lt"/>
                        </a:rPr>
                        <a:t>Returned Payment: </a:t>
                      </a:r>
                      <a:r>
                        <a:rPr lang="en-US" sz="800" dirty="0">
                          <a:latin typeface="+mj-lt"/>
                        </a:rPr>
                        <a:t>$35</a:t>
                      </a:r>
                      <a:endParaRPr lang="en-US" sz="800" dirty="0">
                        <a:latin typeface="+mj-lt"/>
                        <a:ea typeface="Times New Roman"/>
                      </a:endParaRPr>
                    </a:p>
                  </a:txBody>
                  <a:tcPr marL="36552" marR="36552" marT="0" marB="0"/>
                </a:tc>
                <a:extLst>
                  <a:ext uri="{0D108BD9-81ED-4DB2-BD59-A6C34878D82A}">
                    <a16:rowId xmlns:a16="http://schemas.microsoft.com/office/drawing/2014/main" val="10011"/>
                  </a:ext>
                </a:extLst>
              </a:tr>
              <a:tr h="243841">
                <a:tc gridSpan="2">
                  <a:txBody>
                    <a:bodyPr/>
                    <a:lstStyle/>
                    <a:p>
                      <a:pPr marL="0" marR="0" algn="l">
                        <a:spcBef>
                          <a:spcPts val="0"/>
                        </a:spcBef>
                        <a:spcAft>
                          <a:spcPts val="0"/>
                        </a:spcAft>
                      </a:pPr>
                      <a:r>
                        <a:rPr lang="en-US" sz="800" dirty="0">
                          <a:latin typeface="+mj-lt"/>
                        </a:rPr>
                        <a:t>* How We Will Calculate Your Balance: We use a method called “average daily balance (including new purchases).”</a:t>
                      </a:r>
                      <a:endParaRPr lang="en-US" sz="800" dirty="0">
                        <a:latin typeface="+mj-lt"/>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264700">
                <a:tc gridSpan="2">
                  <a:txBody>
                    <a:bodyPr/>
                    <a:lstStyle/>
                    <a:p>
                      <a:pPr marL="0" marR="0" algn="l">
                        <a:spcBef>
                          <a:spcPts val="0"/>
                        </a:spcBef>
                        <a:spcAft>
                          <a:spcPts val="0"/>
                        </a:spcAft>
                      </a:pPr>
                      <a:r>
                        <a:rPr lang="en-US" sz="800" dirty="0">
                          <a:latin typeface="+mj-lt"/>
                        </a:rPr>
                        <a:t>* Loss of Introductory APR- We may end your introductory APR and apply the Penalty APR if you become more than 60 days late in paying your bill</a:t>
                      </a:r>
                      <a:endParaRPr lang="en-US" sz="800" dirty="0">
                        <a:latin typeface="+mj-lt"/>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4" name="Rectangle 2">
            <a:extLst>
              <a:ext uri="{FF2B5EF4-FFF2-40B4-BE49-F238E27FC236}">
                <a16:creationId xmlns:a16="http://schemas.microsoft.com/office/drawing/2014/main" id="{0E774ACA-FA31-417D-882C-F7CD8D5ED83D}"/>
              </a:ext>
            </a:extLst>
          </p:cNvPr>
          <p:cNvSpPr>
            <a:spLocks noChangeArrowheads="1"/>
          </p:cNvSpPr>
          <p:nvPr/>
        </p:nvSpPr>
        <p:spPr bwMode="auto">
          <a:xfrm>
            <a:off x="304800" y="728663"/>
            <a:ext cx="35814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Loss of Introductory APR</a:t>
            </a:r>
          </a:p>
          <a:p>
            <a:pPr algn="ctr">
              <a:defRPr/>
            </a:pPr>
            <a:r>
              <a:rPr lang="en-US" sz="2400" dirty="0">
                <a:latin typeface="+mj-lt"/>
                <a:ea typeface="Times New Roman" pitchFamily="18" charset="0"/>
                <a:cs typeface="Arial" charset="0"/>
              </a:rPr>
              <a:t>If the card has an introductory rate, this area will list how the lower introductory rate can be lost </a:t>
            </a:r>
          </a:p>
        </p:txBody>
      </p:sp>
      <p:sp>
        <p:nvSpPr>
          <p:cNvPr id="5" name="Rounded Rectangle 4">
            <a:extLst>
              <a:ext uri="{FF2B5EF4-FFF2-40B4-BE49-F238E27FC236}">
                <a16:creationId xmlns:a16="http://schemas.microsoft.com/office/drawing/2014/main" id="{130A86BB-113F-41C8-B60D-DABEA213CE65}"/>
              </a:ext>
            </a:extLst>
          </p:cNvPr>
          <p:cNvSpPr/>
          <p:nvPr/>
        </p:nvSpPr>
        <p:spPr>
          <a:xfrm>
            <a:off x="304800" y="3124200"/>
            <a:ext cx="3627438" cy="2971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latin typeface="+mj-lt"/>
            </a:endParaRPr>
          </a:p>
        </p:txBody>
      </p:sp>
      <p:sp>
        <p:nvSpPr>
          <p:cNvPr id="6" name="TextBox 5">
            <a:extLst>
              <a:ext uri="{FF2B5EF4-FFF2-40B4-BE49-F238E27FC236}">
                <a16:creationId xmlns:a16="http://schemas.microsoft.com/office/drawing/2014/main" id="{3146A581-1891-4848-B67B-62AC0D783E5A}"/>
              </a:ext>
            </a:extLst>
          </p:cNvPr>
          <p:cNvSpPr txBox="1">
            <a:spLocks noChangeArrowheads="1"/>
          </p:cNvSpPr>
          <p:nvPr/>
        </p:nvSpPr>
        <p:spPr bwMode="auto">
          <a:xfrm>
            <a:off x="304800" y="318135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a:latin typeface="+mj-lt"/>
                <a:cs typeface="Arial" charset="0"/>
              </a:rPr>
              <a:t>How can the introductory APR be lost on this card?</a:t>
            </a:r>
          </a:p>
        </p:txBody>
      </p:sp>
      <p:sp>
        <p:nvSpPr>
          <p:cNvPr id="7" name="TextBox 6">
            <a:extLst>
              <a:ext uri="{FF2B5EF4-FFF2-40B4-BE49-F238E27FC236}">
                <a16:creationId xmlns:a16="http://schemas.microsoft.com/office/drawing/2014/main" id="{50E8BA96-7DB5-4879-AEEE-9C8A38A1952D}"/>
              </a:ext>
            </a:extLst>
          </p:cNvPr>
          <p:cNvSpPr txBox="1">
            <a:spLocks noChangeArrowheads="1"/>
          </p:cNvSpPr>
          <p:nvPr/>
        </p:nvSpPr>
        <p:spPr bwMode="auto">
          <a:xfrm>
            <a:off x="381000" y="3863975"/>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a:latin typeface="+mj-lt"/>
                <a:cs typeface="Arial" charset="0"/>
              </a:rPr>
              <a:t>If the cardholder is more than 60 days late in paying the bill</a:t>
            </a:r>
          </a:p>
        </p:txBody>
      </p:sp>
      <p:sp>
        <p:nvSpPr>
          <p:cNvPr id="9" name="Right Arrow 8">
            <a:extLst>
              <a:ext uri="{FF2B5EF4-FFF2-40B4-BE49-F238E27FC236}">
                <a16:creationId xmlns:a16="http://schemas.microsoft.com/office/drawing/2014/main" id="{8E1FE44D-B3A0-4DC3-A7FC-AD8A2F97B02F}"/>
              </a:ext>
            </a:extLst>
          </p:cNvPr>
          <p:cNvSpPr/>
          <p:nvPr/>
        </p:nvSpPr>
        <p:spPr>
          <a:xfrm rot="5400000">
            <a:off x="4152900" y="5873750"/>
            <a:ext cx="4572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11" name="Right Arrow 10">
            <a:extLst>
              <a:ext uri="{FF2B5EF4-FFF2-40B4-BE49-F238E27FC236}">
                <a16:creationId xmlns:a16="http://schemas.microsoft.com/office/drawing/2014/main" id="{6A2BCCB6-C3CD-4BEE-8ED1-4175A4C73A7E}"/>
              </a:ext>
            </a:extLst>
          </p:cNvPr>
          <p:cNvSpPr/>
          <p:nvPr/>
        </p:nvSpPr>
        <p:spPr>
          <a:xfrm>
            <a:off x="3581400" y="6248400"/>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10" name="TextBox 9">
            <a:extLst>
              <a:ext uri="{FF2B5EF4-FFF2-40B4-BE49-F238E27FC236}">
                <a16:creationId xmlns:a16="http://schemas.microsoft.com/office/drawing/2014/main" id="{F4B6E2C9-6B57-40FF-89CC-F96F4E739961}"/>
              </a:ext>
            </a:extLst>
          </p:cNvPr>
          <p:cNvSpPr txBox="1">
            <a:spLocks noChangeArrowheads="1"/>
          </p:cNvSpPr>
          <p:nvPr/>
        </p:nvSpPr>
        <p:spPr bwMode="auto">
          <a:xfrm>
            <a:off x="457200" y="46228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a:latin typeface="+mj-lt"/>
                <a:cs typeface="Arial" charset="0"/>
              </a:rPr>
              <a:t>What APR will the cardholder be charged if the introductory rate is lost?</a:t>
            </a:r>
          </a:p>
        </p:txBody>
      </p:sp>
      <p:sp>
        <p:nvSpPr>
          <p:cNvPr id="12" name="TextBox 11">
            <a:extLst>
              <a:ext uri="{FF2B5EF4-FFF2-40B4-BE49-F238E27FC236}">
                <a16:creationId xmlns:a16="http://schemas.microsoft.com/office/drawing/2014/main" id="{4D2E2D3F-BCAF-4547-B035-A70307A265D8}"/>
              </a:ext>
            </a:extLst>
          </p:cNvPr>
          <p:cNvSpPr txBox="1">
            <a:spLocks noChangeArrowheads="1"/>
          </p:cNvSpPr>
          <p:nvPr/>
        </p:nvSpPr>
        <p:spPr bwMode="auto">
          <a:xfrm>
            <a:off x="304800" y="561975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a:latin typeface="+mj-lt"/>
                <a:cs typeface="Arial" charset="0"/>
              </a:rPr>
              <a:t>The Penalty APR of 28.99%</a:t>
            </a:r>
          </a:p>
        </p:txBody>
      </p:sp>
      <p:sp>
        <p:nvSpPr>
          <p:cNvPr id="13" name="Right Arrow 12">
            <a:extLst>
              <a:ext uri="{FF2B5EF4-FFF2-40B4-BE49-F238E27FC236}">
                <a16:creationId xmlns:a16="http://schemas.microsoft.com/office/drawing/2014/main" id="{B46D2385-1379-4DF1-AB43-F87136CFE557}"/>
              </a:ext>
            </a:extLst>
          </p:cNvPr>
          <p:cNvSpPr/>
          <p:nvPr/>
        </p:nvSpPr>
        <p:spPr>
          <a:xfrm rot="5400000">
            <a:off x="7321550" y="5829300"/>
            <a:ext cx="4572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0-#ppt_w/2"/>
                                          </p:val>
                                        </p:tav>
                                        <p:tav tm="100000">
                                          <p:val>
                                            <p:strVal val="#ppt_x"/>
                                          </p:val>
                                        </p:tav>
                                      </p:tavLst>
                                    </p:anim>
                                    <p:anim calcmode="lin" valueType="num">
                                      <p:cBhvr additive="base">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2"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P spid="11" grpId="0" animBg="1"/>
      <p:bldP spid="10" grpId="0"/>
      <p:bldP spid="12" grpId="0"/>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395BA99-7073-4056-9F3D-1803945C545B}"/>
              </a:ext>
            </a:extLst>
          </p:cNvPr>
          <p:cNvSpPr>
            <a:spLocks noGrp="1"/>
          </p:cNvSpPr>
          <p:nvPr>
            <p:ph type="title"/>
          </p:nvPr>
        </p:nvSpPr>
        <p:spPr/>
        <p:txBody>
          <a:bodyPr/>
          <a:lstStyle/>
          <a:p>
            <a:pPr eaLnBrk="1" hangingPunct="1"/>
            <a:r>
              <a:rPr lang="en-US" altLang="en-US"/>
              <a:t>Credit Card Benefits</a:t>
            </a:r>
          </a:p>
        </p:txBody>
      </p:sp>
      <p:sp>
        <p:nvSpPr>
          <p:cNvPr id="3" name="Content Placeholder 2">
            <a:extLst>
              <a:ext uri="{FF2B5EF4-FFF2-40B4-BE49-F238E27FC236}">
                <a16:creationId xmlns:a16="http://schemas.microsoft.com/office/drawing/2014/main" id="{8DAFE4BF-E594-4642-9C8D-644D7802136F}"/>
              </a:ext>
            </a:extLst>
          </p:cNvPr>
          <p:cNvSpPr>
            <a:spLocks noGrp="1"/>
          </p:cNvSpPr>
          <p:nvPr>
            <p:ph idx="1"/>
          </p:nvPr>
        </p:nvSpPr>
        <p:spPr>
          <a:xfrm>
            <a:off x="5181600" y="2286000"/>
            <a:ext cx="3581400" cy="3124200"/>
          </a:xfrm>
        </p:spPr>
        <p:txBody>
          <a:bodyPr>
            <a:normAutofit fontScale="92500" lnSpcReduction="10000"/>
          </a:bodyPr>
          <a:lstStyle/>
          <a:p>
            <a:pPr eaLnBrk="1" hangingPunct="1"/>
            <a:r>
              <a:rPr lang="en-US" altLang="en-US"/>
              <a:t>Make sure to know all terms and conditions</a:t>
            </a:r>
          </a:p>
          <a:p>
            <a:pPr eaLnBrk="1" hangingPunct="1"/>
            <a:r>
              <a:rPr lang="en-US" altLang="en-US"/>
              <a:t>May charge fees or higher interest rates</a:t>
            </a:r>
          </a:p>
          <a:p>
            <a:pPr lvl="1" eaLnBrk="1" hangingPunct="1"/>
            <a:endParaRPr lang="en-US" altLang="en-US"/>
          </a:p>
        </p:txBody>
      </p:sp>
      <p:graphicFrame>
        <p:nvGraphicFramePr>
          <p:cNvPr id="4" name="Diagram 3">
            <a:extLst>
              <a:ext uri="{FF2B5EF4-FFF2-40B4-BE49-F238E27FC236}">
                <a16:creationId xmlns:a16="http://schemas.microsoft.com/office/drawing/2014/main" id="{3D2798F0-5F74-4E04-8AD4-3D2312007CBB}"/>
              </a:ext>
            </a:extLst>
          </p:cNvPr>
          <p:cNvGraphicFramePr/>
          <p:nvPr/>
        </p:nvGraphicFramePr>
        <p:xfrm>
          <a:off x="609600" y="1905000"/>
          <a:ext cx="4267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84E486D-3748-4F40-9D52-CB4474C5AA70}"/>
              </a:ext>
            </a:extLst>
          </p:cNvPr>
          <p:cNvSpPr>
            <a:spLocks noGrp="1"/>
          </p:cNvSpPr>
          <p:nvPr>
            <p:ph type="title"/>
          </p:nvPr>
        </p:nvSpPr>
        <p:spPr/>
        <p:txBody>
          <a:bodyPr/>
          <a:lstStyle/>
          <a:p>
            <a:r>
              <a:rPr lang="en-US" altLang="en-US"/>
              <a:t>How do I obtain a credit card?</a:t>
            </a:r>
          </a:p>
        </p:txBody>
      </p:sp>
      <p:graphicFrame>
        <p:nvGraphicFramePr>
          <p:cNvPr id="4" name="Diagram 3">
            <a:extLst>
              <a:ext uri="{FF2B5EF4-FFF2-40B4-BE49-F238E27FC236}">
                <a16:creationId xmlns:a16="http://schemas.microsoft.com/office/drawing/2014/main" id="{AF567BF5-440D-4D9C-929B-0747704DC2CE}"/>
              </a:ext>
            </a:extLst>
          </p:cNvPr>
          <p:cNvGraphicFramePr/>
          <p:nvPr/>
        </p:nvGraphicFramePr>
        <p:xfrm>
          <a:off x="-381000" y="1447800"/>
          <a:ext cx="9982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ounded Rectangle 16">
            <a:extLst>
              <a:ext uri="{FF2B5EF4-FFF2-40B4-BE49-F238E27FC236}">
                <a16:creationId xmlns:a16="http://schemas.microsoft.com/office/drawing/2014/main" id="{18FC565A-62B2-4888-BB6C-06012B6F9DBB}"/>
              </a:ext>
            </a:extLst>
          </p:cNvPr>
          <p:cNvSpPr/>
          <p:nvPr/>
        </p:nvSpPr>
        <p:spPr>
          <a:xfrm>
            <a:off x="228600" y="5176838"/>
            <a:ext cx="5562600" cy="11477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5" name="Rectangle 4">
            <a:extLst>
              <a:ext uri="{FF2B5EF4-FFF2-40B4-BE49-F238E27FC236}">
                <a16:creationId xmlns:a16="http://schemas.microsoft.com/office/drawing/2014/main" id="{B6B547AC-164B-4EBD-809F-F98C3106E0EA}"/>
              </a:ext>
            </a:extLst>
          </p:cNvPr>
          <p:cNvSpPr/>
          <p:nvPr/>
        </p:nvSpPr>
        <p:spPr>
          <a:xfrm>
            <a:off x="228600" y="5216525"/>
            <a:ext cx="5562600" cy="1016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000" dirty="0">
                <a:cs typeface="Calibri" pitchFamily="34" charset="0"/>
              </a:rPr>
              <a:t>Credit card companies send </a:t>
            </a:r>
            <a:r>
              <a:rPr lang="en-US" sz="2000" b="1" dirty="0">
                <a:cs typeface="Calibri" pitchFamily="34" charset="0"/>
              </a:rPr>
              <a:t>pre-approved</a:t>
            </a:r>
            <a:r>
              <a:rPr lang="en-US" sz="2000" dirty="0">
                <a:cs typeface="Calibri" pitchFamily="34" charset="0"/>
              </a:rPr>
              <a:t> credit card applications in the mail when the individual has passed their initial credit check</a:t>
            </a:r>
          </a:p>
        </p:txBody>
      </p:sp>
      <p:grpSp>
        <p:nvGrpSpPr>
          <p:cNvPr id="6" name="Group 10">
            <a:extLst>
              <a:ext uri="{FF2B5EF4-FFF2-40B4-BE49-F238E27FC236}">
                <a16:creationId xmlns:a16="http://schemas.microsoft.com/office/drawing/2014/main" id="{A0CAEBD0-80CC-477E-BBA7-2F7A729BB62E}"/>
              </a:ext>
            </a:extLst>
          </p:cNvPr>
          <p:cNvGrpSpPr>
            <a:grpSpLocks noChangeAspect="1"/>
          </p:cNvGrpSpPr>
          <p:nvPr/>
        </p:nvGrpSpPr>
        <p:grpSpPr bwMode="auto">
          <a:xfrm>
            <a:off x="5334000" y="5889625"/>
            <a:ext cx="396875" cy="358775"/>
            <a:chOff x="1620" y="1920"/>
            <a:chExt cx="342" cy="310"/>
          </a:xfrm>
        </p:grpSpPr>
        <p:sp>
          <p:nvSpPr>
            <p:cNvPr id="7" name="Freeform 24">
              <a:extLst>
                <a:ext uri="{FF2B5EF4-FFF2-40B4-BE49-F238E27FC236}">
                  <a16:creationId xmlns:a16="http://schemas.microsoft.com/office/drawing/2014/main" id="{87C36633-45A4-4CE6-97D0-58906FD8788D}"/>
                </a:ext>
              </a:extLst>
            </p:cNvPr>
            <p:cNvSpPr>
              <a:spLocks/>
            </p:cNvSpPr>
            <p:nvPr/>
          </p:nvSpPr>
          <p:spPr bwMode="auto">
            <a:xfrm>
              <a:off x="1620" y="2100"/>
              <a:ext cx="54" cy="20"/>
            </a:xfrm>
            <a:custGeom>
              <a:avLst/>
              <a:gdLst/>
              <a:ahLst/>
              <a:cxnLst>
                <a:cxn ang="0">
                  <a:pos x="0" y="6"/>
                </a:cxn>
                <a:cxn ang="0">
                  <a:pos x="2" y="0"/>
                </a:cxn>
                <a:cxn ang="0">
                  <a:pos x="2" y="0"/>
                </a:cxn>
                <a:cxn ang="0">
                  <a:pos x="54" y="12"/>
                </a:cxn>
                <a:cxn ang="0">
                  <a:pos x="54" y="12"/>
                </a:cxn>
                <a:cxn ang="0">
                  <a:pos x="54" y="12"/>
                </a:cxn>
                <a:cxn ang="0">
                  <a:pos x="52" y="20"/>
                </a:cxn>
                <a:cxn ang="0">
                  <a:pos x="52" y="20"/>
                </a:cxn>
                <a:cxn ang="0">
                  <a:pos x="0" y="6"/>
                </a:cxn>
                <a:cxn ang="0">
                  <a:pos x="0" y="6"/>
                </a:cxn>
              </a:cxnLst>
              <a:rect l="0" t="0" r="r" b="b"/>
              <a:pathLst>
                <a:path w="54" h="20">
                  <a:moveTo>
                    <a:pt x="0" y="6"/>
                  </a:moveTo>
                  <a:lnTo>
                    <a:pt x="2" y="0"/>
                  </a:lnTo>
                  <a:lnTo>
                    <a:pt x="2" y="0"/>
                  </a:lnTo>
                  <a:lnTo>
                    <a:pt x="54" y="12"/>
                  </a:lnTo>
                  <a:lnTo>
                    <a:pt x="54" y="12"/>
                  </a:lnTo>
                  <a:lnTo>
                    <a:pt x="54" y="12"/>
                  </a:lnTo>
                  <a:lnTo>
                    <a:pt x="52" y="20"/>
                  </a:lnTo>
                  <a:lnTo>
                    <a:pt x="52" y="20"/>
                  </a:lnTo>
                  <a:lnTo>
                    <a:pt x="0" y="6"/>
                  </a:lnTo>
                  <a:lnTo>
                    <a:pt x="0" y="6"/>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8" name="Freeform 25">
              <a:extLst>
                <a:ext uri="{FF2B5EF4-FFF2-40B4-BE49-F238E27FC236}">
                  <a16:creationId xmlns:a16="http://schemas.microsoft.com/office/drawing/2014/main" id="{C10AD40A-23DD-4A75-8280-ACBBC5C3A52F}"/>
                </a:ext>
              </a:extLst>
            </p:cNvPr>
            <p:cNvSpPr>
              <a:spLocks/>
            </p:cNvSpPr>
            <p:nvPr/>
          </p:nvSpPr>
          <p:spPr bwMode="auto">
            <a:xfrm>
              <a:off x="1644" y="1968"/>
              <a:ext cx="46" cy="46"/>
            </a:xfrm>
            <a:custGeom>
              <a:avLst/>
              <a:gdLst/>
              <a:ahLst/>
              <a:cxnLst>
                <a:cxn ang="0">
                  <a:pos x="0" y="4"/>
                </a:cxn>
                <a:cxn ang="0">
                  <a:pos x="6" y="0"/>
                </a:cxn>
                <a:cxn ang="0">
                  <a:pos x="6" y="0"/>
                </a:cxn>
                <a:cxn ang="0">
                  <a:pos x="24" y="22"/>
                </a:cxn>
                <a:cxn ang="0">
                  <a:pos x="34" y="30"/>
                </a:cxn>
                <a:cxn ang="0">
                  <a:pos x="46" y="40"/>
                </a:cxn>
                <a:cxn ang="0">
                  <a:pos x="46" y="40"/>
                </a:cxn>
                <a:cxn ang="0">
                  <a:pos x="46" y="40"/>
                </a:cxn>
                <a:cxn ang="0">
                  <a:pos x="42" y="46"/>
                </a:cxn>
                <a:cxn ang="0">
                  <a:pos x="42" y="46"/>
                </a:cxn>
                <a:cxn ang="0">
                  <a:pos x="30" y="36"/>
                </a:cxn>
                <a:cxn ang="0">
                  <a:pos x="20" y="26"/>
                </a:cxn>
                <a:cxn ang="0">
                  <a:pos x="0" y="4"/>
                </a:cxn>
                <a:cxn ang="0">
                  <a:pos x="0" y="4"/>
                </a:cxn>
              </a:cxnLst>
              <a:rect l="0" t="0" r="r" b="b"/>
              <a:pathLst>
                <a:path w="46" h="46">
                  <a:moveTo>
                    <a:pt x="0" y="4"/>
                  </a:moveTo>
                  <a:lnTo>
                    <a:pt x="6" y="0"/>
                  </a:lnTo>
                  <a:lnTo>
                    <a:pt x="6" y="0"/>
                  </a:lnTo>
                  <a:lnTo>
                    <a:pt x="24" y="22"/>
                  </a:lnTo>
                  <a:lnTo>
                    <a:pt x="34" y="30"/>
                  </a:lnTo>
                  <a:lnTo>
                    <a:pt x="46" y="40"/>
                  </a:lnTo>
                  <a:lnTo>
                    <a:pt x="46" y="40"/>
                  </a:lnTo>
                  <a:lnTo>
                    <a:pt x="46" y="40"/>
                  </a:lnTo>
                  <a:lnTo>
                    <a:pt x="42" y="46"/>
                  </a:lnTo>
                  <a:lnTo>
                    <a:pt x="42" y="46"/>
                  </a:lnTo>
                  <a:lnTo>
                    <a:pt x="30" y="36"/>
                  </a:lnTo>
                  <a:lnTo>
                    <a:pt x="20" y="26"/>
                  </a:lnTo>
                  <a:lnTo>
                    <a:pt x="0" y="4"/>
                  </a:lnTo>
                  <a:lnTo>
                    <a:pt x="0" y="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9" name="Freeform 26">
              <a:extLst>
                <a:ext uri="{FF2B5EF4-FFF2-40B4-BE49-F238E27FC236}">
                  <a16:creationId xmlns:a16="http://schemas.microsoft.com/office/drawing/2014/main" id="{5F64374B-0240-4628-BE24-67E3E5D0D41B}"/>
                </a:ext>
              </a:extLst>
            </p:cNvPr>
            <p:cNvSpPr>
              <a:spLocks/>
            </p:cNvSpPr>
            <p:nvPr/>
          </p:nvSpPr>
          <p:spPr bwMode="auto">
            <a:xfrm>
              <a:off x="1786" y="1920"/>
              <a:ext cx="8" cy="46"/>
            </a:xfrm>
            <a:custGeom>
              <a:avLst/>
              <a:gdLst/>
              <a:ahLst/>
              <a:cxnLst>
                <a:cxn ang="0">
                  <a:pos x="0" y="46"/>
                </a:cxn>
                <a:cxn ang="0">
                  <a:pos x="0" y="46"/>
                </a:cxn>
                <a:cxn ang="0">
                  <a:pos x="2" y="22"/>
                </a:cxn>
                <a:cxn ang="0">
                  <a:pos x="2" y="0"/>
                </a:cxn>
                <a:cxn ang="0">
                  <a:pos x="2" y="0"/>
                </a:cxn>
                <a:cxn ang="0">
                  <a:pos x="8" y="0"/>
                </a:cxn>
                <a:cxn ang="0">
                  <a:pos x="8" y="0"/>
                </a:cxn>
                <a:cxn ang="0">
                  <a:pos x="8" y="22"/>
                </a:cxn>
                <a:cxn ang="0">
                  <a:pos x="6" y="46"/>
                </a:cxn>
                <a:cxn ang="0">
                  <a:pos x="6" y="46"/>
                </a:cxn>
                <a:cxn ang="0">
                  <a:pos x="6" y="46"/>
                </a:cxn>
                <a:cxn ang="0">
                  <a:pos x="0" y="46"/>
                </a:cxn>
                <a:cxn ang="0">
                  <a:pos x="0" y="46"/>
                </a:cxn>
              </a:cxnLst>
              <a:rect l="0" t="0" r="r" b="b"/>
              <a:pathLst>
                <a:path w="8" h="46">
                  <a:moveTo>
                    <a:pt x="0" y="46"/>
                  </a:moveTo>
                  <a:lnTo>
                    <a:pt x="0" y="46"/>
                  </a:lnTo>
                  <a:lnTo>
                    <a:pt x="2" y="22"/>
                  </a:lnTo>
                  <a:lnTo>
                    <a:pt x="2" y="0"/>
                  </a:lnTo>
                  <a:lnTo>
                    <a:pt x="2" y="0"/>
                  </a:lnTo>
                  <a:lnTo>
                    <a:pt x="8" y="0"/>
                  </a:lnTo>
                  <a:lnTo>
                    <a:pt x="8" y="0"/>
                  </a:lnTo>
                  <a:lnTo>
                    <a:pt x="8" y="22"/>
                  </a:lnTo>
                  <a:lnTo>
                    <a:pt x="6" y="46"/>
                  </a:lnTo>
                  <a:lnTo>
                    <a:pt x="6" y="46"/>
                  </a:lnTo>
                  <a:lnTo>
                    <a:pt x="6" y="46"/>
                  </a:lnTo>
                  <a:lnTo>
                    <a:pt x="0" y="46"/>
                  </a:lnTo>
                  <a:lnTo>
                    <a:pt x="0" y="46"/>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0" name="Freeform 27">
              <a:extLst>
                <a:ext uri="{FF2B5EF4-FFF2-40B4-BE49-F238E27FC236}">
                  <a16:creationId xmlns:a16="http://schemas.microsoft.com/office/drawing/2014/main" id="{356506DD-E99B-4CD8-B35E-0F4832193D7E}"/>
                </a:ext>
              </a:extLst>
            </p:cNvPr>
            <p:cNvSpPr>
              <a:spLocks/>
            </p:cNvSpPr>
            <p:nvPr/>
          </p:nvSpPr>
          <p:spPr bwMode="auto">
            <a:xfrm>
              <a:off x="1914" y="2008"/>
              <a:ext cx="48" cy="20"/>
            </a:xfrm>
            <a:custGeom>
              <a:avLst/>
              <a:gdLst/>
              <a:ahLst/>
              <a:cxnLst>
                <a:cxn ang="0">
                  <a:pos x="0" y="14"/>
                </a:cxn>
                <a:cxn ang="0">
                  <a:pos x="0" y="14"/>
                </a:cxn>
                <a:cxn ang="0">
                  <a:pos x="10" y="10"/>
                </a:cxn>
                <a:cxn ang="0">
                  <a:pos x="22" y="6"/>
                </a:cxn>
                <a:cxn ang="0">
                  <a:pos x="34" y="2"/>
                </a:cxn>
                <a:cxn ang="0">
                  <a:pos x="48" y="0"/>
                </a:cxn>
                <a:cxn ang="0">
                  <a:pos x="48" y="0"/>
                </a:cxn>
                <a:cxn ang="0">
                  <a:pos x="48" y="8"/>
                </a:cxn>
                <a:cxn ang="0">
                  <a:pos x="48" y="8"/>
                </a:cxn>
                <a:cxn ang="0">
                  <a:pos x="36" y="10"/>
                </a:cxn>
                <a:cxn ang="0">
                  <a:pos x="24" y="14"/>
                </a:cxn>
                <a:cxn ang="0">
                  <a:pos x="14" y="18"/>
                </a:cxn>
                <a:cxn ang="0">
                  <a:pos x="0" y="20"/>
                </a:cxn>
                <a:cxn ang="0">
                  <a:pos x="0" y="20"/>
                </a:cxn>
                <a:cxn ang="0">
                  <a:pos x="0" y="14"/>
                </a:cxn>
                <a:cxn ang="0">
                  <a:pos x="0" y="14"/>
                </a:cxn>
              </a:cxnLst>
              <a:rect l="0" t="0" r="r" b="b"/>
              <a:pathLst>
                <a:path w="48" h="20">
                  <a:moveTo>
                    <a:pt x="0" y="14"/>
                  </a:moveTo>
                  <a:lnTo>
                    <a:pt x="0" y="14"/>
                  </a:lnTo>
                  <a:lnTo>
                    <a:pt x="10" y="10"/>
                  </a:lnTo>
                  <a:lnTo>
                    <a:pt x="22" y="6"/>
                  </a:lnTo>
                  <a:lnTo>
                    <a:pt x="34" y="2"/>
                  </a:lnTo>
                  <a:lnTo>
                    <a:pt x="48" y="0"/>
                  </a:lnTo>
                  <a:lnTo>
                    <a:pt x="48" y="0"/>
                  </a:lnTo>
                  <a:lnTo>
                    <a:pt x="48" y="8"/>
                  </a:lnTo>
                  <a:lnTo>
                    <a:pt x="48" y="8"/>
                  </a:lnTo>
                  <a:lnTo>
                    <a:pt x="36" y="10"/>
                  </a:lnTo>
                  <a:lnTo>
                    <a:pt x="24" y="14"/>
                  </a:lnTo>
                  <a:lnTo>
                    <a:pt x="14" y="18"/>
                  </a:lnTo>
                  <a:lnTo>
                    <a:pt x="0" y="20"/>
                  </a:lnTo>
                  <a:lnTo>
                    <a:pt x="0" y="20"/>
                  </a:lnTo>
                  <a:lnTo>
                    <a:pt x="0" y="14"/>
                  </a:lnTo>
                  <a:lnTo>
                    <a:pt x="0" y="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1" name="Freeform 28">
              <a:extLst>
                <a:ext uri="{FF2B5EF4-FFF2-40B4-BE49-F238E27FC236}">
                  <a16:creationId xmlns:a16="http://schemas.microsoft.com/office/drawing/2014/main" id="{1FA3904C-B086-4A9F-ADED-E4D46282644A}"/>
                </a:ext>
              </a:extLst>
            </p:cNvPr>
            <p:cNvSpPr>
              <a:spLocks/>
            </p:cNvSpPr>
            <p:nvPr/>
          </p:nvSpPr>
          <p:spPr bwMode="auto">
            <a:xfrm>
              <a:off x="1884" y="2142"/>
              <a:ext cx="56" cy="12"/>
            </a:xfrm>
            <a:custGeom>
              <a:avLst/>
              <a:gdLst/>
              <a:ahLst/>
              <a:cxnLst>
                <a:cxn ang="0">
                  <a:pos x="0" y="8"/>
                </a:cxn>
                <a:cxn ang="0">
                  <a:pos x="0" y="0"/>
                </a:cxn>
                <a:cxn ang="0">
                  <a:pos x="0" y="0"/>
                </a:cxn>
                <a:cxn ang="0">
                  <a:pos x="28" y="2"/>
                </a:cxn>
                <a:cxn ang="0">
                  <a:pos x="56" y="4"/>
                </a:cxn>
                <a:cxn ang="0">
                  <a:pos x="56" y="4"/>
                </a:cxn>
                <a:cxn ang="0">
                  <a:pos x="54" y="12"/>
                </a:cxn>
                <a:cxn ang="0">
                  <a:pos x="54" y="12"/>
                </a:cxn>
                <a:cxn ang="0">
                  <a:pos x="28" y="8"/>
                </a:cxn>
                <a:cxn ang="0">
                  <a:pos x="0" y="8"/>
                </a:cxn>
                <a:cxn ang="0">
                  <a:pos x="0" y="8"/>
                </a:cxn>
              </a:cxnLst>
              <a:rect l="0" t="0" r="r" b="b"/>
              <a:pathLst>
                <a:path w="56" h="12">
                  <a:moveTo>
                    <a:pt x="0" y="8"/>
                  </a:moveTo>
                  <a:lnTo>
                    <a:pt x="0" y="0"/>
                  </a:lnTo>
                  <a:lnTo>
                    <a:pt x="0" y="0"/>
                  </a:lnTo>
                  <a:lnTo>
                    <a:pt x="28" y="2"/>
                  </a:lnTo>
                  <a:lnTo>
                    <a:pt x="56" y="4"/>
                  </a:lnTo>
                  <a:lnTo>
                    <a:pt x="56" y="4"/>
                  </a:lnTo>
                  <a:lnTo>
                    <a:pt x="54" y="12"/>
                  </a:lnTo>
                  <a:lnTo>
                    <a:pt x="54" y="12"/>
                  </a:lnTo>
                  <a:lnTo>
                    <a:pt x="28" y="8"/>
                  </a:lnTo>
                  <a:lnTo>
                    <a:pt x="0" y="8"/>
                  </a:lnTo>
                  <a:lnTo>
                    <a:pt x="0"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2" name="Freeform 29">
              <a:extLst>
                <a:ext uri="{FF2B5EF4-FFF2-40B4-BE49-F238E27FC236}">
                  <a16:creationId xmlns:a16="http://schemas.microsoft.com/office/drawing/2014/main" id="{749ED95F-CC5A-4258-92FE-1932E7F899B5}"/>
                </a:ext>
              </a:extLst>
            </p:cNvPr>
            <p:cNvSpPr>
              <a:spLocks noEditPoints="1"/>
            </p:cNvSpPr>
            <p:nvPr/>
          </p:nvSpPr>
          <p:spPr bwMode="auto">
            <a:xfrm>
              <a:off x="1688" y="1992"/>
              <a:ext cx="180" cy="230"/>
            </a:xfrm>
            <a:custGeom>
              <a:avLst/>
              <a:gdLst/>
              <a:ahLst/>
              <a:cxnLst>
                <a:cxn ang="0">
                  <a:pos x="40" y="226"/>
                </a:cxn>
                <a:cxn ang="0">
                  <a:pos x="28" y="218"/>
                </a:cxn>
                <a:cxn ang="0">
                  <a:pos x="22" y="208"/>
                </a:cxn>
                <a:cxn ang="0">
                  <a:pos x="18" y="186"/>
                </a:cxn>
                <a:cxn ang="0">
                  <a:pos x="18" y="174"/>
                </a:cxn>
                <a:cxn ang="0">
                  <a:pos x="14" y="140"/>
                </a:cxn>
                <a:cxn ang="0">
                  <a:pos x="10" y="126"/>
                </a:cxn>
                <a:cxn ang="0">
                  <a:pos x="2" y="100"/>
                </a:cxn>
                <a:cxn ang="0">
                  <a:pos x="0" y="84"/>
                </a:cxn>
                <a:cxn ang="0">
                  <a:pos x="8" y="46"/>
                </a:cxn>
                <a:cxn ang="0">
                  <a:pos x="40" y="16"/>
                </a:cxn>
                <a:cxn ang="0">
                  <a:pos x="64" y="6"/>
                </a:cxn>
                <a:cxn ang="0">
                  <a:pos x="94" y="0"/>
                </a:cxn>
                <a:cxn ang="0">
                  <a:pos x="96" y="0"/>
                </a:cxn>
                <a:cxn ang="0">
                  <a:pos x="146" y="20"/>
                </a:cxn>
                <a:cxn ang="0">
                  <a:pos x="164" y="40"/>
                </a:cxn>
                <a:cxn ang="0">
                  <a:pos x="176" y="60"/>
                </a:cxn>
                <a:cxn ang="0">
                  <a:pos x="180" y="92"/>
                </a:cxn>
                <a:cxn ang="0">
                  <a:pos x="174" y="124"/>
                </a:cxn>
                <a:cxn ang="0">
                  <a:pos x="150" y="156"/>
                </a:cxn>
                <a:cxn ang="0">
                  <a:pos x="144" y="160"/>
                </a:cxn>
                <a:cxn ang="0">
                  <a:pos x="118" y="182"/>
                </a:cxn>
                <a:cxn ang="0">
                  <a:pos x="100" y="202"/>
                </a:cxn>
                <a:cxn ang="0">
                  <a:pos x="58" y="230"/>
                </a:cxn>
                <a:cxn ang="0">
                  <a:pos x="58" y="230"/>
                </a:cxn>
                <a:cxn ang="0">
                  <a:pos x="50" y="214"/>
                </a:cxn>
                <a:cxn ang="0">
                  <a:pos x="58" y="216"/>
                </a:cxn>
                <a:cxn ang="0">
                  <a:pos x="88" y="194"/>
                </a:cxn>
                <a:cxn ang="0">
                  <a:pos x="88" y="194"/>
                </a:cxn>
                <a:cxn ang="0">
                  <a:pos x="124" y="156"/>
                </a:cxn>
                <a:cxn ang="0">
                  <a:pos x="138" y="146"/>
                </a:cxn>
                <a:cxn ang="0">
                  <a:pos x="142" y="144"/>
                </a:cxn>
                <a:cxn ang="0">
                  <a:pos x="152" y="136"/>
                </a:cxn>
                <a:cxn ang="0">
                  <a:pos x="164" y="106"/>
                </a:cxn>
                <a:cxn ang="0">
                  <a:pos x="164" y="80"/>
                </a:cxn>
                <a:cxn ang="0">
                  <a:pos x="158" y="56"/>
                </a:cxn>
                <a:cxn ang="0">
                  <a:pos x="146" y="40"/>
                </a:cxn>
                <a:cxn ang="0">
                  <a:pos x="126" y="22"/>
                </a:cxn>
                <a:cxn ang="0">
                  <a:pos x="96" y="14"/>
                </a:cxn>
                <a:cxn ang="0">
                  <a:pos x="94" y="14"/>
                </a:cxn>
                <a:cxn ang="0">
                  <a:pos x="82" y="16"/>
                </a:cxn>
                <a:cxn ang="0">
                  <a:pos x="54" y="24"/>
                </a:cxn>
                <a:cxn ang="0">
                  <a:pos x="22" y="52"/>
                </a:cxn>
                <a:cxn ang="0">
                  <a:pos x="14" y="84"/>
                </a:cxn>
                <a:cxn ang="0">
                  <a:pos x="14" y="96"/>
                </a:cxn>
                <a:cxn ang="0">
                  <a:pos x="28" y="136"/>
                </a:cxn>
                <a:cxn ang="0">
                  <a:pos x="32" y="174"/>
                </a:cxn>
                <a:cxn ang="0">
                  <a:pos x="32" y="178"/>
                </a:cxn>
                <a:cxn ang="0">
                  <a:pos x="32" y="186"/>
                </a:cxn>
                <a:cxn ang="0">
                  <a:pos x="34" y="202"/>
                </a:cxn>
                <a:cxn ang="0">
                  <a:pos x="46" y="212"/>
                </a:cxn>
                <a:cxn ang="0">
                  <a:pos x="46" y="212"/>
                </a:cxn>
              </a:cxnLst>
              <a:rect l="0" t="0" r="r" b="b"/>
              <a:pathLst>
                <a:path w="180" h="230">
                  <a:moveTo>
                    <a:pt x="58" y="230"/>
                  </a:moveTo>
                  <a:lnTo>
                    <a:pt x="58" y="230"/>
                  </a:lnTo>
                  <a:lnTo>
                    <a:pt x="46" y="228"/>
                  </a:lnTo>
                  <a:lnTo>
                    <a:pt x="40" y="226"/>
                  </a:lnTo>
                  <a:lnTo>
                    <a:pt x="40" y="226"/>
                  </a:lnTo>
                  <a:lnTo>
                    <a:pt x="40" y="226"/>
                  </a:lnTo>
                  <a:lnTo>
                    <a:pt x="34" y="222"/>
                  </a:lnTo>
                  <a:lnTo>
                    <a:pt x="28" y="218"/>
                  </a:lnTo>
                  <a:lnTo>
                    <a:pt x="24" y="212"/>
                  </a:lnTo>
                  <a:lnTo>
                    <a:pt x="22" y="208"/>
                  </a:lnTo>
                  <a:lnTo>
                    <a:pt x="22" y="208"/>
                  </a:lnTo>
                  <a:lnTo>
                    <a:pt x="22" y="208"/>
                  </a:lnTo>
                  <a:lnTo>
                    <a:pt x="18" y="196"/>
                  </a:lnTo>
                  <a:lnTo>
                    <a:pt x="18" y="186"/>
                  </a:lnTo>
                  <a:lnTo>
                    <a:pt x="18" y="186"/>
                  </a:lnTo>
                  <a:lnTo>
                    <a:pt x="18" y="186"/>
                  </a:lnTo>
                  <a:lnTo>
                    <a:pt x="18" y="176"/>
                  </a:lnTo>
                  <a:lnTo>
                    <a:pt x="18" y="176"/>
                  </a:lnTo>
                  <a:lnTo>
                    <a:pt x="18" y="176"/>
                  </a:lnTo>
                  <a:lnTo>
                    <a:pt x="18" y="174"/>
                  </a:lnTo>
                  <a:lnTo>
                    <a:pt x="18" y="174"/>
                  </a:lnTo>
                  <a:lnTo>
                    <a:pt x="18" y="174"/>
                  </a:lnTo>
                  <a:lnTo>
                    <a:pt x="16" y="156"/>
                  </a:lnTo>
                  <a:lnTo>
                    <a:pt x="14" y="140"/>
                  </a:lnTo>
                  <a:lnTo>
                    <a:pt x="14" y="140"/>
                  </a:lnTo>
                  <a:lnTo>
                    <a:pt x="14" y="140"/>
                  </a:lnTo>
                  <a:lnTo>
                    <a:pt x="10" y="126"/>
                  </a:lnTo>
                  <a:lnTo>
                    <a:pt x="10" y="126"/>
                  </a:lnTo>
                  <a:lnTo>
                    <a:pt x="10" y="126"/>
                  </a:lnTo>
                  <a:lnTo>
                    <a:pt x="2" y="100"/>
                  </a:lnTo>
                  <a:lnTo>
                    <a:pt x="2" y="100"/>
                  </a:lnTo>
                  <a:lnTo>
                    <a:pt x="2" y="100"/>
                  </a:lnTo>
                  <a:lnTo>
                    <a:pt x="0" y="100"/>
                  </a:lnTo>
                  <a:lnTo>
                    <a:pt x="0" y="100"/>
                  </a:lnTo>
                  <a:lnTo>
                    <a:pt x="0" y="84"/>
                  </a:lnTo>
                  <a:lnTo>
                    <a:pt x="0" y="84"/>
                  </a:lnTo>
                  <a:lnTo>
                    <a:pt x="0" y="84"/>
                  </a:lnTo>
                  <a:lnTo>
                    <a:pt x="0" y="70"/>
                  </a:lnTo>
                  <a:lnTo>
                    <a:pt x="4" y="56"/>
                  </a:lnTo>
                  <a:lnTo>
                    <a:pt x="8" y="46"/>
                  </a:lnTo>
                  <a:lnTo>
                    <a:pt x="16" y="36"/>
                  </a:lnTo>
                  <a:lnTo>
                    <a:pt x="22" y="28"/>
                  </a:lnTo>
                  <a:lnTo>
                    <a:pt x="30" y="22"/>
                  </a:lnTo>
                  <a:lnTo>
                    <a:pt x="40" y="16"/>
                  </a:lnTo>
                  <a:lnTo>
                    <a:pt x="48" y="12"/>
                  </a:lnTo>
                  <a:lnTo>
                    <a:pt x="48" y="12"/>
                  </a:lnTo>
                  <a:lnTo>
                    <a:pt x="48" y="12"/>
                  </a:lnTo>
                  <a:lnTo>
                    <a:pt x="64" y="6"/>
                  </a:lnTo>
                  <a:lnTo>
                    <a:pt x="80" y="2"/>
                  </a:lnTo>
                  <a:lnTo>
                    <a:pt x="94" y="0"/>
                  </a:lnTo>
                  <a:lnTo>
                    <a:pt x="94" y="0"/>
                  </a:lnTo>
                  <a:lnTo>
                    <a:pt x="94" y="0"/>
                  </a:lnTo>
                  <a:lnTo>
                    <a:pt x="94" y="0"/>
                  </a:lnTo>
                  <a:lnTo>
                    <a:pt x="96" y="0"/>
                  </a:lnTo>
                  <a:lnTo>
                    <a:pt x="96" y="0"/>
                  </a:lnTo>
                  <a:lnTo>
                    <a:pt x="96" y="0"/>
                  </a:lnTo>
                  <a:lnTo>
                    <a:pt x="106" y="2"/>
                  </a:lnTo>
                  <a:lnTo>
                    <a:pt x="116" y="4"/>
                  </a:lnTo>
                  <a:lnTo>
                    <a:pt x="132" y="10"/>
                  </a:lnTo>
                  <a:lnTo>
                    <a:pt x="146" y="20"/>
                  </a:lnTo>
                  <a:lnTo>
                    <a:pt x="156" y="30"/>
                  </a:lnTo>
                  <a:lnTo>
                    <a:pt x="156" y="30"/>
                  </a:lnTo>
                  <a:lnTo>
                    <a:pt x="156" y="30"/>
                  </a:lnTo>
                  <a:lnTo>
                    <a:pt x="164" y="40"/>
                  </a:lnTo>
                  <a:lnTo>
                    <a:pt x="170" y="50"/>
                  </a:lnTo>
                  <a:lnTo>
                    <a:pt x="174" y="60"/>
                  </a:lnTo>
                  <a:lnTo>
                    <a:pt x="174" y="60"/>
                  </a:lnTo>
                  <a:lnTo>
                    <a:pt x="176" y="60"/>
                  </a:lnTo>
                  <a:lnTo>
                    <a:pt x="176" y="60"/>
                  </a:lnTo>
                  <a:lnTo>
                    <a:pt x="176" y="60"/>
                  </a:lnTo>
                  <a:lnTo>
                    <a:pt x="178" y="78"/>
                  </a:lnTo>
                  <a:lnTo>
                    <a:pt x="180" y="92"/>
                  </a:lnTo>
                  <a:lnTo>
                    <a:pt x="180" y="92"/>
                  </a:lnTo>
                  <a:lnTo>
                    <a:pt x="180" y="92"/>
                  </a:lnTo>
                  <a:lnTo>
                    <a:pt x="178" y="110"/>
                  </a:lnTo>
                  <a:lnTo>
                    <a:pt x="174" y="124"/>
                  </a:lnTo>
                  <a:lnTo>
                    <a:pt x="168" y="136"/>
                  </a:lnTo>
                  <a:lnTo>
                    <a:pt x="162" y="144"/>
                  </a:lnTo>
                  <a:lnTo>
                    <a:pt x="156" y="152"/>
                  </a:lnTo>
                  <a:lnTo>
                    <a:pt x="150" y="156"/>
                  </a:lnTo>
                  <a:lnTo>
                    <a:pt x="144" y="160"/>
                  </a:lnTo>
                  <a:lnTo>
                    <a:pt x="144" y="160"/>
                  </a:lnTo>
                  <a:lnTo>
                    <a:pt x="144" y="160"/>
                  </a:lnTo>
                  <a:lnTo>
                    <a:pt x="144" y="160"/>
                  </a:lnTo>
                  <a:lnTo>
                    <a:pt x="144" y="160"/>
                  </a:lnTo>
                  <a:lnTo>
                    <a:pt x="134" y="166"/>
                  </a:lnTo>
                  <a:lnTo>
                    <a:pt x="118" y="182"/>
                  </a:lnTo>
                  <a:lnTo>
                    <a:pt x="118" y="182"/>
                  </a:lnTo>
                  <a:lnTo>
                    <a:pt x="118" y="182"/>
                  </a:lnTo>
                  <a:lnTo>
                    <a:pt x="100" y="202"/>
                  </a:lnTo>
                  <a:lnTo>
                    <a:pt x="100" y="202"/>
                  </a:lnTo>
                  <a:lnTo>
                    <a:pt x="100" y="202"/>
                  </a:lnTo>
                  <a:lnTo>
                    <a:pt x="90" y="216"/>
                  </a:lnTo>
                  <a:lnTo>
                    <a:pt x="78" y="224"/>
                  </a:lnTo>
                  <a:lnTo>
                    <a:pt x="68" y="228"/>
                  </a:lnTo>
                  <a:lnTo>
                    <a:pt x="58" y="230"/>
                  </a:lnTo>
                  <a:lnTo>
                    <a:pt x="58" y="230"/>
                  </a:lnTo>
                  <a:lnTo>
                    <a:pt x="58" y="230"/>
                  </a:lnTo>
                  <a:lnTo>
                    <a:pt x="58" y="230"/>
                  </a:lnTo>
                  <a:lnTo>
                    <a:pt x="58" y="230"/>
                  </a:lnTo>
                  <a:close/>
                  <a:moveTo>
                    <a:pt x="46" y="214"/>
                  </a:moveTo>
                  <a:lnTo>
                    <a:pt x="46" y="214"/>
                  </a:lnTo>
                  <a:lnTo>
                    <a:pt x="50" y="214"/>
                  </a:lnTo>
                  <a:lnTo>
                    <a:pt x="50" y="214"/>
                  </a:lnTo>
                  <a:lnTo>
                    <a:pt x="50" y="214"/>
                  </a:lnTo>
                  <a:lnTo>
                    <a:pt x="58" y="216"/>
                  </a:lnTo>
                  <a:lnTo>
                    <a:pt x="58" y="216"/>
                  </a:lnTo>
                  <a:lnTo>
                    <a:pt x="58" y="216"/>
                  </a:lnTo>
                  <a:lnTo>
                    <a:pt x="64" y="214"/>
                  </a:lnTo>
                  <a:lnTo>
                    <a:pt x="72" y="212"/>
                  </a:lnTo>
                  <a:lnTo>
                    <a:pt x="80" y="206"/>
                  </a:lnTo>
                  <a:lnTo>
                    <a:pt x="88" y="194"/>
                  </a:lnTo>
                  <a:lnTo>
                    <a:pt x="88" y="194"/>
                  </a:lnTo>
                  <a:lnTo>
                    <a:pt x="88" y="194"/>
                  </a:lnTo>
                  <a:lnTo>
                    <a:pt x="88" y="194"/>
                  </a:lnTo>
                  <a:lnTo>
                    <a:pt x="88" y="194"/>
                  </a:lnTo>
                  <a:lnTo>
                    <a:pt x="108" y="172"/>
                  </a:lnTo>
                  <a:lnTo>
                    <a:pt x="108" y="172"/>
                  </a:lnTo>
                  <a:lnTo>
                    <a:pt x="108" y="172"/>
                  </a:lnTo>
                  <a:lnTo>
                    <a:pt x="124" y="156"/>
                  </a:lnTo>
                  <a:lnTo>
                    <a:pt x="132" y="150"/>
                  </a:lnTo>
                  <a:lnTo>
                    <a:pt x="138" y="146"/>
                  </a:lnTo>
                  <a:lnTo>
                    <a:pt x="138" y="146"/>
                  </a:lnTo>
                  <a:lnTo>
                    <a:pt x="138" y="146"/>
                  </a:lnTo>
                  <a:lnTo>
                    <a:pt x="140" y="146"/>
                  </a:lnTo>
                  <a:lnTo>
                    <a:pt x="140" y="146"/>
                  </a:lnTo>
                  <a:lnTo>
                    <a:pt x="140" y="146"/>
                  </a:lnTo>
                  <a:lnTo>
                    <a:pt x="142" y="144"/>
                  </a:lnTo>
                  <a:lnTo>
                    <a:pt x="142" y="144"/>
                  </a:lnTo>
                  <a:lnTo>
                    <a:pt x="142" y="144"/>
                  </a:lnTo>
                  <a:lnTo>
                    <a:pt x="152" y="136"/>
                  </a:lnTo>
                  <a:lnTo>
                    <a:pt x="152" y="136"/>
                  </a:lnTo>
                  <a:lnTo>
                    <a:pt x="152" y="136"/>
                  </a:lnTo>
                  <a:lnTo>
                    <a:pt x="156" y="128"/>
                  </a:lnTo>
                  <a:lnTo>
                    <a:pt x="160" y="118"/>
                  </a:lnTo>
                  <a:lnTo>
                    <a:pt x="164" y="106"/>
                  </a:lnTo>
                  <a:lnTo>
                    <a:pt x="166" y="92"/>
                  </a:lnTo>
                  <a:lnTo>
                    <a:pt x="166" y="92"/>
                  </a:lnTo>
                  <a:lnTo>
                    <a:pt x="166" y="92"/>
                  </a:lnTo>
                  <a:lnTo>
                    <a:pt x="164" y="80"/>
                  </a:lnTo>
                  <a:lnTo>
                    <a:pt x="162" y="64"/>
                  </a:lnTo>
                  <a:lnTo>
                    <a:pt x="162" y="64"/>
                  </a:lnTo>
                  <a:lnTo>
                    <a:pt x="162" y="64"/>
                  </a:lnTo>
                  <a:lnTo>
                    <a:pt x="158" y="56"/>
                  </a:lnTo>
                  <a:lnTo>
                    <a:pt x="158" y="56"/>
                  </a:lnTo>
                  <a:lnTo>
                    <a:pt x="158" y="56"/>
                  </a:lnTo>
                  <a:lnTo>
                    <a:pt x="154" y="48"/>
                  </a:lnTo>
                  <a:lnTo>
                    <a:pt x="146" y="40"/>
                  </a:lnTo>
                  <a:lnTo>
                    <a:pt x="146" y="40"/>
                  </a:lnTo>
                  <a:lnTo>
                    <a:pt x="146" y="40"/>
                  </a:lnTo>
                  <a:lnTo>
                    <a:pt x="136" y="30"/>
                  </a:lnTo>
                  <a:lnTo>
                    <a:pt x="126" y="22"/>
                  </a:lnTo>
                  <a:lnTo>
                    <a:pt x="112" y="16"/>
                  </a:lnTo>
                  <a:lnTo>
                    <a:pt x="96" y="14"/>
                  </a:lnTo>
                  <a:lnTo>
                    <a:pt x="96" y="14"/>
                  </a:lnTo>
                  <a:lnTo>
                    <a:pt x="96" y="14"/>
                  </a:lnTo>
                  <a:lnTo>
                    <a:pt x="94" y="14"/>
                  </a:lnTo>
                  <a:lnTo>
                    <a:pt x="94" y="14"/>
                  </a:lnTo>
                  <a:lnTo>
                    <a:pt x="94" y="8"/>
                  </a:lnTo>
                  <a:lnTo>
                    <a:pt x="94" y="14"/>
                  </a:lnTo>
                  <a:lnTo>
                    <a:pt x="94" y="14"/>
                  </a:lnTo>
                  <a:lnTo>
                    <a:pt x="82" y="16"/>
                  </a:lnTo>
                  <a:lnTo>
                    <a:pt x="82" y="16"/>
                  </a:lnTo>
                  <a:lnTo>
                    <a:pt x="82" y="16"/>
                  </a:lnTo>
                  <a:lnTo>
                    <a:pt x="68" y="18"/>
                  </a:lnTo>
                  <a:lnTo>
                    <a:pt x="54" y="24"/>
                  </a:lnTo>
                  <a:lnTo>
                    <a:pt x="54" y="24"/>
                  </a:lnTo>
                  <a:lnTo>
                    <a:pt x="54" y="24"/>
                  </a:lnTo>
                  <a:lnTo>
                    <a:pt x="38" y="32"/>
                  </a:lnTo>
                  <a:lnTo>
                    <a:pt x="32" y="38"/>
                  </a:lnTo>
                  <a:lnTo>
                    <a:pt x="26" y="44"/>
                  </a:lnTo>
                  <a:lnTo>
                    <a:pt x="22" y="52"/>
                  </a:lnTo>
                  <a:lnTo>
                    <a:pt x="18" y="62"/>
                  </a:lnTo>
                  <a:lnTo>
                    <a:pt x="14" y="72"/>
                  </a:lnTo>
                  <a:lnTo>
                    <a:pt x="14" y="84"/>
                  </a:lnTo>
                  <a:lnTo>
                    <a:pt x="14" y="84"/>
                  </a:lnTo>
                  <a:lnTo>
                    <a:pt x="14" y="84"/>
                  </a:lnTo>
                  <a:lnTo>
                    <a:pt x="14" y="96"/>
                  </a:lnTo>
                  <a:lnTo>
                    <a:pt x="14" y="96"/>
                  </a:lnTo>
                  <a:lnTo>
                    <a:pt x="14" y="96"/>
                  </a:lnTo>
                  <a:lnTo>
                    <a:pt x="22" y="122"/>
                  </a:lnTo>
                  <a:lnTo>
                    <a:pt x="22" y="122"/>
                  </a:lnTo>
                  <a:lnTo>
                    <a:pt x="22" y="122"/>
                  </a:lnTo>
                  <a:lnTo>
                    <a:pt x="28" y="136"/>
                  </a:lnTo>
                  <a:lnTo>
                    <a:pt x="30" y="154"/>
                  </a:lnTo>
                  <a:lnTo>
                    <a:pt x="32" y="174"/>
                  </a:lnTo>
                  <a:lnTo>
                    <a:pt x="32" y="174"/>
                  </a:lnTo>
                  <a:lnTo>
                    <a:pt x="32" y="174"/>
                  </a:lnTo>
                  <a:lnTo>
                    <a:pt x="32" y="176"/>
                  </a:lnTo>
                  <a:lnTo>
                    <a:pt x="32" y="176"/>
                  </a:lnTo>
                  <a:lnTo>
                    <a:pt x="32" y="178"/>
                  </a:lnTo>
                  <a:lnTo>
                    <a:pt x="32" y="178"/>
                  </a:lnTo>
                  <a:lnTo>
                    <a:pt x="32" y="178"/>
                  </a:lnTo>
                  <a:lnTo>
                    <a:pt x="32" y="186"/>
                  </a:lnTo>
                  <a:lnTo>
                    <a:pt x="32" y="186"/>
                  </a:lnTo>
                  <a:lnTo>
                    <a:pt x="32" y="186"/>
                  </a:lnTo>
                  <a:lnTo>
                    <a:pt x="32" y="194"/>
                  </a:lnTo>
                  <a:lnTo>
                    <a:pt x="34" y="202"/>
                  </a:lnTo>
                  <a:lnTo>
                    <a:pt x="34" y="202"/>
                  </a:lnTo>
                  <a:lnTo>
                    <a:pt x="34" y="202"/>
                  </a:lnTo>
                  <a:lnTo>
                    <a:pt x="38" y="208"/>
                  </a:lnTo>
                  <a:lnTo>
                    <a:pt x="46" y="212"/>
                  </a:lnTo>
                  <a:lnTo>
                    <a:pt x="46" y="212"/>
                  </a:lnTo>
                  <a:lnTo>
                    <a:pt x="46" y="212"/>
                  </a:lnTo>
                  <a:lnTo>
                    <a:pt x="46" y="212"/>
                  </a:lnTo>
                  <a:lnTo>
                    <a:pt x="46" y="212"/>
                  </a:lnTo>
                  <a:lnTo>
                    <a:pt x="46" y="212"/>
                  </a:lnTo>
                  <a:lnTo>
                    <a:pt x="46" y="212"/>
                  </a:lnTo>
                  <a:lnTo>
                    <a:pt x="46" y="214"/>
                  </a:lnTo>
                  <a:lnTo>
                    <a:pt x="46" y="2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3" name="Freeform 30">
              <a:extLst>
                <a:ext uri="{FF2B5EF4-FFF2-40B4-BE49-F238E27FC236}">
                  <a16:creationId xmlns:a16="http://schemas.microsoft.com/office/drawing/2014/main" id="{D98B846F-8C00-4F32-B38E-972440186099}"/>
                </a:ext>
              </a:extLst>
            </p:cNvPr>
            <p:cNvSpPr>
              <a:spLocks/>
            </p:cNvSpPr>
            <p:nvPr/>
          </p:nvSpPr>
          <p:spPr bwMode="auto">
            <a:xfrm>
              <a:off x="1708" y="2156"/>
              <a:ext cx="82" cy="38"/>
            </a:xfrm>
            <a:custGeom>
              <a:avLst/>
              <a:gdLst/>
              <a:ahLst/>
              <a:cxnLst>
                <a:cxn ang="0">
                  <a:pos x="0" y="8"/>
                </a:cxn>
                <a:cxn ang="0">
                  <a:pos x="10" y="0"/>
                </a:cxn>
                <a:cxn ang="0">
                  <a:pos x="10" y="0"/>
                </a:cxn>
                <a:cxn ang="0">
                  <a:pos x="14" y="4"/>
                </a:cxn>
                <a:cxn ang="0">
                  <a:pos x="14" y="4"/>
                </a:cxn>
                <a:cxn ang="0">
                  <a:pos x="14" y="4"/>
                </a:cxn>
                <a:cxn ang="0">
                  <a:pos x="24" y="12"/>
                </a:cxn>
                <a:cxn ang="0">
                  <a:pos x="24" y="12"/>
                </a:cxn>
                <a:cxn ang="0">
                  <a:pos x="24" y="12"/>
                </a:cxn>
                <a:cxn ang="0">
                  <a:pos x="40" y="20"/>
                </a:cxn>
                <a:cxn ang="0">
                  <a:pos x="48" y="22"/>
                </a:cxn>
                <a:cxn ang="0">
                  <a:pos x="58" y="24"/>
                </a:cxn>
                <a:cxn ang="0">
                  <a:pos x="58" y="24"/>
                </a:cxn>
                <a:cxn ang="0">
                  <a:pos x="58" y="24"/>
                </a:cxn>
                <a:cxn ang="0">
                  <a:pos x="68" y="22"/>
                </a:cxn>
                <a:cxn ang="0">
                  <a:pos x="76" y="20"/>
                </a:cxn>
                <a:cxn ang="0">
                  <a:pos x="76" y="20"/>
                </a:cxn>
                <a:cxn ang="0">
                  <a:pos x="82" y="34"/>
                </a:cxn>
                <a:cxn ang="0">
                  <a:pos x="82" y="34"/>
                </a:cxn>
                <a:cxn ang="0">
                  <a:pos x="70" y="36"/>
                </a:cxn>
                <a:cxn ang="0">
                  <a:pos x="58" y="38"/>
                </a:cxn>
                <a:cxn ang="0">
                  <a:pos x="58" y="38"/>
                </a:cxn>
                <a:cxn ang="0">
                  <a:pos x="58" y="38"/>
                </a:cxn>
                <a:cxn ang="0">
                  <a:pos x="46" y="36"/>
                </a:cxn>
                <a:cxn ang="0">
                  <a:pos x="34" y="32"/>
                </a:cxn>
                <a:cxn ang="0">
                  <a:pos x="24" y="28"/>
                </a:cxn>
                <a:cxn ang="0">
                  <a:pos x="16" y="24"/>
                </a:cxn>
                <a:cxn ang="0">
                  <a:pos x="4" y="14"/>
                </a:cxn>
                <a:cxn ang="0">
                  <a:pos x="0" y="8"/>
                </a:cxn>
                <a:cxn ang="0">
                  <a:pos x="0" y="8"/>
                </a:cxn>
              </a:cxnLst>
              <a:rect l="0" t="0" r="r" b="b"/>
              <a:pathLst>
                <a:path w="82" h="38">
                  <a:moveTo>
                    <a:pt x="0" y="8"/>
                  </a:moveTo>
                  <a:lnTo>
                    <a:pt x="10" y="0"/>
                  </a:lnTo>
                  <a:lnTo>
                    <a:pt x="10" y="0"/>
                  </a:lnTo>
                  <a:lnTo>
                    <a:pt x="14" y="4"/>
                  </a:lnTo>
                  <a:lnTo>
                    <a:pt x="14" y="4"/>
                  </a:lnTo>
                  <a:lnTo>
                    <a:pt x="14" y="4"/>
                  </a:lnTo>
                  <a:lnTo>
                    <a:pt x="24" y="12"/>
                  </a:lnTo>
                  <a:lnTo>
                    <a:pt x="24" y="12"/>
                  </a:lnTo>
                  <a:lnTo>
                    <a:pt x="24" y="12"/>
                  </a:lnTo>
                  <a:lnTo>
                    <a:pt x="40" y="20"/>
                  </a:lnTo>
                  <a:lnTo>
                    <a:pt x="48" y="22"/>
                  </a:lnTo>
                  <a:lnTo>
                    <a:pt x="58" y="24"/>
                  </a:lnTo>
                  <a:lnTo>
                    <a:pt x="58" y="24"/>
                  </a:lnTo>
                  <a:lnTo>
                    <a:pt x="58" y="24"/>
                  </a:lnTo>
                  <a:lnTo>
                    <a:pt x="68" y="22"/>
                  </a:lnTo>
                  <a:lnTo>
                    <a:pt x="76" y="20"/>
                  </a:lnTo>
                  <a:lnTo>
                    <a:pt x="76" y="20"/>
                  </a:lnTo>
                  <a:lnTo>
                    <a:pt x="82" y="34"/>
                  </a:lnTo>
                  <a:lnTo>
                    <a:pt x="82" y="34"/>
                  </a:lnTo>
                  <a:lnTo>
                    <a:pt x="70" y="36"/>
                  </a:lnTo>
                  <a:lnTo>
                    <a:pt x="58" y="38"/>
                  </a:lnTo>
                  <a:lnTo>
                    <a:pt x="58" y="38"/>
                  </a:lnTo>
                  <a:lnTo>
                    <a:pt x="58" y="38"/>
                  </a:lnTo>
                  <a:lnTo>
                    <a:pt x="46" y="36"/>
                  </a:lnTo>
                  <a:lnTo>
                    <a:pt x="34" y="32"/>
                  </a:lnTo>
                  <a:lnTo>
                    <a:pt x="24" y="28"/>
                  </a:lnTo>
                  <a:lnTo>
                    <a:pt x="16" y="24"/>
                  </a:lnTo>
                  <a:lnTo>
                    <a:pt x="4" y="14"/>
                  </a:lnTo>
                  <a:lnTo>
                    <a:pt x="0" y="8"/>
                  </a:lnTo>
                  <a:lnTo>
                    <a:pt x="0"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4" name="Freeform 31">
              <a:extLst>
                <a:ext uri="{FF2B5EF4-FFF2-40B4-BE49-F238E27FC236}">
                  <a16:creationId xmlns:a16="http://schemas.microsoft.com/office/drawing/2014/main" id="{2528B4A9-F869-4AF6-A92C-FE08477652C5}"/>
                </a:ext>
              </a:extLst>
            </p:cNvPr>
            <p:cNvSpPr>
              <a:spLocks noEditPoints="1"/>
            </p:cNvSpPr>
            <p:nvPr/>
          </p:nvSpPr>
          <p:spPr bwMode="auto">
            <a:xfrm>
              <a:off x="1716" y="2210"/>
              <a:ext cx="32" cy="20"/>
            </a:xfrm>
            <a:custGeom>
              <a:avLst/>
              <a:gdLst/>
              <a:ahLst/>
              <a:cxnLst>
                <a:cxn ang="0">
                  <a:pos x="6" y="16"/>
                </a:cxn>
                <a:cxn ang="0">
                  <a:pos x="6" y="16"/>
                </a:cxn>
                <a:cxn ang="0">
                  <a:pos x="2" y="8"/>
                </a:cxn>
                <a:cxn ang="0">
                  <a:pos x="2" y="8"/>
                </a:cxn>
                <a:cxn ang="0">
                  <a:pos x="2" y="8"/>
                </a:cxn>
                <a:cxn ang="0">
                  <a:pos x="0" y="0"/>
                </a:cxn>
                <a:cxn ang="0">
                  <a:pos x="0" y="0"/>
                </a:cxn>
                <a:cxn ang="0">
                  <a:pos x="0" y="0"/>
                </a:cxn>
                <a:cxn ang="0">
                  <a:pos x="14" y="0"/>
                </a:cxn>
                <a:cxn ang="0">
                  <a:pos x="14" y="0"/>
                </a:cxn>
                <a:cxn ang="0">
                  <a:pos x="14" y="2"/>
                </a:cxn>
                <a:cxn ang="0">
                  <a:pos x="14" y="2"/>
                </a:cxn>
                <a:cxn ang="0">
                  <a:pos x="14" y="2"/>
                </a:cxn>
                <a:cxn ang="0">
                  <a:pos x="16" y="6"/>
                </a:cxn>
                <a:cxn ang="0">
                  <a:pos x="16" y="6"/>
                </a:cxn>
                <a:cxn ang="0">
                  <a:pos x="16" y="6"/>
                </a:cxn>
                <a:cxn ang="0">
                  <a:pos x="16" y="6"/>
                </a:cxn>
                <a:cxn ang="0">
                  <a:pos x="16" y="6"/>
                </a:cxn>
                <a:cxn ang="0">
                  <a:pos x="16" y="6"/>
                </a:cxn>
                <a:cxn ang="0">
                  <a:pos x="22" y="2"/>
                </a:cxn>
                <a:cxn ang="0">
                  <a:pos x="22" y="2"/>
                </a:cxn>
                <a:cxn ang="0">
                  <a:pos x="32" y="12"/>
                </a:cxn>
                <a:cxn ang="0">
                  <a:pos x="32" y="12"/>
                </a:cxn>
                <a:cxn ang="0">
                  <a:pos x="24" y="18"/>
                </a:cxn>
                <a:cxn ang="0">
                  <a:pos x="20" y="20"/>
                </a:cxn>
                <a:cxn ang="0">
                  <a:pos x="16" y="20"/>
                </a:cxn>
                <a:cxn ang="0">
                  <a:pos x="16" y="20"/>
                </a:cxn>
                <a:cxn ang="0">
                  <a:pos x="16" y="20"/>
                </a:cxn>
                <a:cxn ang="0">
                  <a:pos x="14" y="20"/>
                </a:cxn>
                <a:cxn ang="0">
                  <a:pos x="14" y="20"/>
                </a:cxn>
                <a:cxn ang="0">
                  <a:pos x="14" y="20"/>
                </a:cxn>
                <a:cxn ang="0">
                  <a:pos x="10" y="20"/>
                </a:cxn>
                <a:cxn ang="0">
                  <a:pos x="6" y="16"/>
                </a:cxn>
                <a:cxn ang="0">
                  <a:pos x="6" y="16"/>
                </a:cxn>
                <a:cxn ang="0">
                  <a:pos x="16" y="8"/>
                </a:cxn>
                <a:cxn ang="0">
                  <a:pos x="16" y="8"/>
                </a:cxn>
                <a:cxn ang="0">
                  <a:pos x="16" y="8"/>
                </a:cxn>
                <a:cxn ang="0">
                  <a:pos x="16" y="8"/>
                </a:cxn>
                <a:cxn ang="0">
                  <a:pos x="16" y="8"/>
                </a:cxn>
              </a:cxnLst>
              <a:rect l="0" t="0" r="r" b="b"/>
              <a:pathLst>
                <a:path w="32" h="20">
                  <a:moveTo>
                    <a:pt x="6" y="16"/>
                  </a:moveTo>
                  <a:lnTo>
                    <a:pt x="6" y="16"/>
                  </a:lnTo>
                  <a:lnTo>
                    <a:pt x="2" y="8"/>
                  </a:lnTo>
                  <a:lnTo>
                    <a:pt x="2" y="8"/>
                  </a:lnTo>
                  <a:lnTo>
                    <a:pt x="2" y="8"/>
                  </a:lnTo>
                  <a:lnTo>
                    <a:pt x="0" y="0"/>
                  </a:lnTo>
                  <a:lnTo>
                    <a:pt x="0" y="0"/>
                  </a:lnTo>
                  <a:lnTo>
                    <a:pt x="0" y="0"/>
                  </a:lnTo>
                  <a:lnTo>
                    <a:pt x="14" y="0"/>
                  </a:lnTo>
                  <a:lnTo>
                    <a:pt x="14" y="0"/>
                  </a:lnTo>
                  <a:lnTo>
                    <a:pt x="14" y="2"/>
                  </a:lnTo>
                  <a:lnTo>
                    <a:pt x="14" y="2"/>
                  </a:lnTo>
                  <a:lnTo>
                    <a:pt x="14" y="2"/>
                  </a:lnTo>
                  <a:lnTo>
                    <a:pt x="16" y="6"/>
                  </a:lnTo>
                  <a:lnTo>
                    <a:pt x="16" y="6"/>
                  </a:lnTo>
                  <a:lnTo>
                    <a:pt x="16" y="6"/>
                  </a:lnTo>
                  <a:lnTo>
                    <a:pt x="16" y="6"/>
                  </a:lnTo>
                  <a:lnTo>
                    <a:pt x="16" y="6"/>
                  </a:lnTo>
                  <a:lnTo>
                    <a:pt x="16" y="6"/>
                  </a:lnTo>
                  <a:lnTo>
                    <a:pt x="22" y="2"/>
                  </a:lnTo>
                  <a:lnTo>
                    <a:pt x="22" y="2"/>
                  </a:lnTo>
                  <a:lnTo>
                    <a:pt x="32" y="12"/>
                  </a:lnTo>
                  <a:lnTo>
                    <a:pt x="32" y="12"/>
                  </a:lnTo>
                  <a:lnTo>
                    <a:pt x="24" y="18"/>
                  </a:lnTo>
                  <a:lnTo>
                    <a:pt x="20" y="20"/>
                  </a:lnTo>
                  <a:lnTo>
                    <a:pt x="16" y="20"/>
                  </a:lnTo>
                  <a:lnTo>
                    <a:pt x="16" y="20"/>
                  </a:lnTo>
                  <a:lnTo>
                    <a:pt x="16" y="20"/>
                  </a:lnTo>
                  <a:lnTo>
                    <a:pt x="14" y="20"/>
                  </a:lnTo>
                  <a:lnTo>
                    <a:pt x="14" y="20"/>
                  </a:lnTo>
                  <a:lnTo>
                    <a:pt x="14" y="20"/>
                  </a:lnTo>
                  <a:lnTo>
                    <a:pt x="10" y="20"/>
                  </a:lnTo>
                  <a:lnTo>
                    <a:pt x="6" y="16"/>
                  </a:lnTo>
                  <a:lnTo>
                    <a:pt x="6" y="16"/>
                  </a:lnTo>
                  <a:close/>
                  <a:moveTo>
                    <a:pt x="16" y="8"/>
                  </a:moveTo>
                  <a:lnTo>
                    <a:pt x="16" y="8"/>
                  </a:lnTo>
                  <a:lnTo>
                    <a:pt x="16" y="8"/>
                  </a:lnTo>
                  <a:lnTo>
                    <a:pt x="16" y="8"/>
                  </a:lnTo>
                  <a:lnTo>
                    <a:pt x="16" y="8"/>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15" name="Freeform 32">
              <a:extLst>
                <a:ext uri="{FF2B5EF4-FFF2-40B4-BE49-F238E27FC236}">
                  <a16:creationId xmlns:a16="http://schemas.microsoft.com/office/drawing/2014/main" id="{8FBDEDC6-DD31-4BDC-9577-C460EA3EEAC3}"/>
                </a:ext>
              </a:extLst>
            </p:cNvPr>
            <p:cNvSpPr>
              <a:spLocks/>
            </p:cNvSpPr>
            <p:nvPr/>
          </p:nvSpPr>
          <p:spPr bwMode="auto">
            <a:xfrm>
              <a:off x="1720" y="2068"/>
              <a:ext cx="108" cy="114"/>
            </a:xfrm>
            <a:custGeom>
              <a:avLst/>
              <a:gdLst/>
              <a:ahLst/>
              <a:cxnLst>
                <a:cxn ang="0">
                  <a:pos x="38" y="114"/>
                </a:cxn>
                <a:cxn ang="0">
                  <a:pos x="38" y="114"/>
                </a:cxn>
                <a:cxn ang="0">
                  <a:pos x="40" y="102"/>
                </a:cxn>
                <a:cxn ang="0">
                  <a:pos x="42" y="90"/>
                </a:cxn>
                <a:cxn ang="0">
                  <a:pos x="48" y="70"/>
                </a:cxn>
                <a:cxn ang="0">
                  <a:pos x="58" y="52"/>
                </a:cxn>
                <a:cxn ang="0">
                  <a:pos x="68" y="38"/>
                </a:cxn>
                <a:cxn ang="0">
                  <a:pos x="68" y="38"/>
                </a:cxn>
                <a:cxn ang="0">
                  <a:pos x="58" y="40"/>
                </a:cxn>
                <a:cxn ang="0">
                  <a:pos x="58" y="30"/>
                </a:cxn>
                <a:cxn ang="0">
                  <a:pos x="58" y="30"/>
                </a:cxn>
                <a:cxn ang="0">
                  <a:pos x="42" y="38"/>
                </a:cxn>
                <a:cxn ang="0">
                  <a:pos x="40" y="28"/>
                </a:cxn>
                <a:cxn ang="0">
                  <a:pos x="40" y="26"/>
                </a:cxn>
                <a:cxn ang="0">
                  <a:pos x="34" y="24"/>
                </a:cxn>
                <a:cxn ang="0">
                  <a:pos x="34" y="24"/>
                </a:cxn>
                <a:cxn ang="0">
                  <a:pos x="34" y="24"/>
                </a:cxn>
                <a:cxn ang="0">
                  <a:pos x="34" y="24"/>
                </a:cxn>
                <a:cxn ang="0">
                  <a:pos x="34" y="24"/>
                </a:cxn>
                <a:cxn ang="0">
                  <a:pos x="34" y="38"/>
                </a:cxn>
                <a:cxn ang="0">
                  <a:pos x="32" y="50"/>
                </a:cxn>
                <a:cxn ang="0">
                  <a:pos x="24" y="76"/>
                </a:cxn>
                <a:cxn ang="0">
                  <a:pos x="12" y="106"/>
                </a:cxn>
                <a:cxn ang="0">
                  <a:pos x="12" y="106"/>
                </a:cxn>
                <a:cxn ang="0">
                  <a:pos x="0" y="100"/>
                </a:cxn>
                <a:cxn ang="0">
                  <a:pos x="0" y="100"/>
                </a:cxn>
                <a:cxn ang="0">
                  <a:pos x="10" y="72"/>
                </a:cxn>
                <a:cxn ang="0">
                  <a:pos x="10" y="72"/>
                </a:cxn>
                <a:cxn ang="0">
                  <a:pos x="10" y="72"/>
                </a:cxn>
                <a:cxn ang="0">
                  <a:pos x="18" y="48"/>
                </a:cxn>
                <a:cxn ang="0">
                  <a:pos x="20" y="36"/>
                </a:cxn>
                <a:cxn ang="0">
                  <a:pos x="20" y="24"/>
                </a:cxn>
                <a:cxn ang="0">
                  <a:pos x="20" y="24"/>
                </a:cxn>
                <a:cxn ang="0">
                  <a:pos x="20" y="24"/>
                </a:cxn>
                <a:cxn ang="0">
                  <a:pos x="20" y="16"/>
                </a:cxn>
                <a:cxn ang="0">
                  <a:pos x="18" y="12"/>
                </a:cxn>
                <a:cxn ang="0">
                  <a:pos x="18" y="12"/>
                </a:cxn>
                <a:cxn ang="0">
                  <a:pos x="26" y="0"/>
                </a:cxn>
                <a:cxn ang="0">
                  <a:pos x="40" y="12"/>
                </a:cxn>
                <a:cxn ang="0">
                  <a:pos x="54" y="14"/>
                </a:cxn>
                <a:cxn ang="0">
                  <a:pos x="54" y="16"/>
                </a:cxn>
                <a:cxn ang="0">
                  <a:pos x="72" y="10"/>
                </a:cxn>
                <a:cxn ang="0">
                  <a:pos x="72" y="20"/>
                </a:cxn>
                <a:cxn ang="0">
                  <a:pos x="72" y="22"/>
                </a:cxn>
                <a:cxn ang="0">
                  <a:pos x="108" y="18"/>
                </a:cxn>
                <a:cxn ang="0">
                  <a:pos x="92" y="32"/>
                </a:cxn>
                <a:cxn ang="0">
                  <a:pos x="92" y="32"/>
                </a:cxn>
                <a:cxn ang="0">
                  <a:pos x="86" y="38"/>
                </a:cxn>
                <a:cxn ang="0">
                  <a:pos x="86" y="38"/>
                </a:cxn>
                <a:cxn ang="0">
                  <a:pos x="86" y="38"/>
                </a:cxn>
                <a:cxn ang="0">
                  <a:pos x="72" y="56"/>
                </a:cxn>
                <a:cxn ang="0">
                  <a:pos x="72" y="56"/>
                </a:cxn>
                <a:cxn ang="0">
                  <a:pos x="72" y="56"/>
                </a:cxn>
                <a:cxn ang="0">
                  <a:pos x="64" y="68"/>
                </a:cxn>
                <a:cxn ang="0">
                  <a:pos x="58" y="82"/>
                </a:cxn>
                <a:cxn ang="0">
                  <a:pos x="54" y="98"/>
                </a:cxn>
                <a:cxn ang="0">
                  <a:pos x="52" y="114"/>
                </a:cxn>
                <a:cxn ang="0">
                  <a:pos x="52" y="114"/>
                </a:cxn>
                <a:cxn ang="0">
                  <a:pos x="38" y="114"/>
                </a:cxn>
                <a:cxn ang="0">
                  <a:pos x="38" y="114"/>
                </a:cxn>
              </a:cxnLst>
              <a:rect l="0" t="0" r="r" b="b"/>
              <a:pathLst>
                <a:path w="108" h="114">
                  <a:moveTo>
                    <a:pt x="38" y="114"/>
                  </a:moveTo>
                  <a:lnTo>
                    <a:pt x="38" y="114"/>
                  </a:lnTo>
                  <a:lnTo>
                    <a:pt x="40" y="102"/>
                  </a:lnTo>
                  <a:lnTo>
                    <a:pt x="42" y="90"/>
                  </a:lnTo>
                  <a:lnTo>
                    <a:pt x="48" y="70"/>
                  </a:lnTo>
                  <a:lnTo>
                    <a:pt x="58" y="52"/>
                  </a:lnTo>
                  <a:lnTo>
                    <a:pt x="68" y="38"/>
                  </a:lnTo>
                  <a:lnTo>
                    <a:pt x="68" y="38"/>
                  </a:lnTo>
                  <a:lnTo>
                    <a:pt x="58" y="40"/>
                  </a:lnTo>
                  <a:lnTo>
                    <a:pt x="58" y="30"/>
                  </a:lnTo>
                  <a:lnTo>
                    <a:pt x="58" y="30"/>
                  </a:lnTo>
                  <a:lnTo>
                    <a:pt x="42" y="38"/>
                  </a:lnTo>
                  <a:lnTo>
                    <a:pt x="40" y="28"/>
                  </a:lnTo>
                  <a:lnTo>
                    <a:pt x="40" y="26"/>
                  </a:lnTo>
                  <a:lnTo>
                    <a:pt x="34" y="24"/>
                  </a:lnTo>
                  <a:lnTo>
                    <a:pt x="34" y="24"/>
                  </a:lnTo>
                  <a:lnTo>
                    <a:pt x="34" y="24"/>
                  </a:lnTo>
                  <a:lnTo>
                    <a:pt x="34" y="24"/>
                  </a:lnTo>
                  <a:lnTo>
                    <a:pt x="34" y="24"/>
                  </a:lnTo>
                  <a:lnTo>
                    <a:pt x="34" y="38"/>
                  </a:lnTo>
                  <a:lnTo>
                    <a:pt x="32" y="50"/>
                  </a:lnTo>
                  <a:lnTo>
                    <a:pt x="24" y="76"/>
                  </a:lnTo>
                  <a:lnTo>
                    <a:pt x="12" y="106"/>
                  </a:lnTo>
                  <a:lnTo>
                    <a:pt x="12" y="106"/>
                  </a:lnTo>
                  <a:lnTo>
                    <a:pt x="0" y="100"/>
                  </a:lnTo>
                  <a:lnTo>
                    <a:pt x="0" y="100"/>
                  </a:lnTo>
                  <a:lnTo>
                    <a:pt x="10" y="72"/>
                  </a:lnTo>
                  <a:lnTo>
                    <a:pt x="10" y="72"/>
                  </a:lnTo>
                  <a:lnTo>
                    <a:pt x="10" y="72"/>
                  </a:lnTo>
                  <a:lnTo>
                    <a:pt x="18" y="48"/>
                  </a:lnTo>
                  <a:lnTo>
                    <a:pt x="20" y="36"/>
                  </a:lnTo>
                  <a:lnTo>
                    <a:pt x="20" y="24"/>
                  </a:lnTo>
                  <a:lnTo>
                    <a:pt x="20" y="24"/>
                  </a:lnTo>
                  <a:lnTo>
                    <a:pt x="20" y="24"/>
                  </a:lnTo>
                  <a:lnTo>
                    <a:pt x="20" y="16"/>
                  </a:lnTo>
                  <a:lnTo>
                    <a:pt x="18" y="12"/>
                  </a:lnTo>
                  <a:lnTo>
                    <a:pt x="18" y="12"/>
                  </a:lnTo>
                  <a:lnTo>
                    <a:pt x="26" y="0"/>
                  </a:lnTo>
                  <a:lnTo>
                    <a:pt x="40" y="12"/>
                  </a:lnTo>
                  <a:lnTo>
                    <a:pt x="54" y="14"/>
                  </a:lnTo>
                  <a:lnTo>
                    <a:pt x="54" y="16"/>
                  </a:lnTo>
                  <a:lnTo>
                    <a:pt x="72" y="10"/>
                  </a:lnTo>
                  <a:lnTo>
                    <a:pt x="72" y="20"/>
                  </a:lnTo>
                  <a:lnTo>
                    <a:pt x="72" y="22"/>
                  </a:lnTo>
                  <a:lnTo>
                    <a:pt x="108" y="18"/>
                  </a:lnTo>
                  <a:lnTo>
                    <a:pt x="92" y="32"/>
                  </a:lnTo>
                  <a:lnTo>
                    <a:pt x="92" y="32"/>
                  </a:lnTo>
                  <a:lnTo>
                    <a:pt x="86" y="38"/>
                  </a:lnTo>
                  <a:lnTo>
                    <a:pt x="86" y="38"/>
                  </a:lnTo>
                  <a:lnTo>
                    <a:pt x="86" y="38"/>
                  </a:lnTo>
                  <a:lnTo>
                    <a:pt x="72" y="56"/>
                  </a:lnTo>
                  <a:lnTo>
                    <a:pt x="72" y="56"/>
                  </a:lnTo>
                  <a:lnTo>
                    <a:pt x="72" y="56"/>
                  </a:lnTo>
                  <a:lnTo>
                    <a:pt x="64" y="68"/>
                  </a:lnTo>
                  <a:lnTo>
                    <a:pt x="58" y="82"/>
                  </a:lnTo>
                  <a:lnTo>
                    <a:pt x="54" y="98"/>
                  </a:lnTo>
                  <a:lnTo>
                    <a:pt x="52" y="114"/>
                  </a:lnTo>
                  <a:lnTo>
                    <a:pt x="52" y="114"/>
                  </a:lnTo>
                  <a:lnTo>
                    <a:pt x="38" y="114"/>
                  </a:lnTo>
                  <a:lnTo>
                    <a:pt x="38" y="11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7" grpId="0" animBg="1"/>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B5C666B8-6277-4F22-A1FA-0DCD82EF26C3}"/>
              </a:ext>
            </a:extLst>
          </p:cNvPr>
          <p:cNvSpPr>
            <a:spLocks noGrp="1"/>
          </p:cNvSpPr>
          <p:nvPr>
            <p:ph type="title"/>
          </p:nvPr>
        </p:nvSpPr>
        <p:spPr/>
        <p:txBody>
          <a:bodyPr/>
          <a:lstStyle/>
          <a:p>
            <a:pPr eaLnBrk="1" hangingPunct="1"/>
            <a:r>
              <a:rPr lang="en-US" altLang="en-US"/>
              <a:t>What is a Credit Card Statement?</a:t>
            </a:r>
          </a:p>
        </p:txBody>
      </p:sp>
      <p:sp>
        <p:nvSpPr>
          <p:cNvPr id="3" name="Content Placeholder 2">
            <a:extLst>
              <a:ext uri="{FF2B5EF4-FFF2-40B4-BE49-F238E27FC236}">
                <a16:creationId xmlns:a16="http://schemas.microsoft.com/office/drawing/2014/main" id="{C856AD32-7DBE-4B00-B8ED-11A7A964D42F}"/>
              </a:ext>
            </a:extLst>
          </p:cNvPr>
          <p:cNvSpPr>
            <a:spLocks noGrp="1"/>
          </p:cNvSpPr>
          <p:nvPr>
            <p:ph idx="1"/>
          </p:nvPr>
        </p:nvSpPr>
        <p:spPr>
          <a:xfrm>
            <a:off x="457200" y="2103438"/>
            <a:ext cx="8229600" cy="4221162"/>
          </a:xfrm>
        </p:spPr>
        <p:txBody>
          <a:bodyPr/>
          <a:lstStyle/>
          <a:p>
            <a:pPr eaLnBrk="1" hangingPunct="1"/>
            <a:r>
              <a:rPr lang="en-US" altLang="en-US"/>
              <a:t>Outline important information about the card</a:t>
            </a:r>
          </a:p>
          <a:p>
            <a:pPr eaLnBrk="1" hangingPunct="1"/>
            <a:r>
              <a:rPr lang="en-US" altLang="en-US"/>
              <a:t>2009 CARD Act required credit card companies to include specific information about a card account in the statement</a:t>
            </a:r>
          </a:p>
        </p:txBody>
      </p:sp>
      <p:sp>
        <p:nvSpPr>
          <p:cNvPr id="4" name="Rounded Rectangle 3">
            <a:extLst>
              <a:ext uri="{FF2B5EF4-FFF2-40B4-BE49-F238E27FC236}">
                <a16:creationId xmlns:a16="http://schemas.microsoft.com/office/drawing/2014/main" id="{5E0E153C-B39D-418A-B017-6A6A5C50F9A3}"/>
              </a:ext>
            </a:extLst>
          </p:cNvPr>
          <p:cNvSpPr/>
          <p:nvPr/>
        </p:nvSpPr>
        <p:spPr>
          <a:xfrm>
            <a:off x="457200" y="4648200"/>
            <a:ext cx="8229600" cy="1066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5" name="TextBox 4">
            <a:extLst>
              <a:ext uri="{FF2B5EF4-FFF2-40B4-BE49-F238E27FC236}">
                <a16:creationId xmlns:a16="http://schemas.microsoft.com/office/drawing/2014/main" id="{F6C174B6-E44F-4DF7-BDB1-99E61EDBB0B4}"/>
              </a:ext>
            </a:extLst>
          </p:cNvPr>
          <p:cNvSpPr txBox="1">
            <a:spLocks noChangeArrowheads="1"/>
          </p:cNvSpPr>
          <p:nvPr/>
        </p:nvSpPr>
        <p:spPr bwMode="auto">
          <a:xfrm>
            <a:off x="533400" y="47244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400" b="1">
                <a:latin typeface="+mj-lt"/>
                <a:cs typeface="Arial" charset="0"/>
              </a:rPr>
              <a:t>Andrew’s Credit Card Statement</a:t>
            </a:r>
          </a:p>
        </p:txBody>
      </p:sp>
      <p:sp>
        <p:nvSpPr>
          <p:cNvPr id="6" name="TextBox 5">
            <a:extLst>
              <a:ext uri="{FF2B5EF4-FFF2-40B4-BE49-F238E27FC236}">
                <a16:creationId xmlns:a16="http://schemas.microsoft.com/office/drawing/2014/main" id="{ABFF934E-B802-4B1F-A70A-DB7FB90A5994}"/>
              </a:ext>
            </a:extLst>
          </p:cNvPr>
          <p:cNvSpPr txBox="1">
            <a:spLocks noChangeArrowheads="1"/>
          </p:cNvSpPr>
          <p:nvPr/>
        </p:nvSpPr>
        <p:spPr bwMode="auto">
          <a:xfrm>
            <a:off x="609600" y="51054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400" dirty="0">
                <a:latin typeface="+mj-lt"/>
                <a:cs typeface="Arial" charset="0"/>
              </a:rPr>
              <a:t>Please help Andrew interpret his credit card statement.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Managing Credit Responsibly </a:t>
            </a:r>
            <a:r>
              <a:rPr lang="en-US" sz="3000" dirty="0"/>
              <a:t>Evaluate the Purpose</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16313850"/>
              </p:ext>
            </p:extLst>
          </p:nvPr>
        </p:nvGraphicFramePr>
        <p:xfrm>
          <a:off x="457200" y="1719263"/>
          <a:ext cx="8305800" cy="384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57200" y="5798403"/>
            <a:ext cx="83058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Even if the loan provides long-term benefits, the credit terms should still be favorable</a:t>
            </a:r>
          </a:p>
        </p:txBody>
      </p:sp>
    </p:spTree>
    <p:extLst>
      <p:ext uri="{BB962C8B-B14F-4D97-AF65-F5344CB8AC3E}">
        <p14:creationId xmlns:p14="http://schemas.microsoft.com/office/powerpoint/2010/main" val="7116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graphicEl>
                                              <a:dgm id="{44DF5883-84A0-48E7-8B24-7889E0C251F9}"/>
                                            </p:graphicEl>
                                          </p:spTgt>
                                        </p:tgtEl>
                                        <p:attrNameLst>
                                          <p:attrName>style.visibility</p:attrName>
                                        </p:attrNameLst>
                                      </p:cBhvr>
                                      <p:to>
                                        <p:strVal val="visible"/>
                                      </p:to>
                                    </p:set>
                                    <p:anim calcmode="lin" valueType="num">
                                      <p:cBhvr additive="base">
                                        <p:cTn id="7" dur="500" fill="hold"/>
                                        <p:tgtEl>
                                          <p:spTgt spid="10">
                                            <p:graphicEl>
                                              <a:dgm id="{44DF5883-84A0-48E7-8B24-7889E0C251F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44DF5883-84A0-48E7-8B24-7889E0C251F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graphicEl>
                                              <a:dgm id="{9F0F077B-8723-4D4A-B605-7AECA1A3A5A9}"/>
                                            </p:graphicEl>
                                          </p:spTgt>
                                        </p:tgtEl>
                                        <p:attrNameLst>
                                          <p:attrName>style.visibility</p:attrName>
                                        </p:attrNameLst>
                                      </p:cBhvr>
                                      <p:to>
                                        <p:strVal val="visible"/>
                                      </p:to>
                                    </p:set>
                                    <p:anim calcmode="lin" valueType="num">
                                      <p:cBhvr additive="base">
                                        <p:cTn id="13" dur="500" fill="hold"/>
                                        <p:tgtEl>
                                          <p:spTgt spid="10">
                                            <p:graphicEl>
                                              <a:dgm id="{9F0F077B-8723-4D4A-B605-7AECA1A3A5A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9F0F077B-8723-4D4A-B605-7AECA1A3A5A9}"/>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graphicEl>
                                              <a:dgm id="{55A3FE4D-F031-4265-90BF-78DEE80CE980}"/>
                                            </p:graphicEl>
                                          </p:spTgt>
                                        </p:tgtEl>
                                        <p:attrNameLst>
                                          <p:attrName>style.visibility</p:attrName>
                                        </p:attrNameLst>
                                      </p:cBhvr>
                                      <p:to>
                                        <p:strVal val="visible"/>
                                      </p:to>
                                    </p:set>
                                    <p:anim calcmode="lin" valueType="num">
                                      <p:cBhvr additive="base">
                                        <p:cTn id="19" dur="500" fill="hold"/>
                                        <p:tgtEl>
                                          <p:spTgt spid="10">
                                            <p:graphicEl>
                                              <a:dgm id="{55A3FE4D-F031-4265-90BF-78DEE80CE98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graphicEl>
                                              <a:dgm id="{55A3FE4D-F031-4265-90BF-78DEE80CE980}"/>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a:extLst>
              <a:ext uri="{FF2B5EF4-FFF2-40B4-BE49-F238E27FC236}">
                <a16:creationId xmlns:a16="http://schemas.microsoft.com/office/drawing/2014/main" id="{441FA3D3-01D4-4772-8CBF-949A293F6D6F}"/>
              </a:ext>
            </a:extLst>
          </p:cNvPr>
          <p:cNvGraphicFramePr>
            <a:graphicFrameLocks noGrp="1"/>
          </p:cNvGraphicFramePr>
          <p:nvPr/>
        </p:nvGraphicFramePr>
        <p:xfrm>
          <a:off x="4191000" y="3276600"/>
          <a:ext cx="4648199" cy="2209805"/>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23940">
                <a:tc gridSpan="5">
                  <a:txBody>
                    <a:bodyPr/>
                    <a:lstStyle/>
                    <a:p>
                      <a:pPr marR="0" indent="0" algn="ctr" rtl="0">
                        <a:spcBef>
                          <a:spcPts val="0"/>
                        </a:spcBef>
                        <a:spcAft>
                          <a:spcPts val="0"/>
                        </a:spcAft>
                      </a:pPr>
                      <a:r>
                        <a:rPr lang="en-US" sz="800" b="1" kern="1400" dirty="0">
                          <a:solidFill>
                            <a:srgbClr val="000000"/>
                          </a:solidFill>
                          <a:latin typeface="+mj-lt"/>
                        </a:rPr>
                        <a:t>Transactions</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58">
                <a:tc>
                  <a:txBody>
                    <a:bodyPr/>
                    <a:lstStyle/>
                    <a:p>
                      <a:pPr marR="0" indent="0" algn="ctr" rtl="0">
                        <a:spcBef>
                          <a:spcPts val="0"/>
                        </a:spcBef>
                        <a:spcAft>
                          <a:spcPts val="0"/>
                        </a:spcAft>
                      </a:pPr>
                      <a:r>
                        <a:rPr lang="en-US" sz="700" b="1" kern="1400" dirty="0">
                          <a:solidFill>
                            <a:srgbClr val="000000"/>
                          </a:solidFill>
                          <a:latin typeface="+mj-lt"/>
                        </a:rPr>
                        <a:t>Reference Number</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dirty="0">
                          <a:solidFill>
                            <a:srgbClr val="000000"/>
                          </a:solidFill>
                          <a:latin typeface="+mj-lt"/>
                        </a:rPr>
                        <a:t>Trans Date</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a:solidFill>
                            <a:srgbClr val="000000"/>
                          </a:solidFill>
                          <a:latin typeface="+mj-lt"/>
                        </a:rPr>
                        <a:t>Post Date</a:t>
                      </a:r>
                      <a:endParaRPr lang="en-US" sz="700" kern="140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Description of Transaction or Credit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Amount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8447">
                <a:tc>
                  <a:txBody>
                    <a:bodyPr/>
                    <a:lstStyle/>
                    <a:p>
                      <a:pPr marR="0" indent="0" algn="l" rtl="0">
                        <a:spcBef>
                          <a:spcPts val="0"/>
                        </a:spcBef>
                        <a:spcAft>
                          <a:spcPts val="0"/>
                        </a:spcAft>
                      </a:pPr>
                      <a:r>
                        <a:rPr lang="en-US" sz="7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108447">
                <a:tc>
                  <a:txBody>
                    <a:bodyPr/>
                    <a:lstStyle/>
                    <a:p>
                      <a:pPr marR="0" indent="0" algn="l" rtl="0">
                        <a:spcBef>
                          <a:spcPts val="0"/>
                        </a:spcBef>
                        <a:spcAft>
                          <a:spcPts val="0"/>
                        </a:spcAft>
                      </a:pPr>
                      <a:r>
                        <a:rPr lang="en-US" sz="7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8447">
                <a:tc>
                  <a:txBody>
                    <a:bodyPr/>
                    <a:lstStyle/>
                    <a:p>
                      <a:pPr marR="0" indent="0" algn="l" rtl="0">
                        <a:spcBef>
                          <a:spcPts val="0"/>
                        </a:spcBef>
                        <a:spcAft>
                          <a:spcPts val="0"/>
                        </a:spcAft>
                      </a:pPr>
                      <a:r>
                        <a:rPr lang="en-US" sz="7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r h="108447">
                <a:tc>
                  <a:txBody>
                    <a:bodyPr/>
                    <a:lstStyle/>
                    <a:p>
                      <a:pPr marR="0" indent="0" algn="l" rtl="0">
                        <a:spcBef>
                          <a:spcPts val="0"/>
                        </a:spcBef>
                        <a:spcAft>
                          <a:spcPts val="0"/>
                        </a:spcAft>
                      </a:pPr>
                      <a:r>
                        <a:rPr lang="en-US" sz="7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5"/>
                  </a:ext>
                </a:extLst>
              </a:tr>
              <a:tr h="123940">
                <a:tc gridSpan="5">
                  <a:txBody>
                    <a:bodyPr/>
                    <a:lstStyle/>
                    <a:p>
                      <a:pPr marR="0" indent="0" algn="ctr" rtl="0">
                        <a:spcBef>
                          <a:spcPts val="0"/>
                        </a:spcBef>
                        <a:spcAft>
                          <a:spcPts val="0"/>
                        </a:spcAft>
                      </a:pPr>
                      <a:r>
                        <a:rPr lang="en-US" sz="800" b="1" kern="1400" dirty="0">
                          <a:solidFill>
                            <a:srgbClr val="000000"/>
                          </a:solidFill>
                          <a:latin typeface="+mj-lt"/>
                        </a:rPr>
                        <a:t>Fees</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8447">
                <a:tc>
                  <a:txBody>
                    <a:bodyPr/>
                    <a:lstStyle/>
                    <a:p>
                      <a:pPr marR="0" indent="0" algn="l" rtl="0">
                        <a:spcBef>
                          <a:spcPts val="0"/>
                        </a:spcBef>
                        <a:spcAft>
                          <a:spcPts val="0"/>
                        </a:spcAft>
                      </a:pPr>
                      <a:r>
                        <a:rPr lang="en-US" sz="700" kern="140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7"/>
                  </a:ext>
                </a:extLst>
              </a:tr>
              <a:tr h="108447">
                <a:tc>
                  <a:txBody>
                    <a:bodyPr/>
                    <a:lstStyle/>
                    <a:p>
                      <a:pPr marR="0" indent="0" algn="l" rtl="0">
                        <a:spcBef>
                          <a:spcPts val="0"/>
                        </a:spcBef>
                        <a:spcAft>
                          <a:spcPts val="0"/>
                        </a:spcAft>
                      </a:pPr>
                      <a:r>
                        <a:rPr lang="en-US" sz="7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8"/>
                  </a:ext>
                </a:extLst>
              </a:tr>
              <a:tr h="108447">
                <a:tc>
                  <a:txBody>
                    <a:bodyPr/>
                    <a:lstStyle/>
                    <a:p>
                      <a:pPr marR="0" indent="0" algn="l" rtl="0">
                        <a:spcBef>
                          <a:spcPts val="0"/>
                        </a:spcBef>
                        <a:spcAft>
                          <a:spcPts val="0"/>
                        </a:spcAft>
                      </a:pPr>
                      <a:r>
                        <a:rPr lang="en-US" sz="7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9"/>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Fees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$69.45</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0"/>
                  </a:ext>
                </a:extLst>
              </a:tr>
              <a:tr h="123940">
                <a:tc gridSpan="5">
                  <a:txBody>
                    <a:bodyPr/>
                    <a:lstStyle/>
                    <a:p>
                      <a:pPr marR="0" indent="0" algn="ctr" rtl="0">
                        <a:spcBef>
                          <a:spcPts val="0"/>
                        </a:spcBef>
                        <a:spcAft>
                          <a:spcPts val="0"/>
                        </a:spcAft>
                      </a:pPr>
                      <a:r>
                        <a:rPr lang="en-US" sz="800" b="1" kern="1400" dirty="0">
                          <a:solidFill>
                            <a:srgbClr val="000000"/>
                          </a:solidFill>
                          <a:latin typeface="+mj-lt"/>
                        </a:rPr>
                        <a:t>Interest Charged</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2"/>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3"/>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Interest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$10.89</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r h="431708">
                <a:tc gridSpan="5">
                  <a:txBody>
                    <a:bodyPr/>
                    <a:lstStyle/>
                    <a:p>
                      <a:pPr marR="0" indent="0" algn="l" rtl="0">
                        <a:spcBef>
                          <a:spcPts val="0"/>
                        </a:spcBef>
                        <a:spcAft>
                          <a:spcPts val="1400"/>
                        </a:spcAft>
                      </a:pPr>
                      <a:r>
                        <a:rPr lang="en-US" sz="6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60" name="Table 59">
            <a:extLst>
              <a:ext uri="{FF2B5EF4-FFF2-40B4-BE49-F238E27FC236}">
                <a16:creationId xmlns:a16="http://schemas.microsoft.com/office/drawing/2014/main" id="{15E1AC94-F2D2-4848-A550-E3CDCB123F36}"/>
              </a:ext>
            </a:extLst>
          </p:cNvPr>
          <p:cNvGraphicFramePr>
            <a:graphicFrameLocks noGrp="1"/>
          </p:cNvGraphicFramePr>
          <p:nvPr/>
        </p:nvGraphicFramePr>
        <p:xfrm>
          <a:off x="5867400" y="654050"/>
          <a:ext cx="2971800" cy="1648130"/>
        </p:xfrm>
        <a:graphic>
          <a:graphicData uri="http://schemas.openxmlformats.org/drawingml/2006/table">
            <a:tbl>
              <a:tblPr/>
              <a:tblGrid>
                <a:gridCol w="2149814">
                  <a:extLst>
                    <a:ext uri="{9D8B030D-6E8A-4147-A177-3AD203B41FA5}">
                      <a16:colId xmlns:a16="http://schemas.microsoft.com/office/drawing/2014/main" val="20000"/>
                    </a:ext>
                  </a:extLst>
                </a:gridCol>
                <a:gridCol w="821986">
                  <a:extLst>
                    <a:ext uri="{9D8B030D-6E8A-4147-A177-3AD203B41FA5}">
                      <a16:colId xmlns:a16="http://schemas.microsoft.com/office/drawing/2014/main" val="20001"/>
                    </a:ext>
                  </a:extLst>
                </a:gridCol>
              </a:tblGrid>
              <a:tr h="121865">
                <a:tc gridSpan="2">
                  <a:txBody>
                    <a:bodyPr/>
                    <a:lstStyle/>
                    <a:p>
                      <a:pPr marR="0" indent="0" algn="ctr" rtl="0">
                        <a:spcBef>
                          <a:spcPts val="0"/>
                        </a:spcBef>
                        <a:spcAft>
                          <a:spcPts val="0"/>
                        </a:spcAft>
                      </a:pPr>
                      <a:r>
                        <a:rPr lang="en-US" sz="800" b="1" kern="1400" dirty="0">
                          <a:solidFill>
                            <a:srgbClr val="000000"/>
                          </a:solidFill>
                          <a:latin typeface="+mj-lt"/>
                        </a:rPr>
                        <a:t>Payment Information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398">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398">
                <a:tc>
                  <a:txBody>
                    <a:bodyPr/>
                    <a:lstStyle/>
                    <a:p>
                      <a:pPr marR="0" indent="0" algn="l" rtl="0">
                        <a:spcBef>
                          <a:spcPts val="0"/>
                        </a:spcBef>
                        <a:spcAft>
                          <a:spcPts val="0"/>
                        </a:spcAft>
                      </a:pPr>
                      <a:r>
                        <a:rPr lang="en-US" sz="6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91398">
                <a:tc>
                  <a:txBody>
                    <a:bodyPr/>
                    <a:lstStyle/>
                    <a:p>
                      <a:pPr marR="0" indent="0" algn="l" rtl="0">
                        <a:spcBef>
                          <a:spcPts val="0"/>
                        </a:spcBef>
                        <a:spcAft>
                          <a:spcPts val="0"/>
                        </a:spcAft>
                      </a:pPr>
                      <a:r>
                        <a:rPr lang="en-US" sz="6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195">
                <a:tc gridSpan="2">
                  <a:txBody>
                    <a:bodyPr/>
                    <a:lstStyle/>
                    <a:p>
                      <a:pPr marR="0" indent="0" algn="just" rtl="0">
                        <a:spcBef>
                          <a:spcPts val="0"/>
                        </a:spcBef>
                        <a:spcAft>
                          <a:spcPts val="0"/>
                        </a:spcAft>
                      </a:pPr>
                      <a:r>
                        <a:rPr lang="en-US" sz="600" b="1" kern="1400" dirty="0">
                          <a:solidFill>
                            <a:srgbClr val="000000"/>
                          </a:solidFill>
                          <a:latin typeface="+mj-lt"/>
                        </a:rPr>
                        <a:t>Late Payment Warning</a:t>
                      </a:r>
                      <a:r>
                        <a:rPr lang="en-US" sz="6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4"/>
                  </a:ext>
                </a:extLst>
              </a:tr>
              <a:tr h="286126">
                <a:tc gridSpan="2">
                  <a:txBody>
                    <a:bodyPr/>
                    <a:lstStyle/>
                    <a:p>
                      <a:pPr marR="0" indent="0" algn="l" rtl="0">
                        <a:spcBef>
                          <a:spcPts val="0"/>
                        </a:spcBef>
                        <a:spcAft>
                          <a:spcPts val="0"/>
                        </a:spcAft>
                      </a:pPr>
                      <a:r>
                        <a:rPr lang="en-US" sz="600" b="1" kern="1400" dirty="0">
                          <a:solidFill>
                            <a:srgbClr val="000000"/>
                          </a:solidFill>
                          <a:latin typeface="+mj-lt"/>
                        </a:rPr>
                        <a:t>Minimum Payment Warning</a:t>
                      </a:r>
                      <a:r>
                        <a:rPr lang="en-US" sz="6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5"/>
                  </a:ext>
                </a:extLst>
              </a:tr>
              <a:tr h="691444">
                <a:tc gridSpan="2">
                  <a:txBody>
                    <a:bodyPr/>
                    <a:lstStyle/>
                    <a:p>
                      <a:pPr marR="0" indent="0" algn="l" rtl="0">
                        <a:spcBef>
                          <a:spcPts val="0"/>
                        </a:spcBef>
                        <a:spcAft>
                          <a:spcPts val="1400"/>
                        </a:spcAft>
                      </a:pPr>
                      <a:r>
                        <a:rPr lang="en-US" sz="1000" kern="1400" dirty="0">
                          <a:solidFill>
                            <a:srgbClr val="000000"/>
                          </a:solidFill>
                          <a:latin typeface="+mj-lt"/>
                        </a:rPr>
                        <a:t> </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67" name="Content Placeholder 66">
            <a:extLst>
              <a:ext uri="{FF2B5EF4-FFF2-40B4-BE49-F238E27FC236}">
                <a16:creationId xmlns:a16="http://schemas.microsoft.com/office/drawing/2014/main" id="{C37F1803-563E-4724-871E-B8CD00BAB5FB}"/>
              </a:ext>
            </a:extLst>
          </p:cNvPr>
          <p:cNvGraphicFramePr>
            <a:graphicFrameLocks noGrp="1"/>
          </p:cNvGraphicFramePr>
          <p:nvPr>
            <p:ph idx="1"/>
          </p:nvPr>
        </p:nvGraphicFramePr>
        <p:xfrm>
          <a:off x="4191000" y="5562600"/>
          <a:ext cx="4648199" cy="533400"/>
        </p:xfrm>
        <a:graphic>
          <a:graphicData uri="http://schemas.openxmlformats.org/drawingml/2006/table">
            <a:tbl>
              <a:tblPr/>
              <a:tblGrid>
                <a:gridCol w="1005796">
                  <a:extLst>
                    <a:ext uri="{9D8B030D-6E8A-4147-A177-3AD203B41FA5}">
                      <a16:colId xmlns:a16="http://schemas.microsoft.com/office/drawing/2014/main" val="20000"/>
                    </a:ext>
                  </a:extLst>
                </a:gridCol>
                <a:gridCol w="1299921">
                  <a:extLst>
                    <a:ext uri="{9D8B030D-6E8A-4147-A177-3AD203B41FA5}">
                      <a16:colId xmlns:a16="http://schemas.microsoft.com/office/drawing/2014/main" val="20001"/>
                    </a:ext>
                  </a:extLst>
                </a:gridCol>
                <a:gridCol w="1339311">
                  <a:extLst>
                    <a:ext uri="{9D8B030D-6E8A-4147-A177-3AD203B41FA5}">
                      <a16:colId xmlns:a16="http://schemas.microsoft.com/office/drawing/2014/main" val="20002"/>
                    </a:ext>
                  </a:extLst>
                </a:gridCol>
                <a:gridCol w="1003171">
                  <a:extLst>
                    <a:ext uri="{9D8B030D-6E8A-4147-A177-3AD203B41FA5}">
                      <a16:colId xmlns:a16="http://schemas.microsoft.com/office/drawing/2014/main" val="20003"/>
                    </a:ext>
                  </a:extLst>
                </a:gridCol>
              </a:tblGrid>
              <a:tr h="132771">
                <a:tc gridSpan="4">
                  <a:txBody>
                    <a:bodyPr/>
                    <a:lstStyle/>
                    <a:p>
                      <a:pPr marR="0" indent="0" algn="ctr" rtl="0">
                        <a:spcBef>
                          <a:spcPts val="0"/>
                        </a:spcBef>
                        <a:spcAft>
                          <a:spcPts val="0"/>
                        </a:spcAft>
                      </a:pPr>
                      <a:r>
                        <a:rPr lang="en-US" sz="800" b="1" kern="1400" dirty="0">
                          <a:solidFill>
                            <a:srgbClr val="000000"/>
                          </a:solidFill>
                          <a:latin typeface="+mj-lt"/>
                        </a:rPr>
                        <a:t>Interest Charge Calculation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78">
                <a:tc>
                  <a:txBody>
                    <a:bodyPr/>
                    <a:lstStyle/>
                    <a:p>
                      <a:pPr marR="0" indent="0" algn="ctr" rtl="0">
                        <a:spcBef>
                          <a:spcPts val="0"/>
                        </a:spcBef>
                        <a:spcAft>
                          <a:spcPts val="0"/>
                        </a:spcAft>
                      </a:pPr>
                      <a:r>
                        <a:rPr lang="en-US" sz="600" b="1" kern="1400" dirty="0">
                          <a:solidFill>
                            <a:srgbClr val="000000"/>
                          </a:solidFill>
                          <a:latin typeface="+mj-lt"/>
                        </a:rPr>
                        <a:t>Type of Balance</a:t>
                      </a:r>
                      <a:endParaRPr lang="en-US" sz="600" kern="1400" dirty="0">
                        <a:solidFill>
                          <a:srgbClr val="000000"/>
                        </a:solidFill>
                        <a:latin typeface="+mj-lt"/>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Annual Percentage Rate (APR)</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Balance Subject to Interest Rate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Interest Charge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99578">
                <a:tc>
                  <a:txBody>
                    <a:bodyPr/>
                    <a:lstStyle/>
                    <a:p>
                      <a:pPr marR="0" indent="0" algn="l" rtl="0">
                        <a:spcBef>
                          <a:spcPts val="0"/>
                        </a:spcBef>
                        <a:spcAft>
                          <a:spcPts val="0"/>
                        </a:spcAft>
                      </a:pPr>
                      <a:r>
                        <a:rPr lang="en-US" sz="600" kern="1400">
                          <a:solidFill>
                            <a:srgbClr val="000000"/>
                          </a:solidFill>
                          <a:latin typeface="+mj-lt"/>
                        </a:rPr>
                        <a:t>Purchases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1400"/>
                        </a:spcAft>
                      </a:pPr>
                      <a:r>
                        <a:rPr lang="en-US" sz="600" kern="1400" dirty="0">
                          <a:solidFill>
                            <a:srgbClr val="000000"/>
                          </a:solidFill>
                          <a:latin typeface="+mj-lt"/>
                        </a:rPr>
                        <a:t>14.99%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$512.14</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99578">
                <a:tc>
                  <a:txBody>
                    <a:bodyPr/>
                    <a:lstStyle/>
                    <a:p>
                      <a:pPr marR="0" indent="0" algn="l" rtl="0">
                        <a:spcBef>
                          <a:spcPts val="0"/>
                        </a:spcBef>
                        <a:spcAft>
                          <a:spcPts val="0"/>
                        </a:spcAft>
                      </a:pPr>
                      <a:r>
                        <a:rPr lang="en-US" sz="600" kern="1400">
                          <a:solidFill>
                            <a:srgbClr val="000000"/>
                          </a:solidFill>
                          <a:latin typeface="+mj-lt"/>
                        </a:rPr>
                        <a:t>Cash Advances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21.99%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$253.50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$4.58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1895">
                <a:tc>
                  <a:txBody>
                    <a:bodyPr/>
                    <a:lstStyle/>
                    <a:p>
                      <a:pPr marR="0" indent="0" algn="l" rtl="0">
                        <a:spcBef>
                          <a:spcPts val="0"/>
                        </a:spcBef>
                        <a:spcAft>
                          <a:spcPts val="0"/>
                        </a:spcAft>
                      </a:pPr>
                      <a:r>
                        <a:rPr lang="en-US" sz="600" kern="1400">
                          <a:solidFill>
                            <a:srgbClr val="000000"/>
                          </a:solidFill>
                          <a:latin typeface="+mj-lt"/>
                        </a:rPr>
                        <a:t>Balance Transfers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$637.50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7" name="Table 56">
            <a:extLst>
              <a:ext uri="{FF2B5EF4-FFF2-40B4-BE49-F238E27FC236}">
                <a16:creationId xmlns:a16="http://schemas.microsoft.com/office/drawing/2014/main" id="{C0A2CAF4-386B-410A-8746-DEE8362A3D48}"/>
              </a:ext>
            </a:extLst>
          </p:cNvPr>
          <p:cNvGraphicFramePr>
            <a:graphicFrameLocks noGrp="1"/>
          </p:cNvGraphicFramePr>
          <p:nvPr/>
        </p:nvGraphicFramePr>
        <p:xfrm>
          <a:off x="4191000" y="649288"/>
          <a:ext cx="1600200" cy="1574801"/>
        </p:xfrm>
        <a:graphic>
          <a:graphicData uri="http://schemas.openxmlformats.org/drawingml/2006/table">
            <a:tbl>
              <a:tblPr/>
              <a:tblGrid>
                <a:gridCol w="968542">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tblGrid>
              <a:tr h="121919">
                <a:tc gridSpan="2">
                  <a:txBody>
                    <a:bodyPr/>
                    <a:lstStyle/>
                    <a:p>
                      <a:pPr marR="0" indent="0" algn="ctr" rtl="0">
                        <a:spcBef>
                          <a:spcPts val="0"/>
                        </a:spcBef>
                        <a:spcAft>
                          <a:spcPts val="0"/>
                        </a:spcAft>
                      </a:pPr>
                      <a:r>
                        <a:rPr lang="en-US" sz="800" b="1" kern="1400" dirty="0">
                          <a:solidFill>
                            <a:srgbClr val="000000"/>
                          </a:solidFill>
                          <a:latin typeface="+mj-lt"/>
                        </a:rPr>
                        <a:t>Summary of Account Activity</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05759">
                <a:tc>
                  <a:txBody>
                    <a:bodyPr/>
                    <a:lstStyle/>
                    <a:p>
                      <a:pPr marR="0" indent="0" algn="l" rtl="0">
                        <a:spcBef>
                          <a:spcPts val="0"/>
                        </a:spcBef>
                        <a:spcAft>
                          <a:spcPts val="0"/>
                        </a:spcAft>
                      </a:pPr>
                      <a:r>
                        <a:rPr lang="en-US" sz="600" kern="1400" dirty="0">
                          <a:solidFill>
                            <a:srgbClr val="000000"/>
                          </a:solidFill>
                          <a:latin typeface="+mj-lt"/>
                        </a:rPr>
                        <a:t>Previous Balance</a:t>
                      </a: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535.07</a:t>
                      </a: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05759">
                <a:tc>
                  <a:txBody>
                    <a:bodyPr/>
                    <a:lstStyle/>
                    <a:p>
                      <a:pPr marR="0" indent="0" algn="l" rtl="0">
                        <a:spcBef>
                          <a:spcPts val="0"/>
                        </a:spcBef>
                        <a:spcAft>
                          <a:spcPts val="0"/>
                        </a:spcAft>
                      </a:pPr>
                      <a:r>
                        <a:rPr lang="en-US" sz="600" kern="1400" dirty="0">
                          <a:solidFill>
                            <a:srgbClr val="000000"/>
                          </a:solidFill>
                          <a:latin typeface="+mj-lt"/>
                        </a:rPr>
                        <a:t>Payments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-450.00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5759">
                <a:tc>
                  <a:txBody>
                    <a:bodyPr/>
                    <a:lstStyle/>
                    <a:p>
                      <a:pPr marR="0" indent="0" algn="l" rtl="0">
                        <a:spcBef>
                          <a:spcPts val="0"/>
                        </a:spcBef>
                        <a:spcAft>
                          <a:spcPts val="0"/>
                        </a:spcAft>
                      </a:pPr>
                      <a:r>
                        <a:rPr lang="en-US" sz="600" kern="1400" dirty="0">
                          <a:solidFill>
                            <a:srgbClr val="000000"/>
                          </a:solidFill>
                          <a:latin typeface="+mj-lt"/>
                        </a:rPr>
                        <a:t>Purchases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5759">
                <a:tc>
                  <a:txBody>
                    <a:bodyPr/>
                    <a:lstStyle/>
                    <a:p>
                      <a:pPr marR="0" indent="0" algn="l" rtl="0">
                        <a:spcBef>
                          <a:spcPts val="0"/>
                        </a:spcBef>
                        <a:spcAft>
                          <a:spcPts val="0"/>
                        </a:spcAft>
                      </a:pPr>
                      <a:r>
                        <a:rPr lang="en-US" sz="600" kern="1400" dirty="0">
                          <a:solidFill>
                            <a:srgbClr val="000000"/>
                          </a:solidFill>
                          <a:latin typeface="+mj-lt"/>
                        </a:rPr>
                        <a:t>Balance Transfers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+785.00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5759">
                <a:tc>
                  <a:txBody>
                    <a:bodyPr/>
                    <a:lstStyle/>
                    <a:p>
                      <a:pPr marR="0" indent="0" algn="l" rtl="0">
                        <a:spcBef>
                          <a:spcPts val="0"/>
                        </a:spcBef>
                        <a:spcAft>
                          <a:spcPts val="0"/>
                        </a:spcAft>
                      </a:pPr>
                      <a:r>
                        <a:rPr lang="en-US" sz="600" kern="1400" dirty="0">
                          <a:solidFill>
                            <a:srgbClr val="000000"/>
                          </a:solidFill>
                          <a:latin typeface="+mj-lt"/>
                        </a:rPr>
                        <a:t>Cash Advances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+318.00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5759">
                <a:tc>
                  <a:txBody>
                    <a:bodyPr/>
                    <a:lstStyle/>
                    <a:p>
                      <a:pPr marR="0" indent="0" algn="l" rtl="0">
                        <a:spcBef>
                          <a:spcPts val="0"/>
                        </a:spcBef>
                        <a:spcAft>
                          <a:spcPts val="0"/>
                        </a:spcAft>
                      </a:pPr>
                      <a:r>
                        <a:rPr lang="en-US" sz="600" kern="1400" dirty="0">
                          <a:solidFill>
                            <a:srgbClr val="000000"/>
                          </a:solidFill>
                          <a:latin typeface="+mj-lt"/>
                        </a:rPr>
                        <a:t>Past Due Amount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5759">
                <a:tc>
                  <a:txBody>
                    <a:bodyPr/>
                    <a:lstStyle/>
                    <a:p>
                      <a:pPr marR="0" indent="0" algn="l" rtl="0">
                        <a:spcBef>
                          <a:spcPts val="0"/>
                        </a:spcBef>
                        <a:spcAft>
                          <a:spcPts val="0"/>
                        </a:spcAft>
                      </a:pPr>
                      <a:r>
                        <a:rPr lang="en-US" sz="600" kern="1400" dirty="0">
                          <a:solidFill>
                            <a:srgbClr val="000000"/>
                          </a:solidFill>
                          <a:latin typeface="+mj-lt"/>
                        </a:rPr>
                        <a:t>Fees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+69.45</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5759">
                <a:tc>
                  <a:txBody>
                    <a:bodyPr/>
                    <a:lstStyle/>
                    <a:p>
                      <a:pPr marR="0" indent="0" algn="l" rtl="0">
                        <a:spcBef>
                          <a:spcPts val="0"/>
                        </a:spcBef>
                        <a:spcAft>
                          <a:spcPts val="0"/>
                        </a:spcAft>
                      </a:pPr>
                      <a:r>
                        <a:rPr lang="en-US" sz="600" kern="1400" dirty="0">
                          <a:solidFill>
                            <a:srgbClr val="000000"/>
                          </a:solidFill>
                          <a:latin typeface="+mj-lt"/>
                        </a:rPr>
                        <a:t>Interest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+10.89</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5759">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91439">
                <a:tc>
                  <a:txBody>
                    <a:bodyPr/>
                    <a:lstStyle/>
                    <a:p>
                      <a:pPr marR="0" indent="0" algn="l" rtl="0">
                        <a:spcBef>
                          <a:spcPts val="0"/>
                        </a:spcBef>
                        <a:spcAft>
                          <a:spcPts val="0"/>
                        </a:spcAft>
                      </a:pPr>
                      <a:r>
                        <a:rPr lang="en-US" sz="600" kern="1400" dirty="0">
                          <a:solidFill>
                            <a:srgbClr val="000000"/>
                          </a:solidFill>
                          <a:latin typeface="+mj-lt"/>
                        </a:rPr>
                        <a:t> </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 </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5759">
                <a:tc>
                  <a:txBody>
                    <a:bodyPr/>
                    <a:lstStyle/>
                    <a:p>
                      <a:pPr marR="0" indent="0" algn="l" rtl="0">
                        <a:spcBef>
                          <a:spcPts val="0"/>
                        </a:spcBef>
                        <a:spcAft>
                          <a:spcPts val="0"/>
                        </a:spcAft>
                      </a:pPr>
                      <a:r>
                        <a:rPr lang="en-US" sz="600" kern="1400">
                          <a:solidFill>
                            <a:srgbClr val="000000"/>
                          </a:solidFill>
                          <a:latin typeface="+mj-lt"/>
                        </a:rPr>
                        <a:t>Credit Limit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$2,000.00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5759">
                <a:tc>
                  <a:txBody>
                    <a:bodyPr/>
                    <a:lstStyle/>
                    <a:p>
                      <a:pPr marR="0" indent="0" algn="l" rtl="0">
                        <a:spcBef>
                          <a:spcPts val="0"/>
                        </a:spcBef>
                        <a:spcAft>
                          <a:spcPts val="0"/>
                        </a:spcAft>
                      </a:pPr>
                      <a:r>
                        <a:rPr lang="en-US" sz="600" kern="1400">
                          <a:solidFill>
                            <a:srgbClr val="000000"/>
                          </a:solidFill>
                          <a:latin typeface="+mj-lt"/>
                        </a:rPr>
                        <a:t>Available credit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$215.47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6652">
                <a:tc>
                  <a:txBody>
                    <a:bodyPr/>
                    <a:lstStyle/>
                    <a:p>
                      <a:pPr marR="0" indent="0" algn="l" rtl="0">
                        <a:spcBef>
                          <a:spcPts val="0"/>
                        </a:spcBef>
                        <a:spcAft>
                          <a:spcPts val="0"/>
                        </a:spcAft>
                      </a:pPr>
                      <a:r>
                        <a:rPr lang="en-US" sz="600" kern="1400" dirty="0">
                          <a:solidFill>
                            <a:srgbClr val="000000"/>
                          </a:solidFill>
                          <a:latin typeface="+mj-lt"/>
                        </a:rPr>
                        <a:t>Statement closing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3/22/2012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91439">
                <a:tc>
                  <a:txBody>
                    <a:bodyPr/>
                    <a:lstStyle/>
                    <a:p>
                      <a:pPr marR="0" indent="0" algn="l" rtl="0">
                        <a:spcBef>
                          <a:spcPts val="0"/>
                        </a:spcBef>
                        <a:spcAft>
                          <a:spcPts val="0"/>
                        </a:spcAft>
                      </a:pPr>
                      <a:r>
                        <a:rPr lang="en-US" sz="600" kern="1400">
                          <a:solidFill>
                            <a:srgbClr val="000000"/>
                          </a:solidFill>
                          <a:latin typeface="+mj-lt"/>
                        </a:rPr>
                        <a:t>Days in billing cycle</a:t>
                      </a: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30</a:t>
                      </a: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59" name="Table 58">
            <a:extLst>
              <a:ext uri="{FF2B5EF4-FFF2-40B4-BE49-F238E27FC236}">
                <a16:creationId xmlns:a16="http://schemas.microsoft.com/office/drawing/2014/main" id="{AC32CE92-DCE1-4527-B708-DA72A409CE54}"/>
              </a:ext>
            </a:extLst>
          </p:cNvPr>
          <p:cNvGraphicFramePr>
            <a:graphicFrameLocks noGrp="1"/>
          </p:cNvGraphicFramePr>
          <p:nvPr/>
        </p:nvGraphicFramePr>
        <p:xfrm>
          <a:off x="5975350" y="1524000"/>
          <a:ext cx="2763838" cy="677869"/>
        </p:xfrm>
        <a:graphic>
          <a:graphicData uri="http://schemas.openxmlformats.org/drawingml/2006/table">
            <a:tbl>
              <a:tblPr/>
              <a:tblGrid>
                <a:gridCol w="896380">
                  <a:extLst>
                    <a:ext uri="{9D8B030D-6E8A-4147-A177-3AD203B41FA5}">
                      <a16:colId xmlns:a16="http://schemas.microsoft.com/office/drawing/2014/main" val="20000"/>
                    </a:ext>
                  </a:extLst>
                </a:gridCol>
                <a:gridCol w="971078">
                  <a:extLst>
                    <a:ext uri="{9D8B030D-6E8A-4147-A177-3AD203B41FA5}">
                      <a16:colId xmlns:a16="http://schemas.microsoft.com/office/drawing/2014/main" val="20001"/>
                    </a:ext>
                  </a:extLst>
                </a:gridCol>
                <a:gridCol w="896380">
                  <a:extLst>
                    <a:ext uri="{9D8B030D-6E8A-4147-A177-3AD203B41FA5}">
                      <a16:colId xmlns:a16="http://schemas.microsoft.com/office/drawing/2014/main" val="20002"/>
                    </a:ext>
                  </a:extLst>
                </a:gridCol>
              </a:tblGrid>
              <a:tr h="394090">
                <a:tc>
                  <a:txBody>
                    <a:bodyPr/>
                    <a:lstStyle/>
                    <a:p>
                      <a:pPr marR="0" indent="0" algn="ctr" rtl="0">
                        <a:spcBef>
                          <a:spcPts val="0"/>
                        </a:spcBef>
                        <a:spcAft>
                          <a:spcPts val="0"/>
                        </a:spcAft>
                      </a:pPr>
                      <a:r>
                        <a:rPr lang="en-US" sz="600" kern="1400" dirty="0">
                          <a:solidFill>
                            <a:srgbClr val="000000"/>
                          </a:solidFill>
                          <a:latin typeface="+mn-lt"/>
                        </a:rPr>
                        <a:t>If you make no additional charges using this card and each month you pay…</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mn-lt"/>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mn-lt"/>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73">
                <a:tc>
                  <a:txBody>
                    <a:bodyPr/>
                    <a:lstStyle/>
                    <a:p>
                      <a:pPr marR="0" indent="0" algn="ctr" rtl="0">
                        <a:spcBef>
                          <a:spcPts val="0"/>
                        </a:spcBef>
                        <a:spcAft>
                          <a:spcPts val="0"/>
                        </a:spcAft>
                      </a:pPr>
                      <a:r>
                        <a:rPr lang="en-US" sz="600" kern="1400">
                          <a:solidFill>
                            <a:srgbClr val="000000"/>
                          </a:solidFill>
                          <a:latin typeface="+mn-lt"/>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n-lt"/>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n-lt"/>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0899">
                <a:tc>
                  <a:txBody>
                    <a:bodyPr/>
                    <a:lstStyle/>
                    <a:p>
                      <a:pPr marR="0" indent="0" algn="ctr" rtl="0">
                        <a:spcBef>
                          <a:spcPts val="0"/>
                        </a:spcBef>
                        <a:spcAft>
                          <a:spcPts val="0"/>
                        </a:spcAft>
                      </a:pPr>
                      <a:r>
                        <a:rPr lang="en-US" sz="600" kern="1400">
                          <a:solidFill>
                            <a:srgbClr val="000000"/>
                          </a:solidFill>
                          <a:latin typeface="+mn-lt"/>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n-lt"/>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n-lt"/>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1" name="Table 60">
            <a:extLst>
              <a:ext uri="{FF2B5EF4-FFF2-40B4-BE49-F238E27FC236}">
                <a16:creationId xmlns:a16="http://schemas.microsoft.com/office/drawing/2014/main" id="{0ECB7307-42E5-49A7-B4AD-CE197372325A}"/>
              </a:ext>
            </a:extLst>
          </p:cNvPr>
          <p:cNvGraphicFramePr>
            <a:graphicFrameLocks noGrp="1"/>
          </p:cNvGraphicFramePr>
          <p:nvPr/>
        </p:nvGraphicFramePr>
        <p:xfrm>
          <a:off x="4191000" y="2330450"/>
          <a:ext cx="2286000" cy="869994"/>
        </p:xfrm>
        <a:graphic>
          <a:graphicData uri="http://schemas.openxmlformats.org/drawingml/2006/table">
            <a:tbl>
              <a:tblPr/>
              <a:tblGrid>
                <a:gridCol w="2286000">
                  <a:extLst>
                    <a:ext uri="{9D8B030D-6E8A-4147-A177-3AD203B41FA5}">
                      <a16:colId xmlns:a16="http://schemas.microsoft.com/office/drawing/2014/main" val="20000"/>
                    </a:ext>
                  </a:extLst>
                </a:gridCol>
              </a:tblGrid>
              <a:tr h="121911">
                <a:tc>
                  <a:txBody>
                    <a:bodyPr/>
                    <a:lstStyle/>
                    <a:p>
                      <a:pPr marR="0" indent="0" algn="l" rtl="0">
                        <a:spcBef>
                          <a:spcPts val="0"/>
                        </a:spcBef>
                        <a:spcAft>
                          <a:spcPts val="0"/>
                        </a:spcAft>
                      </a:pPr>
                      <a:r>
                        <a:rPr lang="en-US" sz="800" b="1" kern="1400" dirty="0">
                          <a:solidFill>
                            <a:srgbClr val="000000"/>
                          </a:solidFill>
                          <a:latin typeface="+mj-lt"/>
                        </a:rPr>
                        <a:t>Notice of Changes to Your Interest Rates</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66">
                <a:tc>
                  <a:txBody>
                    <a:bodyPr/>
                    <a:lstStyle/>
                    <a:p>
                      <a:pPr marR="0" indent="0" algn="l" rtl="0">
                        <a:spcBef>
                          <a:spcPts val="0"/>
                        </a:spcBef>
                        <a:spcAft>
                          <a:spcPts val="0"/>
                        </a:spcAft>
                      </a:pPr>
                      <a:r>
                        <a:rPr lang="en-US" sz="600" kern="1400" dirty="0">
                          <a:solidFill>
                            <a:srgbClr val="000000"/>
                          </a:solidFill>
                          <a:latin typeface="+mj-lt"/>
                        </a:rPr>
                        <a:t>You have triggered the Penalty APR of 28.99%. This change will impact your account as follows: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274299">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the Penalty APR will apply to these transactions. We may keep the APR at this level indefinitely.</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90874">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rates will continue to apply to these transactions. If you become more than 60 days late on your account, the Penalty APR will apply to hose transactions as well.</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2" name="Table 61">
            <a:extLst>
              <a:ext uri="{FF2B5EF4-FFF2-40B4-BE49-F238E27FC236}">
                <a16:creationId xmlns:a16="http://schemas.microsoft.com/office/drawing/2014/main" id="{A9C62E91-1012-411A-859C-9B46EF85CDD5}"/>
              </a:ext>
            </a:extLst>
          </p:cNvPr>
          <p:cNvGraphicFramePr>
            <a:graphicFrameLocks noGrp="1"/>
          </p:cNvGraphicFramePr>
          <p:nvPr/>
        </p:nvGraphicFramePr>
        <p:xfrm>
          <a:off x="6553200" y="2328863"/>
          <a:ext cx="2287588" cy="871595"/>
        </p:xfrm>
        <a:graphic>
          <a:graphicData uri="http://schemas.openxmlformats.org/drawingml/2006/table">
            <a:tbl>
              <a:tblPr/>
              <a:tblGrid>
                <a:gridCol w="2287588">
                  <a:extLst>
                    <a:ext uri="{9D8B030D-6E8A-4147-A177-3AD203B41FA5}">
                      <a16:colId xmlns:a16="http://schemas.microsoft.com/office/drawing/2014/main" val="20000"/>
                    </a:ext>
                  </a:extLst>
                </a:gridCol>
              </a:tblGrid>
              <a:tr h="126459">
                <a:tc>
                  <a:txBody>
                    <a:bodyPr/>
                    <a:lstStyle/>
                    <a:p>
                      <a:pPr marR="0" indent="0" algn="l" rtl="0">
                        <a:spcBef>
                          <a:spcPts val="0"/>
                        </a:spcBef>
                        <a:spcAft>
                          <a:spcPts val="0"/>
                        </a:spcAft>
                      </a:pPr>
                      <a:r>
                        <a:rPr lang="en-US" sz="800" b="1" kern="1400" dirty="0">
                          <a:solidFill>
                            <a:srgbClr val="000000"/>
                          </a:solidFill>
                          <a:latin typeface="+mj-lt"/>
                        </a:rPr>
                        <a:t>Important Changes to Your Account Terms</a:t>
                      </a:r>
                      <a:endParaRPr lang="en-US" sz="8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9376">
                <a:tc>
                  <a:txBody>
                    <a:bodyPr/>
                    <a:lstStyle/>
                    <a:p>
                      <a:pPr marR="0" indent="0" algn="l" rtl="0">
                        <a:spcBef>
                          <a:spcPts val="0"/>
                        </a:spcBef>
                        <a:spcAft>
                          <a:spcPts val="0"/>
                        </a:spcAft>
                      </a:pPr>
                      <a:r>
                        <a:rPr lang="en-US" sz="600" kern="1400" dirty="0">
                          <a:solidFill>
                            <a:srgbClr val="000000"/>
                          </a:solidFill>
                          <a:latin typeface="+mj-lt"/>
                        </a:rPr>
                        <a:t>The following is a summary of changes that are being made to your account terms. For more detailed information, please refer to the booklet enclosed with this statement. These changes will impact your account as follows: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APR</a:t>
                      </a:r>
                      <a:r>
                        <a:rPr lang="en-US" sz="600" kern="1400" baseline="0" dirty="0">
                          <a:solidFill>
                            <a:srgbClr val="000000"/>
                          </a:solidFill>
                          <a:latin typeface="+mj-lt"/>
                        </a:rPr>
                        <a:t> for Purchases will increase to 16.99%.</a:t>
                      </a:r>
                      <a:endParaRPr lang="en-US" sz="6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APRs will continue to apply to these transactions.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3" name="Table 62">
            <a:extLst>
              <a:ext uri="{FF2B5EF4-FFF2-40B4-BE49-F238E27FC236}">
                <a16:creationId xmlns:a16="http://schemas.microsoft.com/office/drawing/2014/main" id="{9A6B3F59-8222-4D56-A5B3-1D0030C7CF25}"/>
              </a:ext>
            </a:extLst>
          </p:cNvPr>
          <p:cNvGraphicFramePr>
            <a:graphicFrameLocks noGrp="1"/>
          </p:cNvGraphicFramePr>
          <p:nvPr/>
        </p:nvGraphicFramePr>
        <p:xfrm>
          <a:off x="4953000" y="5105400"/>
          <a:ext cx="3124200" cy="304800"/>
        </p:xfrm>
        <a:graphic>
          <a:graphicData uri="http://schemas.openxmlformats.org/drawingml/2006/table">
            <a:tbl>
              <a:tblPr/>
              <a:tblGrid>
                <a:gridCol w="15618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76200">
                <a:tc gridSpan="2">
                  <a:txBody>
                    <a:bodyPr/>
                    <a:lstStyle/>
                    <a:p>
                      <a:pPr marR="0" indent="0" algn="ctr" rtl="0">
                        <a:spcBef>
                          <a:spcPts val="0"/>
                        </a:spcBef>
                        <a:spcAft>
                          <a:spcPts val="0"/>
                        </a:spcAft>
                      </a:pPr>
                      <a:r>
                        <a:rPr lang="en-US" sz="800" b="1" kern="1400" dirty="0">
                          <a:solidFill>
                            <a:srgbClr val="000000"/>
                          </a:solidFill>
                          <a:latin typeface="Calibri" pitchFamily="34" charset="0"/>
                          <a:cs typeface="Calibri" pitchFamily="34" charset="0"/>
                        </a:rPr>
                        <a:t>2012 Totals Year-to-Date</a:t>
                      </a:r>
                      <a:endParaRPr lang="en-US" sz="8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8" name="TextBox 67">
            <a:extLst>
              <a:ext uri="{FF2B5EF4-FFF2-40B4-BE49-F238E27FC236}">
                <a16:creationId xmlns:a16="http://schemas.microsoft.com/office/drawing/2014/main" id="{DA8C6B1C-FF62-4DB2-B601-DF2F6DE1456A}"/>
              </a:ext>
            </a:extLst>
          </p:cNvPr>
          <p:cNvSpPr txBox="1">
            <a:spLocks noChangeArrowheads="1"/>
          </p:cNvSpPr>
          <p:nvPr/>
        </p:nvSpPr>
        <p:spPr bwMode="auto">
          <a:xfrm>
            <a:off x="4800600" y="395288"/>
            <a:ext cx="350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b="1">
                <a:latin typeface="+mj-lt"/>
                <a:cs typeface="Arial" charset="0"/>
              </a:rPr>
              <a:t>Andrew’s Credit Card Statement</a:t>
            </a:r>
          </a:p>
        </p:txBody>
      </p:sp>
      <p:sp>
        <p:nvSpPr>
          <p:cNvPr id="69" name="Rectangle 68">
            <a:extLst>
              <a:ext uri="{FF2B5EF4-FFF2-40B4-BE49-F238E27FC236}">
                <a16:creationId xmlns:a16="http://schemas.microsoft.com/office/drawing/2014/main" id="{324A6843-814C-46B2-BF94-5FC063990869}"/>
              </a:ext>
            </a:extLst>
          </p:cNvPr>
          <p:cNvSpPr/>
          <p:nvPr/>
        </p:nvSpPr>
        <p:spPr>
          <a:xfrm>
            <a:off x="4038600" y="381000"/>
            <a:ext cx="4953000" cy="5867400"/>
          </a:xfrm>
          <a:prstGeom prst="rect">
            <a:avLst/>
          </a:prstGeom>
          <a:noFill/>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72" name="Rounded Rectangle 71">
            <a:extLst>
              <a:ext uri="{FF2B5EF4-FFF2-40B4-BE49-F238E27FC236}">
                <a16:creationId xmlns:a16="http://schemas.microsoft.com/office/drawing/2014/main" id="{113ABBC7-8C3C-459C-85CD-FAD645E11C67}"/>
              </a:ext>
            </a:extLst>
          </p:cNvPr>
          <p:cNvSpPr/>
          <p:nvPr/>
        </p:nvSpPr>
        <p:spPr>
          <a:xfrm>
            <a:off x="258763" y="4953000"/>
            <a:ext cx="3627437" cy="1524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73" name="Rectangle 2">
            <a:extLst>
              <a:ext uri="{FF2B5EF4-FFF2-40B4-BE49-F238E27FC236}">
                <a16:creationId xmlns:a16="http://schemas.microsoft.com/office/drawing/2014/main" id="{17161B9C-CF1C-49B5-BA2E-8E99232CBD08}"/>
              </a:ext>
            </a:extLst>
          </p:cNvPr>
          <p:cNvSpPr>
            <a:spLocks noChangeArrowheads="1"/>
          </p:cNvSpPr>
          <p:nvPr/>
        </p:nvSpPr>
        <p:spPr bwMode="auto">
          <a:xfrm>
            <a:off x="152400" y="2011363"/>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Summary of Account Activity</a:t>
            </a:r>
          </a:p>
          <a:p>
            <a:pPr marL="342900" indent="-342900">
              <a:buFont typeface="Arial" pitchFamily="34" charset="0"/>
              <a:buChar char="•"/>
              <a:defRPr/>
            </a:pPr>
            <a:r>
              <a:rPr lang="en-US" sz="2400" dirty="0">
                <a:cs typeface="Calibri" pitchFamily="34" charset="0"/>
              </a:rPr>
              <a:t>Overview of credit card</a:t>
            </a:r>
          </a:p>
        </p:txBody>
      </p:sp>
      <p:sp>
        <p:nvSpPr>
          <p:cNvPr id="74" name="TextBox 73">
            <a:extLst>
              <a:ext uri="{FF2B5EF4-FFF2-40B4-BE49-F238E27FC236}">
                <a16:creationId xmlns:a16="http://schemas.microsoft.com/office/drawing/2014/main" id="{D3995E0C-B4B2-4BFC-B202-69DACF5EF2AC}"/>
              </a:ext>
            </a:extLst>
          </p:cNvPr>
          <p:cNvSpPr txBox="1">
            <a:spLocks noChangeArrowheads="1"/>
          </p:cNvSpPr>
          <p:nvPr/>
        </p:nvSpPr>
        <p:spPr bwMode="auto">
          <a:xfrm>
            <a:off x="304800" y="50292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a:latin typeface="+mj-lt"/>
                <a:cs typeface="Arial" charset="0"/>
              </a:rPr>
              <a:t>How much did Andrew charge in new purchases during this credit card billing cycle?</a:t>
            </a:r>
          </a:p>
        </p:txBody>
      </p:sp>
      <p:sp>
        <p:nvSpPr>
          <p:cNvPr id="75" name="Right Arrow 74">
            <a:extLst>
              <a:ext uri="{FF2B5EF4-FFF2-40B4-BE49-F238E27FC236}">
                <a16:creationId xmlns:a16="http://schemas.microsoft.com/office/drawing/2014/main" id="{C465DDBC-2CAE-4844-9AAE-C59EDAED1F52}"/>
              </a:ext>
            </a:extLst>
          </p:cNvPr>
          <p:cNvSpPr/>
          <p:nvPr/>
        </p:nvSpPr>
        <p:spPr>
          <a:xfrm rot="5400000">
            <a:off x="4743450" y="133350"/>
            <a:ext cx="4953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76" name="TextBox 75">
            <a:extLst>
              <a:ext uri="{FF2B5EF4-FFF2-40B4-BE49-F238E27FC236}">
                <a16:creationId xmlns:a16="http://schemas.microsoft.com/office/drawing/2014/main" id="{6416D71F-8E38-45BC-83F5-252F6F4FE560}"/>
              </a:ext>
            </a:extLst>
          </p:cNvPr>
          <p:cNvSpPr txBox="1">
            <a:spLocks noChangeArrowheads="1"/>
          </p:cNvSpPr>
          <p:nvPr/>
        </p:nvSpPr>
        <p:spPr bwMode="auto">
          <a:xfrm>
            <a:off x="228600" y="60198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a:latin typeface="+mj-lt"/>
                <a:cs typeface="Arial" charset="0"/>
              </a:rPr>
              <a:t>$529.57</a:t>
            </a:r>
          </a:p>
        </p:txBody>
      </p:sp>
      <p:grpSp>
        <p:nvGrpSpPr>
          <p:cNvPr id="66795" name="Group 51">
            <a:extLst>
              <a:ext uri="{FF2B5EF4-FFF2-40B4-BE49-F238E27FC236}">
                <a16:creationId xmlns:a16="http://schemas.microsoft.com/office/drawing/2014/main" id="{7814ED6C-660B-437D-AC3F-EE28DB154374}"/>
              </a:ext>
            </a:extLst>
          </p:cNvPr>
          <p:cNvGrpSpPr>
            <a:grpSpLocks/>
          </p:cNvGrpSpPr>
          <p:nvPr/>
        </p:nvGrpSpPr>
        <p:grpSpPr bwMode="auto">
          <a:xfrm>
            <a:off x="6096000" y="5773738"/>
            <a:ext cx="303213" cy="328612"/>
            <a:chOff x="6096000" y="5773401"/>
            <a:chExt cx="302619" cy="328949"/>
          </a:xfrm>
        </p:grpSpPr>
        <p:pic>
          <p:nvPicPr>
            <p:cNvPr id="69930" name="Picture 75">
              <a:extLst>
                <a:ext uri="{FF2B5EF4-FFF2-40B4-BE49-F238E27FC236}">
                  <a16:creationId xmlns:a16="http://schemas.microsoft.com/office/drawing/2014/main" id="{C6614F2C-7E91-492D-89C6-F4BE227CC4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91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24" name="Text Box 76">
              <a:extLst>
                <a:ext uri="{FF2B5EF4-FFF2-40B4-BE49-F238E27FC236}">
                  <a16:creationId xmlns:a16="http://schemas.microsoft.com/office/drawing/2014/main" id="{823F54B2-B815-4160-9CA7-F2D5948B8376}"/>
                </a:ext>
              </a:extLst>
            </p:cNvPr>
            <p:cNvSpPr txBox="1">
              <a:spLocks noChangeArrowheads="1"/>
            </p:cNvSpPr>
            <p:nvPr/>
          </p:nvSpPr>
          <p:spPr bwMode="auto">
            <a:xfrm>
              <a:off x="6099169" y="5773401"/>
              <a:ext cx="291528" cy="2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10</a:t>
              </a:r>
              <a:endParaRPr lang="en-US" sz="1200">
                <a:latin typeface="+mj-lt"/>
                <a:cs typeface="Arial" charset="0"/>
              </a:endParaRPr>
            </a:p>
          </p:txBody>
        </p:sp>
      </p:grpSp>
      <p:grpSp>
        <p:nvGrpSpPr>
          <p:cNvPr id="66796" name="Group 50">
            <a:extLst>
              <a:ext uri="{FF2B5EF4-FFF2-40B4-BE49-F238E27FC236}">
                <a16:creationId xmlns:a16="http://schemas.microsoft.com/office/drawing/2014/main" id="{61825525-7A15-4D94-BA4E-4A6C826F9CCC}"/>
              </a:ext>
            </a:extLst>
          </p:cNvPr>
          <p:cNvGrpSpPr>
            <a:grpSpLocks/>
          </p:cNvGrpSpPr>
          <p:nvPr/>
        </p:nvGrpSpPr>
        <p:grpSpPr bwMode="auto">
          <a:xfrm>
            <a:off x="8035925" y="5019675"/>
            <a:ext cx="303213" cy="317500"/>
            <a:chOff x="8079381" y="5108346"/>
            <a:chExt cx="302619" cy="317729"/>
          </a:xfrm>
        </p:grpSpPr>
        <p:pic>
          <p:nvPicPr>
            <p:cNvPr id="69928" name="Picture 75">
              <a:extLst>
                <a:ext uri="{FF2B5EF4-FFF2-40B4-BE49-F238E27FC236}">
                  <a16:creationId xmlns:a16="http://schemas.microsoft.com/office/drawing/2014/main" id="{960848A3-54A5-484B-96E6-5595234548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381" y="51149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22" name="Text Box 76">
              <a:extLst>
                <a:ext uri="{FF2B5EF4-FFF2-40B4-BE49-F238E27FC236}">
                  <a16:creationId xmlns:a16="http://schemas.microsoft.com/office/drawing/2014/main" id="{41F5E9B0-D5FF-4C9D-946B-B34A6F59DE37}"/>
                </a:ext>
              </a:extLst>
            </p:cNvPr>
            <p:cNvSpPr txBox="1">
              <a:spLocks noChangeArrowheads="1"/>
            </p:cNvSpPr>
            <p:nvPr/>
          </p:nvSpPr>
          <p:spPr bwMode="auto">
            <a:xfrm>
              <a:off x="8150679" y="5108346"/>
              <a:ext cx="152101"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9</a:t>
              </a:r>
              <a:endParaRPr lang="en-US" sz="1200">
                <a:latin typeface="+mj-lt"/>
                <a:cs typeface="Arial" charset="0"/>
              </a:endParaRPr>
            </a:p>
          </p:txBody>
        </p:sp>
      </p:grpSp>
      <p:grpSp>
        <p:nvGrpSpPr>
          <p:cNvPr id="66797" name="Group 49">
            <a:extLst>
              <a:ext uri="{FF2B5EF4-FFF2-40B4-BE49-F238E27FC236}">
                <a16:creationId xmlns:a16="http://schemas.microsoft.com/office/drawing/2014/main" id="{F178413A-942A-4B0D-8851-3AD8ADF7EA3B}"/>
              </a:ext>
            </a:extLst>
          </p:cNvPr>
          <p:cNvGrpSpPr>
            <a:grpSpLocks/>
          </p:cNvGrpSpPr>
          <p:nvPr/>
        </p:nvGrpSpPr>
        <p:grpSpPr bwMode="auto">
          <a:xfrm>
            <a:off x="7467600" y="4248150"/>
            <a:ext cx="303213" cy="330200"/>
            <a:chOff x="7467600" y="4248150"/>
            <a:chExt cx="302619" cy="330200"/>
          </a:xfrm>
        </p:grpSpPr>
        <p:pic>
          <p:nvPicPr>
            <p:cNvPr id="69926" name="Picture 75">
              <a:extLst>
                <a:ext uri="{FF2B5EF4-FFF2-40B4-BE49-F238E27FC236}">
                  <a16:creationId xmlns:a16="http://schemas.microsoft.com/office/drawing/2014/main" id="{F3B5F162-2BB1-4354-A76F-5204FF481C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267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20" name="Text Box 76">
              <a:extLst>
                <a:ext uri="{FF2B5EF4-FFF2-40B4-BE49-F238E27FC236}">
                  <a16:creationId xmlns:a16="http://schemas.microsoft.com/office/drawing/2014/main" id="{CBE5481C-552B-4D15-ABAA-4F079863F062}"/>
                </a:ext>
              </a:extLst>
            </p:cNvPr>
            <p:cNvSpPr txBox="1">
              <a:spLocks noChangeArrowheads="1"/>
            </p:cNvSpPr>
            <p:nvPr/>
          </p:nvSpPr>
          <p:spPr bwMode="auto">
            <a:xfrm>
              <a:off x="7534144" y="424815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8</a:t>
              </a:r>
              <a:endParaRPr lang="en-US" sz="1200">
                <a:latin typeface="+mj-lt"/>
                <a:cs typeface="Arial" charset="0"/>
              </a:endParaRPr>
            </a:p>
          </p:txBody>
        </p:sp>
      </p:grpSp>
      <p:grpSp>
        <p:nvGrpSpPr>
          <p:cNvPr id="66798" name="Group 48">
            <a:extLst>
              <a:ext uri="{FF2B5EF4-FFF2-40B4-BE49-F238E27FC236}">
                <a16:creationId xmlns:a16="http://schemas.microsoft.com/office/drawing/2014/main" id="{ECC460F7-C0F5-401E-A772-4551B51D6D8B}"/>
              </a:ext>
            </a:extLst>
          </p:cNvPr>
          <p:cNvGrpSpPr>
            <a:grpSpLocks/>
          </p:cNvGrpSpPr>
          <p:nvPr/>
        </p:nvGrpSpPr>
        <p:grpSpPr bwMode="auto">
          <a:xfrm>
            <a:off x="6858000" y="3190875"/>
            <a:ext cx="303213" cy="320675"/>
            <a:chOff x="6858000" y="3190875"/>
            <a:chExt cx="302619" cy="320675"/>
          </a:xfrm>
        </p:grpSpPr>
        <p:pic>
          <p:nvPicPr>
            <p:cNvPr id="69924" name="Picture 75">
              <a:extLst>
                <a:ext uri="{FF2B5EF4-FFF2-40B4-BE49-F238E27FC236}">
                  <a16:creationId xmlns:a16="http://schemas.microsoft.com/office/drawing/2014/main" id="{E63B804F-FBA8-4829-9603-379A507ECE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004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18" name="Text Box 76">
              <a:extLst>
                <a:ext uri="{FF2B5EF4-FFF2-40B4-BE49-F238E27FC236}">
                  <a16:creationId xmlns:a16="http://schemas.microsoft.com/office/drawing/2014/main" id="{4CF570B2-32F8-4EE2-BF2B-ED47B90CCDB5}"/>
                </a:ext>
              </a:extLst>
            </p:cNvPr>
            <p:cNvSpPr txBox="1">
              <a:spLocks noChangeArrowheads="1"/>
            </p:cNvSpPr>
            <p:nvPr/>
          </p:nvSpPr>
          <p:spPr bwMode="auto">
            <a:xfrm>
              <a:off x="6924544" y="3190875"/>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7</a:t>
              </a:r>
              <a:endParaRPr lang="en-US" sz="1200">
                <a:latin typeface="+mj-lt"/>
                <a:cs typeface="Arial" charset="0"/>
              </a:endParaRPr>
            </a:p>
          </p:txBody>
        </p:sp>
      </p:grpSp>
      <p:grpSp>
        <p:nvGrpSpPr>
          <p:cNvPr id="66799" name="Group 47">
            <a:extLst>
              <a:ext uri="{FF2B5EF4-FFF2-40B4-BE49-F238E27FC236}">
                <a16:creationId xmlns:a16="http://schemas.microsoft.com/office/drawing/2014/main" id="{B5F5DE5B-565D-490B-91AF-036A416347D2}"/>
              </a:ext>
            </a:extLst>
          </p:cNvPr>
          <p:cNvGrpSpPr>
            <a:grpSpLocks/>
          </p:cNvGrpSpPr>
          <p:nvPr/>
        </p:nvGrpSpPr>
        <p:grpSpPr bwMode="auto">
          <a:xfrm>
            <a:off x="8553450" y="2247900"/>
            <a:ext cx="303213" cy="320675"/>
            <a:chOff x="8553450" y="2247900"/>
            <a:chExt cx="302619" cy="320675"/>
          </a:xfrm>
        </p:grpSpPr>
        <p:pic>
          <p:nvPicPr>
            <p:cNvPr id="69922" name="Picture 75">
              <a:extLst>
                <a:ext uri="{FF2B5EF4-FFF2-40B4-BE49-F238E27FC236}">
                  <a16:creationId xmlns:a16="http://schemas.microsoft.com/office/drawing/2014/main" id="{BC6A64E4-A3BA-4354-BEEE-EEEFF3139F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50" y="22574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16" name="Text Box 76">
              <a:extLst>
                <a:ext uri="{FF2B5EF4-FFF2-40B4-BE49-F238E27FC236}">
                  <a16:creationId xmlns:a16="http://schemas.microsoft.com/office/drawing/2014/main" id="{427A2ABC-014F-4C33-B9C5-94EDFC4B3895}"/>
                </a:ext>
              </a:extLst>
            </p:cNvPr>
            <p:cNvSpPr txBox="1">
              <a:spLocks noChangeArrowheads="1"/>
            </p:cNvSpPr>
            <p:nvPr/>
          </p:nvSpPr>
          <p:spPr bwMode="auto">
            <a:xfrm>
              <a:off x="8619994" y="224790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6</a:t>
              </a:r>
              <a:endParaRPr lang="en-US" sz="1200">
                <a:latin typeface="+mj-lt"/>
                <a:cs typeface="Arial" charset="0"/>
              </a:endParaRPr>
            </a:p>
          </p:txBody>
        </p:sp>
      </p:grpSp>
      <p:grpSp>
        <p:nvGrpSpPr>
          <p:cNvPr id="66800" name="Group 45">
            <a:extLst>
              <a:ext uri="{FF2B5EF4-FFF2-40B4-BE49-F238E27FC236}">
                <a16:creationId xmlns:a16="http://schemas.microsoft.com/office/drawing/2014/main" id="{9179279E-2D06-473D-8743-A93277D33F3C}"/>
              </a:ext>
            </a:extLst>
          </p:cNvPr>
          <p:cNvGrpSpPr>
            <a:grpSpLocks/>
          </p:cNvGrpSpPr>
          <p:nvPr/>
        </p:nvGrpSpPr>
        <p:grpSpPr bwMode="auto">
          <a:xfrm>
            <a:off x="7772400" y="595313"/>
            <a:ext cx="411163" cy="325437"/>
            <a:chOff x="7772400" y="594970"/>
            <a:chExt cx="411505" cy="325780"/>
          </a:xfrm>
        </p:grpSpPr>
        <p:pic>
          <p:nvPicPr>
            <p:cNvPr id="69920" name="Picture 75">
              <a:extLst>
                <a:ext uri="{FF2B5EF4-FFF2-40B4-BE49-F238E27FC236}">
                  <a16:creationId xmlns:a16="http://schemas.microsoft.com/office/drawing/2014/main" id="{B508B895-1A3D-4F76-8F59-E89B788A66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96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14" name="Text Box 76">
              <a:extLst>
                <a:ext uri="{FF2B5EF4-FFF2-40B4-BE49-F238E27FC236}">
                  <a16:creationId xmlns:a16="http://schemas.microsoft.com/office/drawing/2014/main" id="{BFA4024B-3113-4AEB-9ED3-C2963E833B41}"/>
                </a:ext>
              </a:extLst>
            </p:cNvPr>
            <p:cNvSpPr txBox="1">
              <a:spLocks noChangeArrowheads="1"/>
            </p:cNvSpPr>
            <p:nvPr/>
          </p:nvSpPr>
          <p:spPr bwMode="auto">
            <a:xfrm>
              <a:off x="7826420" y="594970"/>
              <a:ext cx="357485" cy="3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2</a:t>
              </a:r>
              <a:endParaRPr lang="en-US" sz="1200">
                <a:latin typeface="+mj-lt"/>
                <a:cs typeface="Arial" charset="0"/>
              </a:endParaRPr>
            </a:p>
          </p:txBody>
        </p:sp>
      </p:grpSp>
      <p:grpSp>
        <p:nvGrpSpPr>
          <p:cNvPr id="66801" name="Group 44">
            <a:extLst>
              <a:ext uri="{FF2B5EF4-FFF2-40B4-BE49-F238E27FC236}">
                <a16:creationId xmlns:a16="http://schemas.microsoft.com/office/drawing/2014/main" id="{26D09ABF-A9F9-41F0-9EE8-5DEE455E6EED}"/>
              </a:ext>
            </a:extLst>
          </p:cNvPr>
          <p:cNvGrpSpPr>
            <a:grpSpLocks/>
          </p:cNvGrpSpPr>
          <p:nvPr/>
        </p:nvGrpSpPr>
        <p:grpSpPr bwMode="auto">
          <a:xfrm>
            <a:off x="5715000" y="1273175"/>
            <a:ext cx="407988" cy="325438"/>
            <a:chOff x="5715000" y="1273455"/>
            <a:chExt cx="408455" cy="325135"/>
          </a:xfrm>
        </p:grpSpPr>
        <p:pic>
          <p:nvPicPr>
            <p:cNvPr id="69918" name="Picture 75">
              <a:extLst>
                <a:ext uri="{FF2B5EF4-FFF2-40B4-BE49-F238E27FC236}">
                  <a16:creationId xmlns:a16="http://schemas.microsoft.com/office/drawing/2014/main" id="{DB0B2E19-A2D2-4D85-B1F0-E107C2E985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8744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12" name="Text Box 76">
              <a:extLst>
                <a:ext uri="{FF2B5EF4-FFF2-40B4-BE49-F238E27FC236}">
                  <a16:creationId xmlns:a16="http://schemas.microsoft.com/office/drawing/2014/main" id="{10E6E4F7-9101-4C28-B117-3929694998F6}"/>
                </a:ext>
              </a:extLst>
            </p:cNvPr>
            <p:cNvSpPr txBox="1">
              <a:spLocks noChangeArrowheads="1"/>
            </p:cNvSpPr>
            <p:nvPr/>
          </p:nvSpPr>
          <p:spPr bwMode="auto">
            <a:xfrm>
              <a:off x="5765858" y="1273455"/>
              <a:ext cx="357597" cy="3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4</a:t>
              </a:r>
              <a:endParaRPr lang="en-US" sz="1200">
                <a:latin typeface="+mj-lt"/>
                <a:cs typeface="Arial" charset="0"/>
              </a:endParaRPr>
            </a:p>
          </p:txBody>
        </p:sp>
      </p:grpSp>
      <p:grpSp>
        <p:nvGrpSpPr>
          <p:cNvPr id="66802" name="Group 46">
            <a:extLst>
              <a:ext uri="{FF2B5EF4-FFF2-40B4-BE49-F238E27FC236}">
                <a16:creationId xmlns:a16="http://schemas.microsoft.com/office/drawing/2014/main" id="{9EBBFD30-BA79-4DBE-9917-B2A66FA45663}"/>
              </a:ext>
            </a:extLst>
          </p:cNvPr>
          <p:cNvGrpSpPr>
            <a:grpSpLocks/>
          </p:cNvGrpSpPr>
          <p:nvPr/>
        </p:nvGrpSpPr>
        <p:grpSpPr bwMode="auto">
          <a:xfrm>
            <a:off x="6248400" y="2278063"/>
            <a:ext cx="412750" cy="319087"/>
            <a:chOff x="6248400" y="2278685"/>
            <a:chExt cx="412720" cy="318465"/>
          </a:xfrm>
        </p:grpSpPr>
        <p:pic>
          <p:nvPicPr>
            <p:cNvPr id="69916" name="Picture 75">
              <a:extLst>
                <a:ext uri="{FF2B5EF4-FFF2-40B4-BE49-F238E27FC236}">
                  <a16:creationId xmlns:a16="http://schemas.microsoft.com/office/drawing/2014/main" id="{6FE816B0-6D4D-42E3-9ACE-A497A33936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10" name="Text Box 76">
              <a:extLst>
                <a:ext uri="{FF2B5EF4-FFF2-40B4-BE49-F238E27FC236}">
                  <a16:creationId xmlns:a16="http://schemas.microsoft.com/office/drawing/2014/main" id="{1FCDD75F-7D79-4318-8983-F9DE23DFA821}"/>
                </a:ext>
              </a:extLst>
            </p:cNvPr>
            <p:cNvSpPr txBox="1">
              <a:spLocks noChangeArrowheads="1"/>
            </p:cNvSpPr>
            <p:nvPr/>
          </p:nvSpPr>
          <p:spPr bwMode="auto">
            <a:xfrm>
              <a:off x="6303959" y="2278685"/>
              <a:ext cx="357161" cy="30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5</a:t>
              </a:r>
              <a:endParaRPr lang="en-US" sz="1200">
                <a:latin typeface="+mj-lt"/>
                <a:cs typeface="Arial" charset="0"/>
              </a:endParaRPr>
            </a:p>
          </p:txBody>
        </p:sp>
      </p:grpSp>
      <p:grpSp>
        <p:nvGrpSpPr>
          <p:cNvPr id="66803" name="Group 52">
            <a:extLst>
              <a:ext uri="{FF2B5EF4-FFF2-40B4-BE49-F238E27FC236}">
                <a16:creationId xmlns:a16="http://schemas.microsoft.com/office/drawing/2014/main" id="{729502DD-B709-4E7F-B84E-55E4F4CB7248}"/>
              </a:ext>
            </a:extLst>
          </p:cNvPr>
          <p:cNvGrpSpPr>
            <a:grpSpLocks/>
          </p:cNvGrpSpPr>
          <p:nvPr/>
        </p:nvGrpSpPr>
        <p:grpSpPr bwMode="auto">
          <a:xfrm>
            <a:off x="4953000" y="1131888"/>
            <a:ext cx="303213" cy="322262"/>
            <a:chOff x="4953000" y="1132367"/>
            <a:chExt cx="302619" cy="321783"/>
          </a:xfrm>
        </p:grpSpPr>
        <p:pic>
          <p:nvPicPr>
            <p:cNvPr id="69914" name="Picture 75">
              <a:extLst>
                <a:ext uri="{FF2B5EF4-FFF2-40B4-BE49-F238E27FC236}">
                  <a16:creationId xmlns:a16="http://schemas.microsoft.com/office/drawing/2014/main" id="{9A65AE38-2B36-43DD-A7CB-BABA3A8582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43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08" name="Text Box 76">
              <a:extLst>
                <a:ext uri="{FF2B5EF4-FFF2-40B4-BE49-F238E27FC236}">
                  <a16:creationId xmlns:a16="http://schemas.microsoft.com/office/drawing/2014/main" id="{9B0FBBF3-0A40-459F-8879-B0A10304C0B7}"/>
                </a:ext>
              </a:extLst>
            </p:cNvPr>
            <p:cNvSpPr txBox="1">
              <a:spLocks noChangeArrowheads="1"/>
            </p:cNvSpPr>
            <p:nvPr/>
          </p:nvSpPr>
          <p:spPr bwMode="auto">
            <a:xfrm>
              <a:off x="5011623" y="1132367"/>
              <a:ext cx="169529" cy="3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a:t>
              </a:r>
              <a:endParaRPr lang="en-US" sz="1200">
                <a:latin typeface="+mj-lt"/>
                <a:cs typeface="Arial" charset="0"/>
              </a:endParaRPr>
            </a:p>
          </p:txBody>
        </p:sp>
      </p:grpSp>
      <p:grpSp>
        <p:nvGrpSpPr>
          <p:cNvPr id="66804" name="Group 43">
            <a:extLst>
              <a:ext uri="{FF2B5EF4-FFF2-40B4-BE49-F238E27FC236}">
                <a16:creationId xmlns:a16="http://schemas.microsoft.com/office/drawing/2014/main" id="{D125A6F2-FE74-436D-AF53-7FF964E9C8F9}"/>
              </a:ext>
            </a:extLst>
          </p:cNvPr>
          <p:cNvGrpSpPr>
            <a:grpSpLocks/>
          </p:cNvGrpSpPr>
          <p:nvPr/>
        </p:nvGrpSpPr>
        <p:grpSpPr bwMode="auto">
          <a:xfrm>
            <a:off x="5715000" y="995363"/>
            <a:ext cx="415925" cy="333375"/>
            <a:chOff x="5715000" y="994865"/>
            <a:chExt cx="415770" cy="334181"/>
          </a:xfrm>
        </p:grpSpPr>
        <p:pic>
          <p:nvPicPr>
            <p:cNvPr id="69912" name="Picture 75">
              <a:extLst>
                <a:ext uri="{FF2B5EF4-FFF2-40B4-BE49-F238E27FC236}">
                  <a16:creationId xmlns:a16="http://schemas.microsoft.com/office/drawing/2014/main" id="{E21A7AE6-F34A-4BBA-8327-7D6C22E471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17896"/>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806" name="Text Box 76">
              <a:extLst>
                <a:ext uri="{FF2B5EF4-FFF2-40B4-BE49-F238E27FC236}">
                  <a16:creationId xmlns:a16="http://schemas.microsoft.com/office/drawing/2014/main" id="{15DE2233-3E24-4145-805A-C9D5D6318BBD}"/>
                </a:ext>
              </a:extLst>
            </p:cNvPr>
            <p:cNvSpPr txBox="1">
              <a:spLocks noChangeArrowheads="1"/>
            </p:cNvSpPr>
            <p:nvPr/>
          </p:nvSpPr>
          <p:spPr bwMode="auto">
            <a:xfrm>
              <a:off x="5773716" y="994865"/>
              <a:ext cx="357054" cy="31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3</a:t>
              </a:r>
              <a:endParaRPr lang="en-US" sz="1200">
                <a:latin typeface="+mj-lt"/>
                <a:cs typeface="Arial" charset="0"/>
              </a:endParaRPr>
            </a:p>
          </p:txBody>
        </p:sp>
      </p:grpSp>
      <p:graphicFrame>
        <p:nvGraphicFramePr>
          <p:cNvPr id="48" name="Table 47">
            <a:extLst>
              <a:ext uri="{FF2B5EF4-FFF2-40B4-BE49-F238E27FC236}">
                <a16:creationId xmlns:a16="http://schemas.microsoft.com/office/drawing/2014/main" id="{E7A9E379-D564-4078-8E3D-118153EC8A41}"/>
              </a:ext>
            </a:extLst>
          </p:cNvPr>
          <p:cNvGraphicFramePr>
            <a:graphicFrameLocks noGrp="1"/>
          </p:cNvGraphicFramePr>
          <p:nvPr/>
        </p:nvGraphicFramePr>
        <p:xfrm>
          <a:off x="5364163" y="1920875"/>
          <a:ext cx="2743200" cy="3265487"/>
        </p:xfrm>
        <a:graphic>
          <a:graphicData uri="http://schemas.openxmlformats.org/drawingml/2006/table">
            <a:tbl>
              <a:tblPr/>
              <a:tblGrid>
                <a:gridCol w="1600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285008">
                <a:tc gridSpan="2">
                  <a:txBody>
                    <a:bodyPr/>
                    <a:lstStyle/>
                    <a:p>
                      <a:pPr marR="0" indent="0" algn="ctr" rtl="0">
                        <a:spcBef>
                          <a:spcPts val="0"/>
                        </a:spcBef>
                        <a:spcAft>
                          <a:spcPts val="0"/>
                        </a:spcAft>
                      </a:pPr>
                      <a:r>
                        <a:rPr lang="en-US" sz="1600" b="1" kern="1400" dirty="0">
                          <a:solidFill>
                            <a:srgbClr val="000000"/>
                          </a:solidFill>
                          <a:latin typeface="+mj-lt"/>
                        </a:rPr>
                        <a:t>Summary of Account Activity</a:t>
                      </a:r>
                      <a:endParaRPr lang="en-US" sz="16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90660">
                <a:tc>
                  <a:txBody>
                    <a:bodyPr/>
                    <a:lstStyle/>
                    <a:p>
                      <a:pPr marR="0" indent="0" algn="l" rtl="0">
                        <a:spcBef>
                          <a:spcPts val="0"/>
                        </a:spcBef>
                        <a:spcAft>
                          <a:spcPts val="0"/>
                        </a:spcAft>
                      </a:pPr>
                      <a:r>
                        <a:rPr lang="en-US" sz="1200" kern="1400" dirty="0">
                          <a:solidFill>
                            <a:srgbClr val="000000"/>
                          </a:solidFill>
                          <a:latin typeface="+mj-lt"/>
                        </a:rPr>
                        <a:t>Previous Balance</a:t>
                      </a: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535.07</a:t>
                      </a: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85977">
                <a:tc>
                  <a:txBody>
                    <a:bodyPr/>
                    <a:lstStyle/>
                    <a:p>
                      <a:pPr marR="0" indent="0" algn="l" rtl="0">
                        <a:spcBef>
                          <a:spcPts val="0"/>
                        </a:spcBef>
                        <a:spcAft>
                          <a:spcPts val="0"/>
                        </a:spcAft>
                      </a:pPr>
                      <a:r>
                        <a:rPr lang="en-US" sz="1200" kern="1400" dirty="0">
                          <a:solidFill>
                            <a:srgbClr val="000000"/>
                          </a:solidFill>
                          <a:latin typeface="+mj-lt"/>
                        </a:rPr>
                        <a:t>Payments</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-450.00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85977">
                <a:tc>
                  <a:txBody>
                    <a:bodyPr/>
                    <a:lstStyle/>
                    <a:p>
                      <a:pPr marR="0" indent="0" algn="l" rtl="0">
                        <a:spcBef>
                          <a:spcPts val="0"/>
                        </a:spcBef>
                        <a:spcAft>
                          <a:spcPts val="0"/>
                        </a:spcAft>
                      </a:pPr>
                      <a:r>
                        <a:rPr lang="en-US" sz="1200" kern="1400" dirty="0">
                          <a:solidFill>
                            <a:srgbClr val="000000"/>
                          </a:solidFill>
                          <a:latin typeface="+mj-lt"/>
                        </a:rPr>
                        <a:t>Purchases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+529.57</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3"/>
                  </a:ext>
                </a:extLst>
              </a:tr>
              <a:tr h="190660">
                <a:tc>
                  <a:txBody>
                    <a:bodyPr/>
                    <a:lstStyle/>
                    <a:p>
                      <a:pPr marR="0" indent="0" algn="l" rtl="0">
                        <a:spcBef>
                          <a:spcPts val="0"/>
                        </a:spcBef>
                        <a:spcAft>
                          <a:spcPts val="0"/>
                        </a:spcAft>
                      </a:pPr>
                      <a:r>
                        <a:rPr lang="en-US" sz="1200" kern="1400" dirty="0">
                          <a:solidFill>
                            <a:srgbClr val="000000"/>
                          </a:solidFill>
                          <a:latin typeface="+mj-lt"/>
                        </a:rPr>
                        <a:t>Balance Transfers</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+785.00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185977">
                <a:tc>
                  <a:txBody>
                    <a:bodyPr/>
                    <a:lstStyle/>
                    <a:p>
                      <a:pPr marR="0" indent="0" algn="l" rtl="0">
                        <a:spcBef>
                          <a:spcPts val="0"/>
                        </a:spcBef>
                        <a:spcAft>
                          <a:spcPts val="0"/>
                        </a:spcAft>
                      </a:pPr>
                      <a:r>
                        <a:rPr lang="en-US" sz="1200" kern="1400" dirty="0">
                          <a:solidFill>
                            <a:srgbClr val="000000"/>
                          </a:solidFill>
                          <a:latin typeface="+mj-lt"/>
                        </a:rPr>
                        <a:t>Cash Advances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+318.00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190660">
                <a:tc>
                  <a:txBody>
                    <a:bodyPr/>
                    <a:lstStyle/>
                    <a:p>
                      <a:pPr marR="0" indent="0" algn="l" rtl="0">
                        <a:spcBef>
                          <a:spcPts val="0"/>
                        </a:spcBef>
                        <a:spcAft>
                          <a:spcPts val="0"/>
                        </a:spcAft>
                      </a:pPr>
                      <a:r>
                        <a:rPr lang="en-US" sz="1200" kern="1400" dirty="0">
                          <a:solidFill>
                            <a:srgbClr val="000000"/>
                          </a:solidFill>
                          <a:latin typeface="+mj-lt"/>
                        </a:rPr>
                        <a:t>Past Due Amount</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185977">
                <a:tc>
                  <a:txBody>
                    <a:bodyPr/>
                    <a:lstStyle/>
                    <a:p>
                      <a:pPr marR="0" indent="0" algn="l" rtl="0">
                        <a:spcBef>
                          <a:spcPts val="0"/>
                        </a:spcBef>
                        <a:spcAft>
                          <a:spcPts val="0"/>
                        </a:spcAft>
                      </a:pPr>
                      <a:r>
                        <a:rPr lang="en-US" sz="1200" kern="1400" dirty="0">
                          <a:solidFill>
                            <a:srgbClr val="000000"/>
                          </a:solidFill>
                          <a:latin typeface="+mj-lt"/>
                        </a:rPr>
                        <a:t>Fees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+69.45</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190660">
                <a:tc>
                  <a:txBody>
                    <a:bodyPr/>
                    <a:lstStyle/>
                    <a:p>
                      <a:pPr marR="0" indent="0" algn="l" rtl="0">
                        <a:spcBef>
                          <a:spcPts val="0"/>
                        </a:spcBef>
                        <a:spcAft>
                          <a:spcPts val="0"/>
                        </a:spcAft>
                      </a:pPr>
                      <a:r>
                        <a:rPr lang="en-US" sz="1200" kern="1400" dirty="0">
                          <a:solidFill>
                            <a:srgbClr val="000000"/>
                          </a:solidFill>
                          <a:latin typeface="+mj-lt"/>
                        </a:rPr>
                        <a:t>Interest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+10.89</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190660">
                <a:tc>
                  <a:txBody>
                    <a:bodyPr/>
                    <a:lstStyle/>
                    <a:p>
                      <a:pPr marR="0" indent="0" algn="l" rtl="0">
                        <a:spcBef>
                          <a:spcPts val="0"/>
                        </a:spcBef>
                        <a:spcAft>
                          <a:spcPts val="0"/>
                        </a:spcAft>
                      </a:pPr>
                      <a:r>
                        <a:rPr lang="en-US" sz="12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185977">
                <a:tc>
                  <a:txBody>
                    <a:bodyPr/>
                    <a:lstStyle/>
                    <a:p>
                      <a:pPr marR="0" indent="0" algn="l" rtl="0">
                        <a:spcBef>
                          <a:spcPts val="0"/>
                        </a:spcBef>
                        <a:spcAft>
                          <a:spcPts val="0"/>
                        </a:spcAft>
                      </a:pPr>
                      <a:r>
                        <a:rPr lang="en-US" sz="1200" kern="1400" dirty="0">
                          <a:solidFill>
                            <a:srgbClr val="000000"/>
                          </a:solidFill>
                          <a:latin typeface="+mj-lt"/>
                        </a:rPr>
                        <a:t> </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 </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190660">
                <a:tc>
                  <a:txBody>
                    <a:bodyPr/>
                    <a:lstStyle/>
                    <a:p>
                      <a:pPr marR="0" indent="0" algn="l" rtl="0">
                        <a:spcBef>
                          <a:spcPts val="0"/>
                        </a:spcBef>
                        <a:spcAft>
                          <a:spcPts val="0"/>
                        </a:spcAft>
                      </a:pPr>
                      <a:r>
                        <a:rPr lang="en-US" sz="1200" kern="1400">
                          <a:solidFill>
                            <a:srgbClr val="000000"/>
                          </a:solidFill>
                          <a:latin typeface="+mj-lt"/>
                        </a:rPr>
                        <a:t>Credit Limit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$2,000.00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1"/>
                  </a:ext>
                </a:extLst>
              </a:tr>
              <a:tr h="185977">
                <a:tc>
                  <a:txBody>
                    <a:bodyPr/>
                    <a:lstStyle/>
                    <a:p>
                      <a:pPr marR="0" indent="0" algn="l" rtl="0">
                        <a:spcBef>
                          <a:spcPts val="0"/>
                        </a:spcBef>
                        <a:spcAft>
                          <a:spcPts val="0"/>
                        </a:spcAft>
                      </a:pPr>
                      <a:r>
                        <a:rPr lang="en-US" sz="1200" kern="1400">
                          <a:solidFill>
                            <a:srgbClr val="000000"/>
                          </a:solidFill>
                          <a:latin typeface="+mj-lt"/>
                        </a:rPr>
                        <a:t>Available credit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$215.47</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2"/>
                  </a:ext>
                </a:extLst>
              </a:tr>
              <a:tr h="371953">
                <a:tc>
                  <a:txBody>
                    <a:bodyPr/>
                    <a:lstStyle/>
                    <a:p>
                      <a:pPr marR="0" indent="0" algn="l" rtl="0">
                        <a:spcBef>
                          <a:spcPts val="0"/>
                        </a:spcBef>
                        <a:spcAft>
                          <a:spcPts val="0"/>
                        </a:spcAft>
                      </a:pPr>
                      <a:r>
                        <a:rPr lang="en-US" sz="1200" kern="1400" dirty="0">
                          <a:solidFill>
                            <a:srgbClr val="000000"/>
                          </a:solidFill>
                          <a:latin typeface="+mj-lt"/>
                        </a:rPr>
                        <a:t>Statement closing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3/22/2012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348704">
                <a:tc>
                  <a:txBody>
                    <a:bodyPr/>
                    <a:lstStyle/>
                    <a:p>
                      <a:pPr marR="0" indent="0" algn="l" rtl="0">
                        <a:spcBef>
                          <a:spcPts val="0"/>
                        </a:spcBef>
                        <a:spcAft>
                          <a:spcPts val="0"/>
                        </a:spcAft>
                      </a:pPr>
                      <a:r>
                        <a:rPr lang="en-US" sz="1200" kern="1400">
                          <a:solidFill>
                            <a:srgbClr val="000000"/>
                          </a:solidFill>
                          <a:latin typeface="+mj-lt"/>
                        </a:rPr>
                        <a:t>Days in billing cycle</a:t>
                      </a: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200" kern="1400" dirty="0">
                          <a:solidFill>
                            <a:srgbClr val="000000"/>
                          </a:solidFill>
                          <a:latin typeface="+mj-lt"/>
                        </a:rPr>
                        <a:t>30</a:t>
                      </a: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70" name="Right Arrow 69">
            <a:extLst>
              <a:ext uri="{FF2B5EF4-FFF2-40B4-BE49-F238E27FC236}">
                <a16:creationId xmlns:a16="http://schemas.microsoft.com/office/drawing/2014/main" id="{17AFC78E-8015-4EEB-92BC-630357FA2EB7}"/>
              </a:ext>
            </a:extLst>
          </p:cNvPr>
          <p:cNvSpPr/>
          <p:nvPr/>
        </p:nvSpPr>
        <p:spPr>
          <a:xfrm>
            <a:off x="4146550" y="2416175"/>
            <a:ext cx="1295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679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679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679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679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679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680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680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680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680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680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5"/>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additive="base">
                                        <p:cTn id="69" dur="500" fill="hold"/>
                                        <p:tgtEl>
                                          <p:spTgt spid="70"/>
                                        </p:tgtEl>
                                        <p:attrNameLst>
                                          <p:attrName>ppt_x</p:attrName>
                                        </p:attrNameLst>
                                      </p:cBhvr>
                                      <p:tavLst>
                                        <p:tav tm="0">
                                          <p:val>
                                            <p:strVal val="0-#ppt_w/2"/>
                                          </p:val>
                                        </p:tav>
                                        <p:tav tm="100000">
                                          <p:val>
                                            <p:strVal val="#ppt_x"/>
                                          </p:val>
                                        </p:tav>
                                      </p:tavLst>
                                    </p:anim>
                                    <p:anim calcmode="lin" valueType="num">
                                      <p:cBhvr additive="base">
                                        <p:cTn id="70" dur="500" fill="hold"/>
                                        <p:tgtEl>
                                          <p:spTgt spid="70"/>
                                        </p:tgtEl>
                                        <p:attrNameLst>
                                          <p:attrName>ppt_y</p:attrName>
                                        </p:attrNameLst>
                                      </p:cBhvr>
                                      <p:tavLst>
                                        <p:tav tm="0">
                                          <p:val>
                                            <p:strVal val="#ppt_y"/>
                                          </p:val>
                                        </p:tav>
                                        <p:tav tm="100000">
                                          <p:val>
                                            <p:strVal val="#ppt_y"/>
                                          </p:val>
                                        </p:tav>
                                      </p:tavLst>
                                    </p:anim>
                                  </p:childTnLst>
                                </p:cTn>
                              </p:par>
                              <p:par>
                                <p:cTn id="71" presetID="1"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2" grpId="0" animBg="1"/>
      <p:bldP spid="74" grpId="0"/>
      <p:bldP spid="75" grpId="0" animBg="1"/>
      <p:bldP spid="75" grpId="1" animBg="1"/>
      <p:bldP spid="76" grpId="0"/>
      <p:bldP spid="7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 name="Table 198">
            <a:extLst>
              <a:ext uri="{FF2B5EF4-FFF2-40B4-BE49-F238E27FC236}">
                <a16:creationId xmlns:a16="http://schemas.microsoft.com/office/drawing/2014/main" id="{7AFDE762-DB14-41C0-B791-E54ED1968665}"/>
              </a:ext>
            </a:extLst>
          </p:cNvPr>
          <p:cNvGraphicFramePr>
            <a:graphicFrameLocks noGrp="1"/>
          </p:cNvGraphicFramePr>
          <p:nvPr/>
        </p:nvGraphicFramePr>
        <p:xfrm>
          <a:off x="4191000" y="3276600"/>
          <a:ext cx="4648199" cy="2209805"/>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23940">
                <a:tc gridSpan="5">
                  <a:txBody>
                    <a:bodyPr/>
                    <a:lstStyle/>
                    <a:p>
                      <a:pPr marR="0" indent="0" algn="ctr" rtl="0">
                        <a:spcBef>
                          <a:spcPts val="0"/>
                        </a:spcBef>
                        <a:spcAft>
                          <a:spcPts val="0"/>
                        </a:spcAft>
                      </a:pPr>
                      <a:r>
                        <a:rPr lang="en-US" sz="800" b="1" kern="1400" dirty="0">
                          <a:solidFill>
                            <a:srgbClr val="000000"/>
                          </a:solidFill>
                          <a:latin typeface="+mj-lt"/>
                        </a:rPr>
                        <a:t>Transactions</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58">
                <a:tc>
                  <a:txBody>
                    <a:bodyPr/>
                    <a:lstStyle/>
                    <a:p>
                      <a:pPr marR="0" indent="0" algn="ctr" rtl="0">
                        <a:spcBef>
                          <a:spcPts val="0"/>
                        </a:spcBef>
                        <a:spcAft>
                          <a:spcPts val="0"/>
                        </a:spcAft>
                      </a:pPr>
                      <a:r>
                        <a:rPr lang="en-US" sz="700" b="1" kern="1400" dirty="0">
                          <a:solidFill>
                            <a:srgbClr val="000000"/>
                          </a:solidFill>
                          <a:latin typeface="+mj-lt"/>
                        </a:rPr>
                        <a:t>Reference Number</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dirty="0">
                          <a:solidFill>
                            <a:srgbClr val="000000"/>
                          </a:solidFill>
                          <a:latin typeface="+mj-lt"/>
                        </a:rPr>
                        <a:t>Trans Date</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a:solidFill>
                            <a:srgbClr val="000000"/>
                          </a:solidFill>
                          <a:latin typeface="+mj-lt"/>
                        </a:rPr>
                        <a:t>Post Date</a:t>
                      </a:r>
                      <a:endParaRPr lang="en-US" sz="700" kern="140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Description of Transaction or Credit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Amount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8447">
                <a:tc>
                  <a:txBody>
                    <a:bodyPr/>
                    <a:lstStyle/>
                    <a:p>
                      <a:pPr marR="0" indent="0" algn="l" rtl="0">
                        <a:spcBef>
                          <a:spcPts val="0"/>
                        </a:spcBef>
                        <a:spcAft>
                          <a:spcPts val="0"/>
                        </a:spcAft>
                      </a:pPr>
                      <a:r>
                        <a:rPr lang="en-US" sz="7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108447">
                <a:tc>
                  <a:txBody>
                    <a:bodyPr/>
                    <a:lstStyle/>
                    <a:p>
                      <a:pPr marR="0" indent="0" algn="l" rtl="0">
                        <a:spcBef>
                          <a:spcPts val="0"/>
                        </a:spcBef>
                        <a:spcAft>
                          <a:spcPts val="0"/>
                        </a:spcAft>
                      </a:pPr>
                      <a:r>
                        <a:rPr lang="en-US" sz="7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8447">
                <a:tc>
                  <a:txBody>
                    <a:bodyPr/>
                    <a:lstStyle/>
                    <a:p>
                      <a:pPr marR="0" indent="0" algn="l" rtl="0">
                        <a:spcBef>
                          <a:spcPts val="0"/>
                        </a:spcBef>
                        <a:spcAft>
                          <a:spcPts val="0"/>
                        </a:spcAft>
                      </a:pPr>
                      <a:r>
                        <a:rPr lang="en-US" sz="7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r h="108447">
                <a:tc>
                  <a:txBody>
                    <a:bodyPr/>
                    <a:lstStyle/>
                    <a:p>
                      <a:pPr marR="0" indent="0" algn="l" rtl="0">
                        <a:spcBef>
                          <a:spcPts val="0"/>
                        </a:spcBef>
                        <a:spcAft>
                          <a:spcPts val="0"/>
                        </a:spcAft>
                      </a:pPr>
                      <a:r>
                        <a:rPr lang="en-US" sz="7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5"/>
                  </a:ext>
                </a:extLst>
              </a:tr>
              <a:tr h="123940">
                <a:tc gridSpan="5">
                  <a:txBody>
                    <a:bodyPr/>
                    <a:lstStyle/>
                    <a:p>
                      <a:pPr marR="0" indent="0" algn="ctr" rtl="0">
                        <a:spcBef>
                          <a:spcPts val="0"/>
                        </a:spcBef>
                        <a:spcAft>
                          <a:spcPts val="0"/>
                        </a:spcAft>
                      </a:pPr>
                      <a:r>
                        <a:rPr lang="en-US" sz="800" b="1" kern="1400" dirty="0">
                          <a:solidFill>
                            <a:srgbClr val="000000"/>
                          </a:solidFill>
                          <a:latin typeface="+mj-lt"/>
                        </a:rPr>
                        <a:t>Fees</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8447">
                <a:tc>
                  <a:txBody>
                    <a:bodyPr/>
                    <a:lstStyle/>
                    <a:p>
                      <a:pPr marR="0" indent="0" algn="l" rtl="0">
                        <a:spcBef>
                          <a:spcPts val="0"/>
                        </a:spcBef>
                        <a:spcAft>
                          <a:spcPts val="0"/>
                        </a:spcAft>
                      </a:pPr>
                      <a:r>
                        <a:rPr lang="en-US" sz="700" kern="140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7"/>
                  </a:ext>
                </a:extLst>
              </a:tr>
              <a:tr h="108447">
                <a:tc>
                  <a:txBody>
                    <a:bodyPr/>
                    <a:lstStyle/>
                    <a:p>
                      <a:pPr marR="0" indent="0" algn="l" rtl="0">
                        <a:spcBef>
                          <a:spcPts val="0"/>
                        </a:spcBef>
                        <a:spcAft>
                          <a:spcPts val="0"/>
                        </a:spcAft>
                      </a:pPr>
                      <a:r>
                        <a:rPr lang="en-US" sz="7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8"/>
                  </a:ext>
                </a:extLst>
              </a:tr>
              <a:tr h="108447">
                <a:tc>
                  <a:txBody>
                    <a:bodyPr/>
                    <a:lstStyle/>
                    <a:p>
                      <a:pPr marR="0" indent="0" algn="l" rtl="0">
                        <a:spcBef>
                          <a:spcPts val="0"/>
                        </a:spcBef>
                        <a:spcAft>
                          <a:spcPts val="0"/>
                        </a:spcAft>
                      </a:pPr>
                      <a:r>
                        <a:rPr lang="en-US" sz="7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9"/>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Fees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$69.45</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0"/>
                  </a:ext>
                </a:extLst>
              </a:tr>
              <a:tr h="123940">
                <a:tc gridSpan="5">
                  <a:txBody>
                    <a:bodyPr/>
                    <a:lstStyle/>
                    <a:p>
                      <a:pPr marR="0" indent="0" algn="ctr" rtl="0">
                        <a:spcBef>
                          <a:spcPts val="0"/>
                        </a:spcBef>
                        <a:spcAft>
                          <a:spcPts val="0"/>
                        </a:spcAft>
                      </a:pPr>
                      <a:r>
                        <a:rPr lang="en-US" sz="800" b="1" kern="1400" dirty="0">
                          <a:solidFill>
                            <a:srgbClr val="000000"/>
                          </a:solidFill>
                          <a:latin typeface="+mj-lt"/>
                        </a:rPr>
                        <a:t>Interest Charged</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2"/>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3"/>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Interest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$10.89</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r h="431708">
                <a:tc gridSpan="5">
                  <a:txBody>
                    <a:bodyPr/>
                    <a:lstStyle/>
                    <a:p>
                      <a:pPr marR="0" indent="0" algn="l" rtl="0">
                        <a:spcBef>
                          <a:spcPts val="0"/>
                        </a:spcBef>
                        <a:spcAft>
                          <a:spcPts val="1400"/>
                        </a:spcAft>
                      </a:pPr>
                      <a:r>
                        <a:rPr lang="en-US" sz="6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200" name="Table 199">
            <a:extLst>
              <a:ext uri="{FF2B5EF4-FFF2-40B4-BE49-F238E27FC236}">
                <a16:creationId xmlns:a16="http://schemas.microsoft.com/office/drawing/2014/main" id="{0FA125B0-479F-4984-8C9D-1D889458654B}"/>
              </a:ext>
            </a:extLst>
          </p:cNvPr>
          <p:cNvGraphicFramePr>
            <a:graphicFrameLocks noGrp="1"/>
          </p:cNvGraphicFramePr>
          <p:nvPr/>
        </p:nvGraphicFramePr>
        <p:xfrm>
          <a:off x="5867400" y="654050"/>
          <a:ext cx="2971800" cy="1648130"/>
        </p:xfrm>
        <a:graphic>
          <a:graphicData uri="http://schemas.openxmlformats.org/drawingml/2006/table">
            <a:tbl>
              <a:tblPr/>
              <a:tblGrid>
                <a:gridCol w="2149814">
                  <a:extLst>
                    <a:ext uri="{9D8B030D-6E8A-4147-A177-3AD203B41FA5}">
                      <a16:colId xmlns:a16="http://schemas.microsoft.com/office/drawing/2014/main" val="20000"/>
                    </a:ext>
                  </a:extLst>
                </a:gridCol>
                <a:gridCol w="821986">
                  <a:extLst>
                    <a:ext uri="{9D8B030D-6E8A-4147-A177-3AD203B41FA5}">
                      <a16:colId xmlns:a16="http://schemas.microsoft.com/office/drawing/2014/main" val="20001"/>
                    </a:ext>
                  </a:extLst>
                </a:gridCol>
              </a:tblGrid>
              <a:tr h="121865">
                <a:tc gridSpan="2">
                  <a:txBody>
                    <a:bodyPr/>
                    <a:lstStyle/>
                    <a:p>
                      <a:pPr marR="0" indent="0" algn="ctr" rtl="0">
                        <a:spcBef>
                          <a:spcPts val="0"/>
                        </a:spcBef>
                        <a:spcAft>
                          <a:spcPts val="0"/>
                        </a:spcAft>
                      </a:pPr>
                      <a:r>
                        <a:rPr lang="en-US" sz="800" b="1" kern="1400" dirty="0">
                          <a:solidFill>
                            <a:srgbClr val="000000"/>
                          </a:solidFill>
                          <a:latin typeface="+mj-lt"/>
                        </a:rPr>
                        <a:t>Payment Information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398">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398">
                <a:tc>
                  <a:txBody>
                    <a:bodyPr/>
                    <a:lstStyle/>
                    <a:p>
                      <a:pPr marR="0" indent="0" algn="l" rtl="0">
                        <a:spcBef>
                          <a:spcPts val="0"/>
                        </a:spcBef>
                        <a:spcAft>
                          <a:spcPts val="0"/>
                        </a:spcAft>
                      </a:pPr>
                      <a:r>
                        <a:rPr lang="en-US" sz="6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91398">
                <a:tc>
                  <a:txBody>
                    <a:bodyPr/>
                    <a:lstStyle/>
                    <a:p>
                      <a:pPr marR="0" indent="0" algn="l" rtl="0">
                        <a:spcBef>
                          <a:spcPts val="0"/>
                        </a:spcBef>
                        <a:spcAft>
                          <a:spcPts val="0"/>
                        </a:spcAft>
                      </a:pPr>
                      <a:r>
                        <a:rPr lang="en-US" sz="6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195">
                <a:tc gridSpan="2">
                  <a:txBody>
                    <a:bodyPr/>
                    <a:lstStyle/>
                    <a:p>
                      <a:pPr marR="0" indent="0" algn="just" rtl="0">
                        <a:spcBef>
                          <a:spcPts val="0"/>
                        </a:spcBef>
                        <a:spcAft>
                          <a:spcPts val="0"/>
                        </a:spcAft>
                      </a:pPr>
                      <a:r>
                        <a:rPr lang="en-US" sz="600" b="1" kern="1400" dirty="0">
                          <a:solidFill>
                            <a:srgbClr val="000000"/>
                          </a:solidFill>
                          <a:latin typeface="+mj-lt"/>
                        </a:rPr>
                        <a:t>Late Payment Warning</a:t>
                      </a:r>
                      <a:r>
                        <a:rPr lang="en-US" sz="6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4"/>
                  </a:ext>
                </a:extLst>
              </a:tr>
              <a:tr h="286126">
                <a:tc gridSpan="2">
                  <a:txBody>
                    <a:bodyPr/>
                    <a:lstStyle/>
                    <a:p>
                      <a:pPr marR="0" indent="0" algn="l" rtl="0">
                        <a:spcBef>
                          <a:spcPts val="0"/>
                        </a:spcBef>
                        <a:spcAft>
                          <a:spcPts val="0"/>
                        </a:spcAft>
                      </a:pPr>
                      <a:r>
                        <a:rPr lang="en-US" sz="600" b="1" kern="1400" dirty="0">
                          <a:solidFill>
                            <a:srgbClr val="000000"/>
                          </a:solidFill>
                          <a:latin typeface="+mj-lt"/>
                        </a:rPr>
                        <a:t>Minimum Payment Warning</a:t>
                      </a:r>
                      <a:r>
                        <a:rPr lang="en-US" sz="6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5"/>
                  </a:ext>
                </a:extLst>
              </a:tr>
              <a:tr h="691444">
                <a:tc gridSpan="2">
                  <a:txBody>
                    <a:bodyPr/>
                    <a:lstStyle/>
                    <a:p>
                      <a:pPr marR="0" indent="0" algn="l" rtl="0">
                        <a:spcBef>
                          <a:spcPts val="0"/>
                        </a:spcBef>
                        <a:spcAft>
                          <a:spcPts val="1400"/>
                        </a:spcAft>
                      </a:pPr>
                      <a:r>
                        <a:rPr lang="en-US" sz="1000" kern="1400" dirty="0">
                          <a:solidFill>
                            <a:srgbClr val="000000"/>
                          </a:solidFill>
                          <a:latin typeface="+mj-lt"/>
                        </a:rPr>
                        <a:t> </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201" name="Content Placeholder 66">
            <a:extLst>
              <a:ext uri="{FF2B5EF4-FFF2-40B4-BE49-F238E27FC236}">
                <a16:creationId xmlns:a16="http://schemas.microsoft.com/office/drawing/2014/main" id="{B5CAEC95-9A6C-414B-A86B-5F45AC6E1A85}"/>
              </a:ext>
            </a:extLst>
          </p:cNvPr>
          <p:cNvGraphicFramePr>
            <a:graphicFrameLocks/>
          </p:cNvGraphicFramePr>
          <p:nvPr/>
        </p:nvGraphicFramePr>
        <p:xfrm>
          <a:off x="4191000" y="5562600"/>
          <a:ext cx="4648199" cy="533400"/>
        </p:xfrm>
        <a:graphic>
          <a:graphicData uri="http://schemas.openxmlformats.org/drawingml/2006/table">
            <a:tbl>
              <a:tblPr/>
              <a:tblGrid>
                <a:gridCol w="1005796">
                  <a:extLst>
                    <a:ext uri="{9D8B030D-6E8A-4147-A177-3AD203B41FA5}">
                      <a16:colId xmlns:a16="http://schemas.microsoft.com/office/drawing/2014/main" val="20000"/>
                    </a:ext>
                  </a:extLst>
                </a:gridCol>
                <a:gridCol w="1299921">
                  <a:extLst>
                    <a:ext uri="{9D8B030D-6E8A-4147-A177-3AD203B41FA5}">
                      <a16:colId xmlns:a16="http://schemas.microsoft.com/office/drawing/2014/main" val="20001"/>
                    </a:ext>
                  </a:extLst>
                </a:gridCol>
                <a:gridCol w="1339311">
                  <a:extLst>
                    <a:ext uri="{9D8B030D-6E8A-4147-A177-3AD203B41FA5}">
                      <a16:colId xmlns:a16="http://schemas.microsoft.com/office/drawing/2014/main" val="20002"/>
                    </a:ext>
                  </a:extLst>
                </a:gridCol>
                <a:gridCol w="1003171">
                  <a:extLst>
                    <a:ext uri="{9D8B030D-6E8A-4147-A177-3AD203B41FA5}">
                      <a16:colId xmlns:a16="http://schemas.microsoft.com/office/drawing/2014/main" val="20003"/>
                    </a:ext>
                  </a:extLst>
                </a:gridCol>
              </a:tblGrid>
              <a:tr h="132771">
                <a:tc gridSpan="4">
                  <a:txBody>
                    <a:bodyPr/>
                    <a:lstStyle/>
                    <a:p>
                      <a:pPr marR="0" indent="0" algn="ctr" rtl="0">
                        <a:spcBef>
                          <a:spcPts val="0"/>
                        </a:spcBef>
                        <a:spcAft>
                          <a:spcPts val="0"/>
                        </a:spcAft>
                      </a:pPr>
                      <a:r>
                        <a:rPr lang="en-US" sz="800" b="1" kern="1400" dirty="0">
                          <a:solidFill>
                            <a:srgbClr val="000000"/>
                          </a:solidFill>
                          <a:latin typeface="+mj-lt"/>
                        </a:rPr>
                        <a:t>Interest Charge Calculation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78">
                <a:tc>
                  <a:txBody>
                    <a:bodyPr/>
                    <a:lstStyle/>
                    <a:p>
                      <a:pPr marR="0" indent="0" algn="ctr" rtl="0">
                        <a:spcBef>
                          <a:spcPts val="0"/>
                        </a:spcBef>
                        <a:spcAft>
                          <a:spcPts val="0"/>
                        </a:spcAft>
                      </a:pPr>
                      <a:r>
                        <a:rPr lang="en-US" sz="600" b="1" kern="1400" dirty="0">
                          <a:solidFill>
                            <a:srgbClr val="000000"/>
                          </a:solidFill>
                          <a:latin typeface="+mj-lt"/>
                        </a:rPr>
                        <a:t>Type of Balance</a:t>
                      </a:r>
                      <a:endParaRPr lang="en-US" sz="600" kern="1400" dirty="0">
                        <a:solidFill>
                          <a:srgbClr val="000000"/>
                        </a:solidFill>
                        <a:latin typeface="+mj-lt"/>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Annual Percentage Rate (APR)</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Balance Subject to Interest Rate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Interest Charge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99578">
                <a:tc>
                  <a:txBody>
                    <a:bodyPr/>
                    <a:lstStyle/>
                    <a:p>
                      <a:pPr marR="0" indent="0" algn="l" rtl="0">
                        <a:spcBef>
                          <a:spcPts val="0"/>
                        </a:spcBef>
                        <a:spcAft>
                          <a:spcPts val="0"/>
                        </a:spcAft>
                      </a:pPr>
                      <a:r>
                        <a:rPr lang="en-US" sz="600" kern="1400">
                          <a:solidFill>
                            <a:srgbClr val="000000"/>
                          </a:solidFill>
                          <a:latin typeface="+mj-lt"/>
                        </a:rPr>
                        <a:t>Purchases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1400"/>
                        </a:spcAft>
                      </a:pPr>
                      <a:r>
                        <a:rPr lang="en-US" sz="600" kern="1400" dirty="0">
                          <a:solidFill>
                            <a:srgbClr val="000000"/>
                          </a:solidFill>
                          <a:latin typeface="+mj-lt"/>
                        </a:rPr>
                        <a:t>14.99%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$512.14</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99578">
                <a:tc>
                  <a:txBody>
                    <a:bodyPr/>
                    <a:lstStyle/>
                    <a:p>
                      <a:pPr marR="0" indent="0" algn="l" rtl="0">
                        <a:spcBef>
                          <a:spcPts val="0"/>
                        </a:spcBef>
                        <a:spcAft>
                          <a:spcPts val="0"/>
                        </a:spcAft>
                      </a:pPr>
                      <a:r>
                        <a:rPr lang="en-US" sz="600" kern="1400">
                          <a:solidFill>
                            <a:srgbClr val="000000"/>
                          </a:solidFill>
                          <a:latin typeface="+mj-lt"/>
                        </a:rPr>
                        <a:t>Cash Advances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21.99%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$253.50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$4.58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1895">
                <a:tc>
                  <a:txBody>
                    <a:bodyPr/>
                    <a:lstStyle/>
                    <a:p>
                      <a:pPr marR="0" indent="0" algn="l" rtl="0">
                        <a:spcBef>
                          <a:spcPts val="0"/>
                        </a:spcBef>
                        <a:spcAft>
                          <a:spcPts val="0"/>
                        </a:spcAft>
                      </a:pPr>
                      <a:r>
                        <a:rPr lang="en-US" sz="600" kern="1400">
                          <a:solidFill>
                            <a:srgbClr val="000000"/>
                          </a:solidFill>
                          <a:latin typeface="+mj-lt"/>
                        </a:rPr>
                        <a:t>Balance Transfers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$637.50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202" name="Table 201">
            <a:extLst>
              <a:ext uri="{FF2B5EF4-FFF2-40B4-BE49-F238E27FC236}">
                <a16:creationId xmlns:a16="http://schemas.microsoft.com/office/drawing/2014/main" id="{74F71804-39FC-417E-A03C-7A3D5AF9CD1B}"/>
              </a:ext>
            </a:extLst>
          </p:cNvPr>
          <p:cNvGraphicFramePr>
            <a:graphicFrameLocks noGrp="1"/>
          </p:cNvGraphicFramePr>
          <p:nvPr/>
        </p:nvGraphicFramePr>
        <p:xfrm>
          <a:off x="4191000" y="649288"/>
          <a:ext cx="1600200" cy="1574801"/>
        </p:xfrm>
        <a:graphic>
          <a:graphicData uri="http://schemas.openxmlformats.org/drawingml/2006/table">
            <a:tbl>
              <a:tblPr/>
              <a:tblGrid>
                <a:gridCol w="968542">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tblGrid>
              <a:tr h="121919">
                <a:tc gridSpan="2">
                  <a:txBody>
                    <a:bodyPr/>
                    <a:lstStyle/>
                    <a:p>
                      <a:pPr marR="0" indent="0" algn="ctr" rtl="0">
                        <a:spcBef>
                          <a:spcPts val="0"/>
                        </a:spcBef>
                        <a:spcAft>
                          <a:spcPts val="0"/>
                        </a:spcAft>
                      </a:pPr>
                      <a:r>
                        <a:rPr lang="en-US" sz="800" b="1" kern="1400" dirty="0">
                          <a:solidFill>
                            <a:srgbClr val="000000"/>
                          </a:solidFill>
                          <a:latin typeface="+mj-lt"/>
                        </a:rPr>
                        <a:t>Summary of Account Activity</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05759">
                <a:tc>
                  <a:txBody>
                    <a:bodyPr/>
                    <a:lstStyle/>
                    <a:p>
                      <a:pPr marR="0" indent="0" algn="l" rtl="0">
                        <a:spcBef>
                          <a:spcPts val="0"/>
                        </a:spcBef>
                        <a:spcAft>
                          <a:spcPts val="0"/>
                        </a:spcAft>
                      </a:pPr>
                      <a:r>
                        <a:rPr lang="en-US" sz="600" kern="1400" dirty="0">
                          <a:solidFill>
                            <a:srgbClr val="000000"/>
                          </a:solidFill>
                          <a:latin typeface="+mj-lt"/>
                        </a:rPr>
                        <a:t>Previous Balance</a:t>
                      </a: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535.07</a:t>
                      </a: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05759">
                <a:tc>
                  <a:txBody>
                    <a:bodyPr/>
                    <a:lstStyle/>
                    <a:p>
                      <a:pPr marR="0" indent="0" algn="l" rtl="0">
                        <a:spcBef>
                          <a:spcPts val="0"/>
                        </a:spcBef>
                        <a:spcAft>
                          <a:spcPts val="0"/>
                        </a:spcAft>
                      </a:pPr>
                      <a:r>
                        <a:rPr lang="en-US" sz="600" kern="1400" dirty="0">
                          <a:solidFill>
                            <a:srgbClr val="000000"/>
                          </a:solidFill>
                          <a:latin typeface="+mj-lt"/>
                        </a:rPr>
                        <a:t>Payments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-450.00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5759">
                <a:tc>
                  <a:txBody>
                    <a:bodyPr/>
                    <a:lstStyle/>
                    <a:p>
                      <a:pPr marR="0" indent="0" algn="l" rtl="0">
                        <a:spcBef>
                          <a:spcPts val="0"/>
                        </a:spcBef>
                        <a:spcAft>
                          <a:spcPts val="0"/>
                        </a:spcAft>
                      </a:pPr>
                      <a:r>
                        <a:rPr lang="en-US" sz="600" kern="1400" dirty="0">
                          <a:solidFill>
                            <a:srgbClr val="000000"/>
                          </a:solidFill>
                          <a:latin typeface="+mj-lt"/>
                        </a:rPr>
                        <a:t>Purchases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5759">
                <a:tc>
                  <a:txBody>
                    <a:bodyPr/>
                    <a:lstStyle/>
                    <a:p>
                      <a:pPr marR="0" indent="0" algn="l" rtl="0">
                        <a:spcBef>
                          <a:spcPts val="0"/>
                        </a:spcBef>
                        <a:spcAft>
                          <a:spcPts val="0"/>
                        </a:spcAft>
                      </a:pPr>
                      <a:r>
                        <a:rPr lang="en-US" sz="600" kern="1400" dirty="0">
                          <a:solidFill>
                            <a:srgbClr val="000000"/>
                          </a:solidFill>
                          <a:latin typeface="+mj-lt"/>
                        </a:rPr>
                        <a:t>Balance Transfers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+785.00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5759">
                <a:tc>
                  <a:txBody>
                    <a:bodyPr/>
                    <a:lstStyle/>
                    <a:p>
                      <a:pPr marR="0" indent="0" algn="l" rtl="0">
                        <a:spcBef>
                          <a:spcPts val="0"/>
                        </a:spcBef>
                        <a:spcAft>
                          <a:spcPts val="0"/>
                        </a:spcAft>
                      </a:pPr>
                      <a:r>
                        <a:rPr lang="en-US" sz="600" kern="1400" dirty="0">
                          <a:solidFill>
                            <a:srgbClr val="000000"/>
                          </a:solidFill>
                          <a:latin typeface="+mj-lt"/>
                        </a:rPr>
                        <a:t>Cash Advances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+318.00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5759">
                <a:tc>
                  <a:txBody>
                    <a:bodyPr/>
                    <a:lstStyle/>
                    <a:p>
                      <a:pPr marR="0" indent="0" algn="l" rtl="0">
                        <a:spcBef>
                          <a:spcPts val="0"/>
                        </a:spcBef>
                        <a:spcAft>
                          <a:spcPts val="0"/>
                        </a:spcAft>
                      </a:pPr>
                      <a:r>
                        <a:rPr lang="en-US" sz="600" kern="1400" dirty="0">
                          <a:solidFill>
                            <a:srgbClr val="000000"/>
                          </a:solidFill>
                          <a:latin typeface="+mj-lt"/>
                        </a:rPr>
                        <a:t>Past Due Amount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5759">
                <a:tc>
                  <a:txBody>
                    <a:bodyPr/>
                    <a:lstStyle/>
                    <a:p>
                      <a:pPr marR="0" indent="0" algn="l" rtl="0">
                        <a:spcBef>
                          <a:spcPts val="0"/>
                        </a:spcBef>
                        <a:spcAft>
                          <a:spcPts val="0"/>
                        </a:spcAft>
                      </a:pPr>
                      <a:r>
                        <a:rPr lang="en-US" sz="600" kern="1400" dirty="0">
                          <a:solidFill>
                            <a:srgbClr val="000000"/>
                          </a:solidFill>
                          <a:latin typeface="+mj-lt"/>
                        </a:rPr>
                        <a:t>Fees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+69.45</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5759">
                <a:tc>
                  <a:txBody>
                    <a:bodyPr/>
                    <a:lstStyle/>
                    <a:p>
                      <a:pPr marR="0" indent="0" algn="l" rtl="0">
                        <a:spcBef>
                          <a:spcPts val="0"/>
                        </a:spcBef>
                        <a:spcAft>
                          <a:spcPts val="0"/>
                        </a:spcAft>
                      </a:pPr>
                      <a:r>
                        <a:rPr lang="en-US" sz="600" kern="1400" dirty="0">
                          <a:solidFill>
                            <a:srgbClr val="000000"/>
                          </a:solidFill>
                          <a:latin typeface="+mj-lt"/>
                        </a:rPr>
                        <a:t>Interest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+10.89</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5759">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91439">
                <a:tc>
                  <a:txBody>
                    <a:bodyPr/>
                    <a:lstStyle/>
                    <a:p>
                      <a:pPr marR="0" indent="0" algn="l" rtl="0">
                        <a:spcBef>
                          <a:spcPts val="0"/>
                        </a:spcBef>
                        <a:spcAft>
                          <a:spcPts val="0"/>
                        </a:spcAft>
                      </a:pPr>
                      <a:r>
                        <a:rPr lang="en-US" sz="600" kern="1400" dirty="0">
                          <a:solidFill>
                            <a:srgbClr val="000000"/>
                          </a:solidFill>
                          <a:latin typeface="+mj-lt"/>
                        </a:rPr>
                        <a:t> </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 </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5759">
                <a:tc>
                  <a:txBody>
                    <a:bodyPr/>
                    <a:lstStyle/>
                    <a:p>
                      <a:pPr marR="0" indent="0" algn="l" rtl="0">
                        <a:spcBef>
                          <a:spcPts val="0"/>
                        </a:spcBef>
                        <a:spcAft>
                          <a:spcPts val="0"/>
                        </a:spcAft>
                      </a:pPr>
                      <a:r>
                        <a:rPr lang="en-US" sz="600" kern="1400">
                          <a:solidFill>
                            <a:srgbClr val="000000"/>
                          </a:solidFill>
                          <a:latin typeface="+mj-lt"/>
                        </a:rPr>
                        <a:t>Credit Limit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$2,000.00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5759">
                <a:tc>
                  <a:txBody>
                    <a:bodyPr/>
                    <a:lstStyle/>
                    <a:p>
                      <a:pPr marR="0" indent="0" algn="l" rtl="0">
                        <a:spcBef>
                          <a:spcPts val="0"/>
                        </a:spcBef>
                        <a:spcAft>
                          <a:spcPts val="0"/>
                        </a:spcAft>
                      </a:pPr>
                      <a:r>
                        <a:rPr lang="en-US" sz="600" kern="1400">
                          <a:solidFill>
                            <a:srgbClr val="000000"/>
                          </a:solidFill>
                          <a:latin typeface="+mj-lt"/>
                        </a:rPr>
                        <a:t>Available credit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$215.47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6652">
                <a:tc>
                  <a:txBody>
                    <a:bodyPr/>
                    <a:lstStyle/>
                    <a:p>
                      <a:pPr marR="0" indent="0" algn="l" rtl="0">
                        <a:spcBef>
                          <a:spcPts val="0"/>
                        </a:spcBef>
                        <a:spcAft>
                          <a:spcPts val="0"/>
                        </a:spcAft>
                      </a:pPr>
                      <a:r>
                        <a:rPr lang="en-US" sz="600" kern="1400" dirty="0">
                          <a:solidFill>
                            <a:srgbClr val="000000"/>
                          </a:solidFill>
                          <a:latin typeface="+mj-lt"/>
                        </a:rPr>
                        <a:t>Statement closing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3/22/2012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91439">
                <a:tc>
                  <a:txBody>
                    <a:bodyPr/>
                    <a:lstStyle/>
                    <a:p>
                      <a:pPr marR="0" indent="0" algn="l" rtl="0">
                        <a:spcBef>
                          <a:spcPts val="0"/>
                        </a:spcBef>
                        <a:spcAft>
                          <a:spcPts val="0"/>
                        </a:spcAft>
                      </a:pPr>
                      <a:r>
                        <a:rPr lang="en-US" sz="600" kern="1400">
                          <a:solidFill>
                            <a:srgbClr val="000000"/>
                          </a:solidFill>
                          <a:latin typeface="+mj-lt"/>
                        </a:rPr>
                        <a:t>Days in billing cycle</a:t>
                      </a: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30</a:t>
                      </a: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203" name="Table 202">
            <a:extLst>
              <a:ext uri="{FF2B5EF4-FFF2-40B4-BE49-F238E27FC236}">
                <a16:creationId xmlns:a16="http://schemas.microsoft.com/office/drawing/2014/main" id="{6856983F-2A0F-4ADC-87FF-FF8E65C91CA7}"/>
              </a:ext>
            </a:extLst>
          </p:cNvPr>
          <p:cNvGraphicFramePr>
            <a:graphicFrameLocks noGrp="1"/>
          </p:cNvGraphicFramePr>
          <p:nvPr/>
        </p:nvGraphicFramePr>
        <p:xfrm>
          <a:off x="5975350" y="1531938"/>
          <a:ext cx="2763838" cy="677869"/>
        </p:xfrm>
        <a:graphic>
          <a:graphicData uri="http://schemas.openxmlformats.org/drawingml/2006/table">
            <a:tbl>
              <a:tblPr/>
              <a:tblGrid>
                <a:gridCol w="896380">
                  <a:extLst>
                    <a:ext uri="{9D8B030D-6E8A-4147-A177-3AD203B41FA5}">
                      <a16:colId xmlns:a16="http://schemas.microsoft.com/office/drawing/2014/main" val="20000"/>
                    </a:ext>
                  </a:extLst>
                </a:gridCol>
                <a:gridCol w="971078">
                  <a:extLst>
                    <a:ext uri="{9D8B030D-6E8A-4147-A177-3AD203B41FA5}">
                      <a16:colId xmlns:a16="http://schemas.microsoft.com/office/drawing/2014/main" val="20001"/>
                    </a:ext>
                  </a:extLst>
                </a:gridCol>
                <a:gridCol w="896380">
                  <a:extLst>
                    <a:ext uri="{9D8B030D-6E8A-4147-A177-3AD203B41FA5}">
                      <a16:colId xmlns:a16="http://schemas.microsoft.com/office/drawing/2014/main" val="20002"/>
                    </a:ext>
                  </a:extLst>
                </a:gridCol>
              </a:tblGrid>
              <a:tr h="394090">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If you make no additional charges using this card and each month you pay…</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73">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0899">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04" name="Table 203">
            <a:extLst>
              <a:ext uri="{FF2B5EF4-FFF2-40B4-BE49-F238E27FC236}">
                <a16:creationId xmlns:a16="http://schemas.microsoft.com/office/drawing/2014/main" id="{C76DECAF-1CBA-4F86-8B5D-CA679D234179}"/>
              </a:ext>
            </a:extLst>
          </p:cNvPr>
          <p:cNvGraphicFramePr>
            <a:graphicFrameLocks noGrp="1"/>
          </p:cNvGraphicFramePr>
          <p:nvPr/>
        </p:nvGraphicFramePr>
        <p:xfrm>
          <a:off x="4191000" y="2330450"/>
          <a:ext cx="2286000" cy="869994"/>
        </p:xfrm>
        <a:graphic>
          <a:graphicData uri="http://schemas.openxmlformats.org/drawingml/2006/table">
            <a:tbl>
              <a:tblPr/>
              <a:tblGrid>
                <a:gridCol w="2286000">
                  <a:extLst>
                    <a:ext uri="{9D8B030D-6E8A-4147-A177-3AD203B41FA5}">
                      <a16:colId xmlns:a16="http://schemas.microsoft.com/office/drawing/2014/main" val="20000"/>
                    </a:ext>
                  </a:extLst>
                </a:gridCol>
              </a:tblGrid>
              <a:tr h="121911">
                <a:tc>
                  <a:txBody>
                    <a:bodyPr/>
                    <a:lstStyle/>
                    <a:p>
                      <a:pPr marR="0" indent="0" algn="l" rtl="0">
                        <a:spcBef>
                          <a:spcPts val="0"/>
                        </a:spcBef>
                        <a:spcAft>
                          <a:spcPts val="0"/>
                        </a:spcAft>
                      </a:pPr>
                      <a:r>
                        <a:rPr lang="en-US" sz="800" b="1" kern="1400" dirty="0">
                          <a:solidFill>
                            <a:srgbClr val="000000"/>
                          </a:solidFill>
                          <a:latin typeface="+mj-lt"/>
                        </a:rPr>
                        <a:t>Notice of Changes to Your Interest Rates</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66">
                <a:tc>
                  <a:txBody>
                    <a:bodyPr/>
                    <a:lstStyle/>
                    <a:p>
                      <a:pPr marR="0" indent="0" algn="l" rtl="0">
                        <a:spcBef>
                          <a:spcPts val="0"/>
                        </a:spcBef>
                        <a:spcAft>
                          <a:spcPts val="0"/>
                        </a:spcAft>
                      </a:pPr>
                      <a:r>
                        <a:rPr lang="en-US" sz="600" kern="1400" dirty="0">
                          <a:solidFill>
                            <a:srgbClr val="000000"/>
                          </a:solidFill>
                          <a:latin typeface="+mj-lt"/>
                        </a:rPr>
                        <a:t>You have triggered the Penalty APR of 28.99%. This change will impact your account as follows: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274299">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the Penalty APR will apply to these transactions. We may keep the APR at this level indefinitely.</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90874">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rates will continue to apply to these transactions. If you become more than 60 days late on your account, the Penalty APR will apply to hose transactions as well.</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05" name="Table 204">
            <a:extLst>
              <a:ext uri="{FF2B5EF4-FFF2-40B4-BE49-F238E27FC236}">
                <a16:creationId xmlns:a16="http://schemas.microsoft.com/office/drawing/2014/main" id="{1D2CF12F-367F-461A-A5E9-33B85B2E9804}"/>
              </a:ext>
            </a:extLst>
          </p:cNvPr>
          <p:cNvGraphicFramePr>
            <a:graphicFrameLocks noGrp="1"/>
          </p:cNvGraphicFramePr>
          <p:nvPr/>
        </p:nvGraphicFramePr>
        <p:xfrm>
          <a:off x="6553200" y="2328863"/>
          <a:ext cx="2287588" cy="871595"/>
        </p:xfrm>
        <a:graphic>
          <a:graphicData uri="http://schemas.openxmlformats.org/drawingml/2006/table">
            <a:tbl>
              <a:tblPr/>
              <a:tblGrid>
                <a:gridCol w="2287588">
                  <a:extLst>
                    <a:ext uri="{9D8B030D-6E8A-4147-A177-3AD203B41FA5}">
                      <a16:colId xmlns:a16="http://schemas.microsoft.com/office/drawing/2014/main" val="20000"/>
                    </a:ext>
                  </a:extLst>
                </a:gridCol>
              </a:tblGrid>
              <a:tr h="126459">
                <a:tc>
                  <a:txBody>
                    <a:bodyPr/>
                    <a:lstStyle/>
                    <a:p>
                      <a:pPr marR="0" indent="0" algn="l" rtl="0">
                        <a:spcBef>
                          <a:spcPts val="0"/>
                        </a:spcBef>
                        <a:spcAft>
                          <a:spcPts val="0"/>
                        </a:spcAft>
                      </a:pPr>
                      <a:r>
                        <a:rPr lang="en-US" sz="800" b="1" kern="1400" dirty="0">
                          <a:solidFill>
                            <a:srgbClr val="000000"/>
                          </a:solidFill>
                          <a:latin typeface="+mj-lt"/>
                        </a:rPr>
                        <a:t>Important Changes to Your Account Terms</a:t>
                      </a:r>
                      <a:endParaRPr lang="en-US" sz="8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9376">
                <a:tc>
                  <a:txBody>
                    <a:bodyPr/>
                    <a:lstStyle/>
                    <a:p>
                      <a:pPr marR="0" indent="0" algn="l" rtl="0">
                        <a:spcBef>
                          <a:spcPts val="0"/>
                        </a:spcBef>
                        <a:spcAft>
                          <a:spcPts val="0"/>
                        </a:spcAft>
                      </a:pPr>
                      <a:r>
                        <a:rPr lang="en-US" sz="600" kern="1400" dirty="0">
                          <a:solidFill>
                            <a:srgbClr val="000000"/>
                          </a:solidFill>
                          <a:latin typeface="+mj-lt"/>
                        </a:rPr>
                        <a:t>The following is a summary of changes that are being made to your account terms. For more detailed information, please refer to the booklet enclosed with this statement. These changes will impact your account as follows: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APR</a:t>
                      </a:r>
                      <a:r>
                        <a:rPr lang="en-US" sz="600" kern="1400" baseline="0" dirty="0">
                          <a:solidFill>
                            <a:srgbClr val="000000"/>
                          </a:solidFill>
                          <a:latin typeface="+mj-lt"/>
                        </a:rPr>
                        <a:t> for Purchases will increase to 16.99%.</a:t>
                      </a:r>
                      <a:endParaRPr lang="en-US" sz="6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APRs will continue to apply to these transactions.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06" name="Table 205">
            <a:extLst>
              <a:ext uri="{FF2B5EF4-FFF2-40B4-BE49-F238E27FC236}">
                <a16:creationId xmlns:a16="http://schemas.microsoft.com/office/drawing/2014/main" id="{F39B8B3C-F714-4AA5-94C0-4AF5DF19310E}"/>
              </a:ext>
            </a:extLst>
          </p:cNvPr>
          <p:cNvGraphicFramePr>
            <a:graphicFrameLocks noGrp="1"/>
          </p:cNvGraphicFramePr>
          <p:nvPr/>
        </p:nvGraphicFramePr>
        <p:xfrm>
          <a:off x="4953000" y="5140325"/>
          <a:ext cx="3124200" cy="304800"/>
        </p:xfrm>
        <a:graphic>
          <a:graphicData uri="http://schemas.openxmlformats.org/drawingml/2006/table">
            <a:tbl>
              <a:tblPr/>
              <a:tblGrid>
                <a:gridCol w="15618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76200">
                <a:tc gridSpan="2">
                  <a:txBody>
                    <a:bodyPr/>
                    <a:lstStyle/>
                    <a:p>
                      <a:pPr marR="0" indent="0" algn="ctr" rtl="0">
                        <a:spcBef>
                          <a:spcPts val="0"/>
                        </a:spcBef>
                        <a:spcAft>
                          <a:spcPts val="0"/>
                        </a:spcAft>
                      </a:pPr>
                      <a:r>
                        <a:rPr lang="en-US" sz="800" b="1" kern="1400" dirty="0">
                          <a:solidFill>
                            <a:srgbClr val="000000"/>
                          </a:solidFill>
                          <a:latin typeface="Calibri" pitchFamily="34" charset="0"/>
                          <a:cs typeface="Calibri" pitchFamily="34" charset="0"/>
                        </a:rPr>
                        <a:t>2012 Totals Year-to-Date</a:t>
                      </a:r>
                      <a:endParaRPr lang="en-US" sz="8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7811" name="TextBox 206">
            <a:extLst>
              <a:ext uri="{FF2B5EF4-FFF2-40B4-BE49-F238E27FC236}">
                <a16:creationId xmlns:a16="http://schemas.microsoft.com/office/drawing/2014/main" id="{7900BC90-0041-430A-B392-97DD41B0FD4B}"/>
              </a:ext>
            </a:extLst>
          </p:cNvPr>
          <p:cNvSpPr txBox="1">
            <a:spLocks noChangeArrowheads="1"/>
          </p:cNvSpPr>
          <p:nvPr/>
        </p:nvSpPr>
        <p:spPr bwMode="auto">
          <a:xfrm>
            <a:off x="4800600" y="395288"/>
            <a:ext cx="350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b="1">
                <a:latin typeface="+mj-lt"/>
                <a:cs typeface="Arial" charset="0"/>
              </a:rPr>
              <a:t>Andrew’s Credit Card Statement</a:t>
            </a:r>
          </a:p>
        </p:txBody>
      </p:sp>
      <p:sp>
        <p:nvSpPr>
          <p:cNvPr id="208" name="Rectangle 207">
            <a:extLst>
              <a:ext uri="{FF2B5EF4-FFF2-40B4-BE49-F238E27FC236}">
                <a16:creationId xmlns:a16="http://schemas.microsoft.com/office/drawing/2014/main" id="{89455534-A80F-410C-8EB9-B3D07E6AEAC3}"/>
              </a:ext>
            </a:extLst>
          </p:cNvPr>
          <p:cNvSpPr/>
          <p:nvPr/>
        </p:nvSpPr>
        <p:spPr>
          <a:xfrm>
            <a:off x="4038600" y="381000"/>
            <a:ext cx="4953000" cy="5867400"/>
          </a:xfrm>
          <a:prstGeom prst="rect">
            <a:avLst/>
          </a:prstGeom>
          <a:noFill/>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latin typeface="+mj-lt"/>
            </a:endParaRPr>
          </a:p>
        </p:txBody>
      </p:sp>
      <p:grpSp>
        <p:nvGrpSpPr>
          <p:cNvPr id="67813" name="Group 208">
            <a:extLst>
              <a:ext uri="{FF2B5EF4-FFF2-40B4-BE49-F238E27FC236}">
                <a16:creationId xmlns:a16="http://schemas.microsoft.com/office/drawing/2014/main" id="{9F259715-10FF-41E5-A12A-5B55CB997E22}"/>
              </a:ext>
            </a:extLst>
          </p:cNvPr>
          <p:cNvGrpSpPr>
            <a:grpSpLocks/>
          </p:cNvGrpSpPr>
          <p:nvPr/>
        </p:nvGrpSpPr>
        <p:grpSpPr bwMode="auto">
          <a:xfrm>
            <a:off x="6096000" y="5773738"/>
            <a:ext cx="303213" cy="328612"/>
            <a:chOff x="6096000" y="5773401"/>
            <a:chExt cx="302619" cy="328949"/>
          </a:xfrm>
        </p:grpSpPr>
        <p:pic>
          <p:nvPicPr>
            <p:cNvPr id="70953" name="Picture 75">
              <a:extLst>
                <a:ext uri="{FF2B5EF4-FFF2-40B4-BE49-F238E27FC236}">
                  <a16:creationId xmlns:a16="http://schemas.microsoft.com/office/drawing/2014/main" id="{2754986A-B272-447A-94C5-52D016DA90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91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48" name="Text Box 76">
              <a:extLst>
                <a:ext uri="{FF2B5EF4-FFF2-40B4-BE49-F238E27FC236}">
                  <a16:creationId xmlns:a16="http://schemas.microsoft.com/office/drawing/2014/main" id="{FCB0C79F-2D0D-45C8-8A9C-58C9780A4D1B}"/>
                </a:ext>
              </a:extLst>
            </p:cNvPr>
            <p:cNvSpPr txBox="1">
              <a:spLocks noChangeArrowheads="1"/>
            </p:cNvSpPr>
            <p:nvPr/>
          </p:nvSpPr>
          <p:spPr bwMode="auto">
            <a:xfrm>
              <a:off x="6099169" y="5773401"/>
              <a:ext cx="291528" cy="2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10</a:t>
              </a:r>
              <a:endParaRPr lang="en-US" sz="1200">
                <a:latin typeface="+mj-lt"/>
                <a:cs typeface="Arial" charset="0"/>
              </a:endParaRPr>
            </a:p>
          </p:txBody>
        </p:sp>
      </p:grpSp>
      <p:grpSp>
        <p:nvGrpSpPr>
          <p:cNvPr id="67814" name="Group 211">
            <a:extLst>
              <a:ext uri="{FF2B5EF4-FFF2-40B4-BE49-F238E27FC236}">
                <a16:creationId xmlns:a16="http://schemas.microsoft.com/office/drawing/2014/main" id="{DCEE3C85-CF45-49E6-8CD1-7DE02D3CB0E9}"/>
              </a:ext>
            </a:extLst>
          </p:cNvPr>
          <p:cNvGrpSpPr>
            <a:grpSpLocks/>
          </p:cNvGrpSpPr>
          <p:nvPr/>
        </p:nvGrpSpPr>
        <p:grpSpPr bwMode="auto">
          <a:xfrm>
            <a:off x="8035925" y="5019675"/>
            <a:ext cx="303213" cy="317500"/>
            <a:chOff x="8079381" y="5108346"/>
            <a:chExt cx="302619" cy="317729"/>
          </a:xfrm>
        </p:grpSpPr>
        <p:pic>
          <p:nvPicPr>
            <p:cNvPr id="70951" name="Picture 75">
              <a:extLst>
                <a:ext uri="{FF2B5EF4-FFF2-40B4-BE49-F238E27FC236}">
                  <a16:creationId xmlns:a16="http://schemas.microsoft.com/office/drawing/2014/main" id="{5A635428-0226-4E6C-BA39-C95FC10809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381" y="51149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46" name="Text Box 76">
              <a:extLst>
                <a:ext uri="{FF2B5EF4-FFF2-40B4-BE49-F238E27FC236}">
                  <a16:creationId xmlns:a16="http://schemas.microsoft.com/office/drawing/2014/main" id="{D45FDD4B-E4EB-4CCA-BEAD-852D0152D57E}"/>
                </a:ext>
              </a:extLst>
            </p:cNvPr>
            <p:cNvSpPr txBox="1">
              <a:spLocks noChangeArrowheads="1"/>
            </p:cNvSpPr>
            <p:nvPr/>
          </p:nvSpPr>
          <p:spPr bwMode="auto">
            <a:xfrm>
              <a:off x="8150679" y="5108346"/>
              <a:ext cx="152101"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9</a:t>
              </a:r>
              <a:endParaRPr lang="en-US" sz="1200">
                <a:latin typeface="+mj-lt"/>
                <a:cs typeface="Arial" charset="0"/>
              </a:endParaRPr>
            </a:p>
          </p:txBody>
        </p:sp>
      </p:grpSp>
      <p:grpSp>
        <p:nvGrpSpPr>
          <p:cNvPr id="67815" name="Group 214">
            <a:extLst>
              <a:ext uri="{FF2B5EF4-FFF2-40B4-BE49-F238E27FC236}">
                <a16:creationId xmlns:a16="http://schemas.microsoft.com/office/drawing/2014/main" id="{CEB3A5F3-FF5C-4032-9C99-E1AC688C18C8}"/>
              </a:ext>
            </a:extLst>
          </p:cNvPr>
          <p:cNvGrpSpPr>
            <a:grpSpLocks/>
          </p:cNvGrpSpPr>
          <p:nvPr/>
        </p:nvGrpSpPr>
        <p:grpSpPr bwMode="auto">
          <a:xfrm>
            <a:off x="7467600" y="4248150"/>
            <a:ext cx="303213" cy="330200"/>
            <a:chOff x="7467600" y="4248150"/>
            <a:chExt cx="302619" cy="330200"/>
          </a:xfrm>
        </p:grpSpPr>
        <p:pic>
          <p:nvPicPr>
            <p:cNvPr id="70949" name="Picture 75">
              <a:extLst>
                <a:ext uri="{FF2B5EF4-FFF2-40B4-BE49-F238E27FC236}">
                  <a16:creationId xmlns:a16="http://schemas.microsoft.com/office/drawing/2014/main" id="{E8BE7AB2-6080-4CBB-B37C-74933CD0C4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267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44" name="Text Box 76">
              <a:extLst>
                <a:ext uri="{FF2B5EF4-FFF2-40B4-BE49-F238E27FC236}">
                  <a16:creationId xmlns:a16="http://schemas.microsoft.com/office/drawing/2014/main" id="{F74E609E-4C98-4F8A-A529-531B13ABA675}"/>
                </a:ext>
              </a:extLst>
            </p:cNvPr>
            <p:cNvSpPr txBox="1">
              <a:spLocks noChangeArrowheads="1"/>
            </p:cNvSpPr>
            <p:nvPr/>
          </p:nvSpPr>
          <p:spPr bwMode="auto">
            <a:xfrm>
              <a:off x="7534144" y="424815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8</a:t>
              </a:r>
              <a:endParaRPr lang="en-US" sz="1200">
                <a:latin typeface="+mj-lt"/>
                <a:cs typeface="Arial" charset="0"/>
              </a:endParaRPr>
            </a:p>
          </p:txBody>
        </p:sp>
      </p:grpSp>
      <p:grpSp>
        <p:nvGrpSpPr>
          <p:cNvPr id="67816" name="Group 217">
            <a:extLst>
              <a:ext uri="{FF2B5EF4-FFF2-40B4-BE49-F238E27FC236}">
                <a16:creationId xmlns:a16="http://schemas.microsoft.com/office/drawing/2014/main" id="{F8BA4B1F-E930-4867-9162-51EA46D0102E}"/>
              </a:ext>
            </a:extLst>
          </p:cNvPr>
          <p:cNvGrpSpPr>
            <a:grpSpLocks/>
          </p:cNvGrpSpPr>
          <p:nvPr/>
        </p:nvGrpSpPr>
        <p:grpSpPr bwMode="auto">
          <a:xfrm>
            <a:off x="6858000" y="3190875"/>
            <a:ext cx="303213" cy="320675"/>
            <a:chOff x="6858000" y="3190875"/>
            <a:chExt cx="302619" cy="320675"/>
          </a:xfrm>
        </p:grpSpPr>
        <p:pic>
          <p:nvPicPr>
            <p:cNvPr id="70947" name="Picture 75">
              <a:extLst>
                <a:ext uri="{FF2B5EF4-FFF2-40B4-BE49-F238E27FC236}">
                  <a16:creationId xmlns:a16="http://schemas.microsoft.com/office/drawing/2014/main" id="{9B46778F-CEA6-44D9-8CD4-F9CD9DBD7B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004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42" name="Text Box 76">
              <a:extLst>
                <a:ext uri="{FF2B5EF4-FFF2-40B4-BE49-F238E27FC236}">
                  <a16:creationId xmlns:a16="http://schemas.microsoft.com/office/drawing/2014/main" id="{C453188D-8B7D-4719-A575-0AE0A28763F6}"/>
                </a:ext>
              </a:extLst>
            </p:cNvPr>
            <p:cNvSpPr txBox="1">
              <a:spLocks noChangeArrowheads="1"/>
            </p:cNvSpPr>
            <p:nvPr/>
          </p:nvSpPr>
          <p:spPr bwMode="auto">
            <a:xfrm>
              <a:off x="6924544" y="3190875"/>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7</a:t>
              </a:r>
              <a:endParaRPr lang="en-US" sz="1200">
                <a:latin typeface="+mj-lt"/>
                <a:cs typeface="Arial" charset="0"/>
              </a:endParaRPr>
            </a:p>
          </p:txBody>
        </p:sp>
      </p:grpSp>
      <p:grpSp>
        <p:nvGrpSpPr>
          <p:cNvPr id="67817" name="Group 220">
            <a:extLst>
              <a:ext uri="{FF2B5EF4-FFF2-40B4-BE49-F238E27FC236}">
                <a16:creationId xmlns:a16="http://schemas.microsoft.com/office/drawing/2014/main" id="{03935CA4-BBFD-430E-A3A2-BBBB978A373E}"/>
              </a:ext>
            </a:extLst>
          </p:cNvPr>
          <p:cNvGrpSpPr>
            <a:grpSpLocks/>
          </p:cNvGrpSpPr>
          <p:nvPr/>
        </p:nvGrpSpPr>
        <p:grpSpPr bwMode="auto">
          <a:xfrm>
            <a:off x="8553450" y="2247900"/>
            <a:ext cx="303213" cy="320675"/>
            <a:chOff x="8553450" y="2247900"/>
            <a:chExt cx="302619" cy="320675"/>
          </a:xfrm>
        </p:grpSpPr>
        <p:pic>
          <p:nvPicPr>
            <p:cNvPr id="70945" name="Picture 75">
              <a:extLst>
                <a:ext uri="{FF2B5EF4-FFF2-40B4-BE49-F238E27FC236}">
                  <a16:creationId xmlns:a16="http://schemas.microsoft.com/office/drawing/2014/main" id="{FFCC3E7E-6498-43E1-A17A-59DB624462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50" y="22574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40" name="Text Box 76">
              <a:extLst>
                <a:ext uri="{FF2B5EF4-FFF2-40B4-BE49-F238E27FC236}">
                  <a16:creationId xmlns:a16="http://schemas.microsoft.com/office/drawing/2014/main" id="{59B680A3-559A-42D6-A58E-5386FA65915A}"/>
                </a:ext>
              </a:extLst>
            </p:cNvPr>
            <p:cNvSpPr txBox="1">
              <a:spLocks noChangeArrowheads="1"/>
            </p:cNvSpPr>
            <p:nvPr/>
          </p:nvSpPr>
          <p:spPr bwMode="auto">
            <a:xfrm>
              <a:off x="8619994" y="224790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6</a:t>
              </a:r>
              <a:endParaRPr lang="en-US" sz="1200">
                <a:latin typeface="+mj-lt"/>
                <a:cs typeface="Arial" charset="0"/>
              </a:endParaRPr>
            </a:p>
          </p:txBody>
        </p:sp>
      </p:grpSp>
      <p:grpSp>
        <p:nvGrpSpPr>
          <p:cNvPr id="67818" name="Group 223">
            <a:extLst>
              <a:ext uri="{FF2B5EF4-FFF2-40B4-BE49-F238E27FC236}">
                <a16:creationId xmlns:a16="http://schemas.microsoft.com/office/drawing/2014/main" id="{858B39C6-F1F9-4786-822F-1420885652D0}"/>
              </a:ext>
            </a:extLst>
          </p:cNvPr>
          <p:cNvGrpSpPr>
            <a:grpSpLocks/>
          </p:cNvGrpSpPr>
          <p:nvPr/>
        </p:nvGrpSpPr>
        <p:grpSpPr bwMode="auto">
          <a:xfrm>
            <a:off x="7772400" y="595313"/>
            <a:ext cx="411163" cy="325437"/>
            <a:chOff x="7772400" y="594970"/>
            <a:chExt cx="411505" cy="325780"/>
          </a:xfrm>
        </p:grpSpPr>
        <p:pic>
          <p:nvPicPr>
            <p:cNvPr id="70943" name="Picture 75">
              <a:extLst>
                <a:ext uri="{FF2B5EF4-FFF2-40B4-BE49-F238E27FC236}">
                  <a16:creationId xmlns:a16="http://schemas.microsoft.com/office/drawing/2014/main" id="{0A613274-FE51-447F-ABAC-E194C0E4D7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96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38" name="Text Box 76">
              <a:extLst>
                <a:ext uri="{FF2B5EF4-FFF2-40B4-BE49-F238E27FC236}">
                  <a16:creationId xmlns:a16="http://schemas.microsoft.com/office/drawing/2014/main" id="{D2BC7F23-7D8D-43D7-B21A-7B5AD05A5CB6}"/>
                </a:ext>
              </a:extLst>
            </p:cNvPr>
            <p:cNvSpPr txBox="1">
              <a:spLocks noChangeArrowheads="1"/>
            </p:cNvSpPr>
            <p:nvPr/>
          </p:nvSpPr>
          <p:spPr bwMode="auto">
            <a:xfrm>
              <a:off x="7826420" y="594970"/>
              <a:ext cx="357485" cy="3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2</a:t>
              </a:r>
              <a:endParaRPr lang="en-US" sz="1200">
                <a:latin typeface="+mj-lt"/>
                <a:cs typeface="Arial" charset="0"/>
              </a:endParaRPr>
            </a:p>
          </p:txBody>
        </p:sp>
      </p:grpSp>
      <p:grpSp>
        <p:nvGrpSpPr>
          <p:cNvPr id="67819" name="Group 226">
            <a:extLst>
              <a:ext uri="{FF2B5EF4-FFF2-40B4-BE49-F238E27FC236}">
                <a16:creationId xmlns:a16="http://schemas.microsoft.com/office/drawing/2014/main" id="{1D333CAB-D996-4698-AA46-135083E4C658}"/>
              </a:ext>
            </a:extLst>
          </p:cNvPr>
          <p:cNvGrpSpPr>
            <a:grpSpLocks/>
          </p:cNvGrpSpPr>
          <p:nvPr/>
        </p:nvGrpSpPr>
        <p:grpSpPr bwMode="auto">
          <a:xfrm>
            <a:off x="5715000" y="1273175"/>
            <a:ext cx="407988" cy="325438"/>
            <a:chOff x="5715000" y="1273455"/>
            <a:chExt cx="408455" cy="325135"/>
          </a:xfrm>
        </p:grpSpPr>
        <p:pic>
          <p:nvPicPr>
            <p:cNvPr id="70941" name="Picture 75">
              <a:extLst>
                <a:ext uri="{FF2B5EF4-FFF2-40B4-BE49-F238E27FC236}">
                  <a16:creationId xmlns:a16="http://schemas.microsoft.com/office/drawing/2014/main" id="{1DB2E600-2CCE-4B91-93B4-77B116F17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8744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36" name="Text Box 76">
              <a:extLst>
                <a:ext uri="{FF2B5EF4-FFF2-40B4-BE49-F238E27FC236}">
                  <a16:creationId xmlns:a16="http://schemas.microsoft.com/office/drawing/2014/main" id="{ECFF22E7-127D-4F3D-8A90-7F2C5BA732B8}"/>
                </a:ext>
              </a:extLst>
            </p:cNvPr>
            <p:cNvSpPr txBox="1">
              <a:spLocks noChangeArrowheads="1"/>
            </p:cNvSpPr>
            <p:nvPr/>
          </p:nvSpPr>
          <p:spPr bwMode="auto">
            <a:xfrm>
              <a:off x="5765858" y="1273455"/>
              <a:ext cx="357597" cy="3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4</a:t>
              </a:r>
              <a:endParaRPr lang="en-US" sz="1200">
                <a:latin typeface="+mj-lt"/>
                <a:cs typeface="Arial" charset="0"/>
              </a:endParaRPr>
            </a:p>
          </p:txBody>
        </p:sp>
      </p:grpSp>
      <p:grpSp>
        <p:nvGrpSpPr>
          <p:cNvPr id="67820" name="Group 229">
            <a:extLst>
              <a:ext uri="{FF2B5EF4-FFF2-40B4-BE49-F238E27FC236}">
                <a16:creationId xmlns:a16="http://schemas.microsoft.com/office/drawing/2014/main" id="{B5ADE57E-13A9-42FC-BB39-627583270E4F}"/>
              </a:ext>
            </a:extLst>
          </p:cNvPr>
          <p:cNvGrpSpPr>
            <a:grpSpLocks/>
          </p:cNvGrpSpPr>
          <p:nvPr/>
        </p:nvGrpSpPr>
        <p:grpSpPr bwMode="auto">
          <a:xfrm>
            <a:off x="6248400" y="2278063"/>
            <a:ext cx="412750" cy="319087"/>
            <a:chOff x="6248400" y="2278685"/>
            <a:chExt cx="412720" cy="318465"/>
          </a:xfrm>
        </p:grpSpPr>
        <p:pic>
          <p:nvPicPr>
            <p:cNvPr id="70939" name="Picture 75">
              <a:extLst>
                <a:ext uri="{FF2B5EF4-FFF2-40B4-BE49-F238E27FC236}">
                  <a16:creationId xmlns:a16="http://schemas.microsoft.com/office/drawing/2014/main" id="{2592247D-5794-41D8-AC38-EBA75FE786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34" name="Text Box 76">
              <a:extLst>
                <a:ext uri="{FF2B5EF4-FFF2-40B4-BE49-F238E27FC236}">
                  <a16:creationId xmlns:a16="http://schemas.microsoft.com/office/drawing/2014/main" id="{CE03342A-8374-47C8-BDF4-B4892D0CD3E6}"/>
                </a:ext>
              </a:extLst>
            </p:cNvPr>
            <p:cNvSpPr txBox="1">
              <a:spLocks noChangeArrowheads="1"/>
            </p:cNvSpPr>
            <p:nvPr/>
          </p:nvSpPr>
          <p:spPr bwMode="auto">
            <a:xfrm>
              <a:off x="6303959" y="2278685"/>
              <a:ext cx="357161" cy="30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5</a:t>
              </a:r>
              <a:endParaRPr lang="en-US" sz="1200">
                <a:latin typeface="+mj-lt"/>
                <a:cs typeface="Arial" charset="0"/>
              </a:endParaRPr>
            </a:p>
          </p:txBody>
        </p:sp>
      </p:grpSp>
      <p:grpSp>
        <p:nvGrpSpPr>
          <p:cNvPr id="67821" name="Group 232">
            <a:extLst>
              <a:ext uri="{FF2B5EF4-FFF2-40B4-BE49-F238E27FC236}">
                <a16:creationId xmlns:a16="http://schemas.microsoft.com/office/drawing/2014/main" id="{51F38DB7-83DC-415A-9D67-2F3DA8E34B1E}"/>
              </a:ext>
            </a:extLst>
          </p:cNvPr>
          <p:cNvGrpSpPr>
            <a:grpSpLocks/>
          </p:cNvGrpSpPr>
          <p:nvPr/>
        </p:nvGrpSpPr>
        <p:grpSpPr bwMode="auto">
          <a:xfrm>
            <a:off x="4953000" y="1131888"/>
            <a:ext cx="303213" cy="322262"/>
            <a:chOff x="4953000" y="1132367"/>
            <a:chExt cx="302619" cy="321783"/>
          </a:xfrm>
        </p:grpSpPr>
        <p:pic>
          <p:nvPicPr>
            <p:cNvPr id="70937" name="Picture 75">
              <a:extLst>
                <a:ext uri="{FF2B5EF4-FFF2-40B4-BE49-F238E27FC236}">
                  <a16:creationId xmlns:a16="http://schemas.microsoft.com/office/drawing/2014/main" id="{33F69495-3C30-46CA-83CF-2ABDD4F78D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43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32" name="Text Box 76">
              <a:extLst>
                <a:ext uri="{FF2B5EF4-FFF2-40B4-BE49-F238E27FC236}">
                  <a16:creationId xmlns:a16="http://schemas.microsoft.com/office/drawing/2014/main" id="{2FE4A9BE-D556-4C69-81F5-748C8A013EC4}"/>
                </a:ext>
              </a:extLst>
            </p:cNvPr>
            <p:cNvSpPr txBox="1">
              <a:spLocks noChangeArrowheads="1"/>
            </p:cNvSpPr>
            <p:nvPr/>
          </p:nvSpPr>
          <p:spPr bwMode="auto">
            <a:xfrm>
              <a:off x="5011623" y="1132367"/>
              <a:ext cx="169529" cy="3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a:t>
              </a:r>
              <a:endParaRPr lang="en-US" sz="1200">
                <a:latin typeface="+mj-lt"/>
                <a:cs typeface="Arial" charset="0"/>
              </a:endParaRPr>
            </a:p>
          </p:txBody>
        </p:sp>
      </p:grpSp>
      <p:grpSp>
        <p:nvGrpSpPr>
          <p:cNvPr id="67822" name="Group 235">
            <a:extLst>
              <a:ext uri="{FF2B5EF4-FFF2-40B4-BE49-F238E27FC236}">
                <a16:creationId xmlns:a16="http://schemas.microsoft.com/office/drawing/2014/main" id="{5AAE9A59-2B9B-4BDC-8E6B-79ECC3A1522A}"/>
              </a:ext>
            </a:extLst>
          </p:cNvPr>
          <p:cNvGrpSpPr>
            <a:grpSpLocks/>
          </p:cNvGrpSpPr>
          <p:nvPr/>
        </p:nvGrpSpPr>
        <p:grpSpPr bwMode="auto">
          <a:xfrm>
            <a:off x="5715000" y="995363"/>
            <a:ext cx="415925" cy="333375"/>
            <a:chOff x="5715000" y="994865"/>
            <a:chExt cx="415770" cy="334181"/>
          </a:xfrm>
        </p:grpSpPr>
        <p:pic>
          <p:nvPicPr>
            <p:cNvPr id="70935" name="Picture 75">
              <a:extLst>
                <a:ext uri="{FF2B5EF4-FFF2-40B4-BE49-F238E27FC236}">
                  <a16:creationId xmlns:a16="http://schemas.microsoft.com/office/drawing/2014/main" id="{AAE54B0C-BD8F-44D5-9589-31B4017F36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17896"/>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7830" name="Text Box 76">
              <a:extLst>
                <a:ext uri="{FF2B5EF4-FFF2-40B4-BE49-F238E27FC236}">
                  <a16:creationId xmlns:a16="http://schemas.microsoft.com/office/drawing/2014/main" id="{036E3E5C-F2FE-4910-A5BA-B74FA292C0D6}"/>
                </a:ext>
              </a:extLst>
            </p:cNvPr>
            <p:cNvSpPr txBox="1">
              <a:spLocks noChangeArrowheads="1"/>
            </p:cNvSpPr>
            <p:nvPr/>
          </p:nvSpPr>
          <p:spPr bwMode="auto">
            <a:xfrm>
              <a:off x="5773716" y="994865"/>
              <a:ext cx="357054" cy="31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3</a:t>
              </a:r>
              <a:endParaRPr lang="en-US" sz="1200">
                <a:latin typeface="+mj-lt"/>
                <a:cs typeface="Arial" charset="0"/>
              </a:endParaRPr>
            </a:p>
          </p:txBody>
        </p:sp>
      </p:grpSp>
      <p:sp>
        <p:nvSpPr>
          <p:cNvPr id="72" name="Rounded Rectangle 71">
            <a:extLst>
              <a:ext uri="{FF2B5EF4-FFF2-40B4-BE49-F238E27FC236}">
                <a16:creationId xmlns:a16="http://schemas.microsoft.com/office/drawing/2014/main" id="{18FF6029-50E5-4900-B959-51226AC778C1}"/>
              </a:ext>
            </a:extLst>
          </p:cNvPr>
          <p:cNvSpPr/>
          <p:nvPr/>
        </p:nvSpPr>
        <p:spPr>
          <a:xfrm>
            <a:off x="182563" y="4794250"/>
            <a:ext cx="3627437" cy="13779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73" name="Rectangle 2">
            <a:extLst>
              <a:ext uri="{FF2B5EF4-FFF2-40B4-BE49-F238E27FC236}">
                <a16:creationId xmlns:a16="http://schemas.microsoft.com/office/drawing/2014/main" id="{E2E41993-EDFA-42B4-A999-E50EE0FAEF9F}"/>
              </a:ext>
            </a:extLst>
          </p:cNvPr>
          <p:cNvSpPr>
            <a:spLocks noChangeArrowheads="1"/>
          </p:cNvSpPr>
          <p:nvPr/>
        </p:nvSpPr>
        <p:spPr bwMode="auto">
          <a:xfrm>
            <a:off x="152400" y="384175"/>
            <a:ext cx="3810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Payment Information</a:t>
            </a:r>
          </a:p>
          <a:p>
            <a:pPr marL="342900" indent="-342900">
              <a:buFont typeface="Arial" pitchFamily="34" charset="0"/>
              <a:buChar char="•"/>
              <a:defRPr/>
            </a:pPr>
            <a:r>
              <a:rPr lang="en-US" sz="2400" dirty="0">
                <a:cs typeface="Calibri" pitchFamily="34" charset="0"/>
              </a:rPr>
              <a:t>Total new balance</a:t>
            </a:r>
          </a:p>
          <a:p>
            <a:pPr marL="342900" indent="-342900">
              <a:buFont typeface="Arial" pitchFamily="34" charset="0"/>
              <a:buChar char="•"/>
              <a:defRPr/>
            </a:pPr>
            <a:r>
              <a:rPr lang="en-US" sz="2400" dirty="0">
                <a:cs typeface="Calibri" pitchFamily="34" charset="0"/>
              </a:rPr>
              <a:t>Minimum payment amount </a:t>
            </a:r>
          </a:p>
          <a:p>
            <a:pPr marL="342900" indent="-342900">
              <a:buFont typeface="Arial" pitchFamily="34" charset="0"/>
              <a:buChar char="•"/>
              <a:defRPr/>
            </a:pPr>
            <a:r>
              <a:rPr lang="en-US" sz="2400" dirty="0">
                <a:cs typeface="Calibri" pitchFamily="34" charset="0"/>
              </a:rPr>
              <a:t>Date payment is due</a:t>
            </a:r>
          </a:p>
          <a:p>
            <a:pPr marL="342900" indent="-342900">
              <a:buFont typeface="Arial" pitchFamily="34" charset="0"/>
              <a:buChar char="•"/>
              <a:defRPr/>
            </a:pPr>
            <a:r>
              <a:rPr lang="en-US" sz="2400" dirty="0">
                <a:cs typeface="Calibri" pitchFamily="34" charset="0"/>
              </a:rPr>
              <a:t>Payment due dates must be consistent month to month </a:t>
            </a:r>
          </a:p>
          <a:p>
            <a:pPr marL="342900" indent="-342900">
              <a:buFont typeface="Arial" pitchFamily="34" charset="0"/>
              <a:buChar char="•"/>
              <a:defRPr/>
            </a:pPr>
            <a:r>
              <a:rPr lang="en-US" sz="2400" dirty="0">
                <a:cs typeface="Calibri" pitchFamily="34" charset="0"/>
              </a:rPr>
              <a:t>Monthly statements must be sent at least 21 days before payment is due</a:t>
            </a:r>
          </a:p>
        </p:txBody>
      </p:sp>
      <p:sp>
        <p:nvSpPr>
          <p:cNvPr id="74" name="TextBox 73">
            <a:extLst>
              <a:ext uri="{FF2B5EF4-FFF2-40B4-BE49-F238E27FC236}">
                <a16:creationId xmlns:a16="http://schemas.microsoft.com/office/drawing/2014/main" id="{0278553A-2B01-4342-A756-E94F45E47EF1}"/>
              </a:ext>
            </a:extLst>
          </p:cNvPr>
          <p:cNvSpPr txBox="1">
            <a:spLocks noChangeArrowheads="1"/>
          </p:cNvSpPr>
          <p:nvPr/>
        </p:nvSpPr>
        <p:spPr bwMode="auto">
          <a:xfrm>
            <a:off x="152400" y="487045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What is Andrew’s minimum payment due for this billing cycle?</a:t>
            </a:r>
          </a:p>
        </p:txBody>
      </p:sp>
      <p:sp>
        <p:nvSpPr>
          <p:cNvPr id="76" name="TextBox 75">
            <a:extLst>
              <a:ext uri="{FF2B5EF4-FFF2-40B4-BE49-F238E27FC236}">
                <a16:creationId xmlns:a16="http://schemas.microsoft.com/office/drawing/2014/main" id="{ED8C3C4B-0556-4882-8EBD-297E8A57A8C5}"/>
              </a:ext>
            </a:extLst>
          </p:cNvPr>
          <p:cNvSpPr txBox="1">
            <a:spLocks noChangeArrowheads="1"/>
          </p:cNvSpPr>
          <p:nvPr/>
        </p:nvSpPr>
        <p:spPr bwMode="auto">
          <a:xfrm>
            <a:off x="169863" y="5643563"/>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a:latin typeface="+mj-lt"/>
                <a:cs typeface="Arial" charset="0"/>
              </a:rPr>
              <a:t>$53.00</a:t>
            </a:r>
          </a:p>
        </p:txBody>
      </p:sp>
      <p:sp>
        <p:nvSpPr>
          <p:cNvPr id="75" name="Right Arrow 74">
            <a:extLst>
              <a:ext uri="{FF2B5EF4-FFF2-40B4-BE49-F238E27FC236}">
                <a16:creationId xmlns:a16="http://schemas.microsoft.com/office/drawing/2014/main" id="{94809CCE-6065-485B-924F-DF3683600F15}"/>
              </a:ext>
            </a:extLst>
          </p:cNvPr>
          <p:cNvSpPr/>
          <p:nvPr/>
        </p:nvSpPr>
        <p:spPr>
          <a:xfrm rot="5400000">
            <a:off x="7105650" y="209550"/>
            <a:ext cx="4953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graphicFrame>
        <p:nvGraphicFramePr>
          <p:cNvPr id="48" name="Table 47">
            <a:extLst>
              <a:ext uri="{FF2B5EF4-FFF2-40B4-BE49-F238E27FC236}">
                <a16:creationId xmlns:a16="http://schemas.microsoft.com/office/drawing/2014/main" id="{311D1E96-6799-4A1D-8C8E-C14276323A25}"/>
              </a:ext>
            </a:extLst>
          </p:cNvPr>
          <p:cNvGraphicFramePr>
            <a:graphicFrameLocks noGrp="1"/>
          </p:cNvGraphicFramePr>
          <p:nvPr/>
        </p:nvGraphicFramePr>
        <p:xfrm>
          <a:off x="4314825" y="1830388"/>
          <a:ext cx="4333875" cy="3652840"/>
        </p:xfrm>
        <a:graphic>
          <a:graphicData uri="http://schemas.openxmlformats.org/drawingml/2006/table">
            <a:tbl>
              <a:tblPr/>
              <a:tblGrid>
                <a:gridCol w="2851794">
                  <a:extLst>
                    <a:ext uri="{9D8B030D-6E8A-4147-A177-3AD203B41FA5}">
                      <a16:colId xmlns:a16="http://schemas.microsoft.com/office/drawing/2014/main" val="20000"/>
                    </a:ext>
                  </a:extLst>
                </a:gridCol>
                <a:gridCol w="1482081">
                  <a:extLst>
                    <a:ext uri="{9D8B030D-6E8A-4147-A177-3AD203B41FA5}">
                      <a16:colId xmlns:a16="http://schemas.microsoft.com/office/drawing/2014/main" val="20001"/>
                    </a:ext>
                  </a:extLst>
                </a:gridCol>
              </a:tblGrid>
              <a:tr h="213379">
                <a:tc gridSpan="2">
                  <a:txBody>
                    <a:bodyPr/>
                    <a:lstStyle/>
                    <a:p>
                      <a:pPr marR="0" indent="0" algn="ctr" rtl="0">
                        <a:spcBef>
                          <a:spcPts val="0"/>
                        </a:spcBef>
                        <a:spcAft>
                          <a:spcPts val="0"/>
                        </a:spcAft>
                      </a:pPr>
                      <a:r>
                        <a:rPr lang="en-US" sz="1400" b="1" kern="1400" dirty="0">
                          <a:solidFill>
                            <a:srgbClr val="000000"/>
                          </a:solidFill>
                          <a:latin typeface="+mj-lt"/>
                        </a:rPr>
                        <a:t>Payment Information</a:t>
                      </a:r>
                      <a:endParaRPr lang="en-US" sz="14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67655">
                <a:tc>
                  <a:txBody>
                    <a:bodyPr/>
                    <a:lstStyle/>
                    <a:p>
                      <a:pPr marR="0" indent="0" algn="l" rtl="0">
                        <a:spcBef>
                          <a:spcPts val="0"/>
                        </a:spcBef>
                        <a:spcAft>
                          <a:spcPts val="0"/>
                        </a:spcAft>
                      </a:pPr>
                      <a:r>
                        <a:rPr lang="en-US" sz="11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67655">
                <a:tc>
                  <a:txBody>
                    <a:bodyPr/>
                    <a:lstStyle/>
                    <a:p>
                      <a:pPr marR="0" indent="0" algn="l" rtl="0">
                        <a:spcBef>
                          <a:spcPts val="0"/>
                        </a:spcBef>
                        <a:spcAft>
                          <a:spcPts val="0"/>
                        </a:spcAft>
                      </a:pPr>
                      <a:r>
                        <a:rPr lang="en-US" sz="11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67655">
                <a:tc>
                  <a:txBody>
                    <a:bodyPr/>
                    <a:lstStyle/>
                    <a:p>
                      <a:pPr marR="0" indent="0" algn="l" rtl="0">
                        <a:spcBef>
                          <a:spcPts val="0"/>
                        </a:spcBef>
                        <a:spcAft>
                          <a:spcPts val="0"/>
                        </a:spcAft>
                      </a:pPr>
                      <a:r>
                        <a:rPr lang="en-US" sz="11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3"/>
                  </a:ext>
                </a:extLst>
              </a:tr>
              <a:tr h="502964">
                <a:tc gridSpan="2">
                  <a:txBody>
                    <a:bodyPr/>
                    <a:lstStyle/>
                    <a:p>
                      <a:pPr marR="0" indent="0" algn="just" rtl="0">
                        <a:spcBef>
                          <a:spcPts val="0"/>
                        </a:spcBef>
                        <a:spcAft>
                          <a:spcPts val="0"/>
                        </a:spcAft>
                      </a:pPr>
                      <a:r>
                        <a:rPr lang="en-US" sz="1100" b="1" kern="1400" dirty="0">
                          <a:solidFill>
                            <a:srgbClr val="000000"/>
                          </a:solidFill>
                          <a:latin typeface="+mj-lt"/>
                        </a:rPr>
                        <a:t>Late Payment Warning</a:t>
                      </a:r>
                      <a:r>
                        <a:rPr lang="en-US" sz="11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0004"/>
                  </a:ext>
                </a:extLst>
              </a:tr>
              <a:tr h="502964">
                <a:tc gridSpan="2">
                  <a:txBody>
                    <a:bodyPr/>
                    <a:lstStyle/>
                    <a:p>
                      <a:pPr marR="0" indent="0" algn="l" rtl="0">
                        <a:spcBef>
                          <a:spcPts val="0"/>
                        </a:spcBef>
                        <a:spcAft>
                          <a:spcPts val="0"/>
                        </a:spcAft>
                      </a:pPr>
                      <a:r>
                        <a:rPr lang="en-US" sz="1100" b="1" kern="1400" dirty="0">
                          <a:solidFill>
                            <a:srgbClr val="000000"/>
                          </a:solidFill>
                          <a:latin typeface="+mj-lt"/>
                        </a:rPr>
                        <a:t>Minimum Payment Warning</a:t>
                      </a:r>
                      <a:r>
                        <a:rPr lang="en-US" sz="11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0005"/>
                  </a:ext>
                </a:extLst>
              </a:tr>
              <a:tr h="1930568">
                <a:tc gridSpan="2">
                  <a:txBody>
                    <a:bodyPr/>
                    <a:lstStyle/>
                    <a:p>
                      <a:pPr marR="0" indent="0" algn="l" rtl="0">
                        <a:spcBef>
                          <a:spcPts val="0"/>
                        </a:spcBef>
                        <a:spcAft>
                          <a:spcPts val="1400"/>
                        </a:spcAft>
                      </a:pPr>
                      <a:r>
                        <a:rPr lang="en-US" sz="1600" kern="1400" dirty="0">
                          <a:solidFill>
                            <a:srgbClr val="000000"/>
                          </a:solidFill>
                          <a:latin typeface="+mj-lt"/>
                        </a:rPr>
                        <a:t> </a:t>
                      </a:r>
                    </a:p>
                    <a:p>
                      <a:pPr marR="0" indent="0" algn="l" rtl="0">
                        <a:spcBef>
                          <a:spcPts val="0"/>
                        </a:spcBef>
                        <a:spcAft>
                          <a:spcPts val="1400"/>
                        </a:spcAft>
                      </a:pPr>
                      <a:endParaRPr lang="en-US" sz="1600" kern="1400" dirty="0">
                        <a:solidFill>
                          <a:srgbClr val="000000"/>
                        </a:solidFill>
                        <a:latin typeface="+mj-lt"/>
                      </a:endParaRPr>
                    </a:p>
                    <a:p>
                      <a:pPr marR="0" indent="0" algn="l" rtl="0">
                        <a:spcBef>
                          <a:spcPts val="0"/>
                        </a:spcBef>
                        <a:spcAft>
                          <a:spcPts val="1400"/>
                        </a:spcAft>
                      </a:pPr>
                      <a:endParaRPr lang="en-US" sz="1600" kern="1400" dirty="0">
                        <a:solidFill>
                          <a:srgbClr val="000000"/>
                        </a:solidFill>
                        <a:latin typeface="+mj-lt"/>
                      </a:endParaRPr>
                    </a:p>
                    <a:p>
                      <a:pPr marR="0" indent="0" algn="l" rtl="0">
                        <a:spcBef>
                          <a:spcPts val="0"/>
                        </a:spcBef>
                        <a:spcAft>
                          <a:spcPts val="1400"/>
                        </a:spcAft>
                      </a:pPr>
                      <a:endParaRPr lang="en-US" sz="1600" kern="1400" dirty="0">
                        <a:solidFill>
                          <a:srgbClr val="000000"/>
                        </a:solidFill>
                        <a:latin typeface="+mj-lt"/>
                      </a:endParaRPr>
                    </a:p>
                    <a:p>
                      <a:pPr marR="0" indent="0" algn="l" rtl="0">
                        <a:spcBef>
                          <a:spcPts val="0"/>
                        </a:spcBef>
                        <a:spcAft>
                          <a:spcPts val="1400"/>
                        </a:spcAft>
                      </a:pPr>
                      <a:endParaRPr lang="en-US" sz="16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70" name="Right Arrow 69">
            <a:extLst>
              <a:ext uri="{FF2B5EF4-FFF2-40B4-BE49-F238E27FC236}">
                <a16:creationId xmlns:a16="http://schemas.microsoft.com/office/drawing/2014/main" id="{3EEAB37B-669A-482D-BF1F-9AECCA02F599}"/>
              </a:ext>
            </a:extLst>
          </p:cNvPr>
          <p:cNvSpPr/>
          <p:nvPr/>
        </p:nvSpPr>
        <p:spPr>
          <a:xfrm>
            <a:off x="3811588" y="2006600"/>
            <a:ext cx="6477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graphicFrame>
        <p:nvGraphicFramePr>
          <p:cNvPr id="49" name="Table 48">
            <a:extLst>
              <a:ext uri="{FF2B5EF4-FFF2-40B4-BE49-F238E27FC236}">
                <a16:creationId xmlns:a16="http://schemas.microsoft.com/office/drawing/2014/main" id="{47BBD56C-7AF2-4E28-8479-2F8B9747DAD7}"/>
              </a:ext>
            </a:extLst>
          </p:cNvPr>
          <p:cNvGraphicFramePr>
            <a:graphicFrameLocks noGrp="1"/>
          </p:cNvGraphicFramePr>
          <p:nvPr/>
        </p:nvGraphicFramePr>
        <p:xfrm>
          <a:off x="4686300" y="3717925"/>
          <a:ext cx="3668713" cy="1509713"/>
        </p:xfrm>
        <a:graphic>
          <a:graphicData uri="http://schemas.openxmlformats.org/drawingml/2006/table">
            <a:tbl>
              <a:tblPr/>
              <a:tblGrid>
                <a:gridCol w="1189853">
                  <a:extLst>
                    <a:ext uri="{9D8B030D-6E8A-4147-A177-3AD203B41FA5}">
                      <a16:colId xmlns:a16="http://schemas.microsoft.com/office/drawing/2014/main" val="20000"/>
                    </a:ext>
                  </a:extLst>
                </a:gridCol>
                <a:gridCol w="1289007">
                  <a:extLst>
                    <a:ext uri="{9D8B030D-6E8A-4147-A177-3AD203B41FA5}">
                      <a16:colId xmlns:a16="http://schemas.microsoft.com/office/drawing/2014/main" val="20001"/>
                    </a:ext>
                  </a:extLst>
                </a:gridCol>
                <a:gridCol w="1189853">
                  <a:extLst>
                    <a:ext uri="{9D8B030D-6E8A-4147-A177-3AD203B41FA5}">
                      <a16:colId xmlns:a16="http://schemas.microsoft.com/office/drawing/2014/main" val="20002"/>
                    </a:ext>
                  </a:extLst>
                </a:gridCol>
              </a:tblGrid>
              <a:tr h="838729">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If you make no additional charges using this card and each month you pay…</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03238">
                <a:tc>
                  <a:txBody>
                    <a:bodyPr/>
                    <a:lstStyle/>
                    <a:p>
                      <a:pPr marR="0" indent="0" algn="ctr" rtl="0">
                        <a:spcBef>
                          <a:spcPts val="0"/>
                        </a:spcBef>
                        <a:spcAft>
                          <a:spcPts val="0"/>
                        </a:spcAft>
                      </a:pPr>
                      <a:r>
                        <a:rPr lang="en-US" sz="1100" kern="1400">
                          <a:solidFill>
                            <a:srgbClr val="000000"/>
                          </a:solidFill>
                          <a:latin typeface="Calibri" pitchFamily="34" charset="0"/>
                          <a:cs typeface="Calibri" pitchFamily="34" charset="0"/>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Calibri" pitchFamily="34" charset="0"/>
                          <a:cs typeface="Calibri" pitchFamily="34" charset="0"/>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67746">
                <a:tc>
                  <a:txBody>
                    <a:bodyPr/>
                    <a:lstStyle/>
                    <a:p>
                      <a:pPr marR="0" indent="0" algn="ctr" rtl="0">
                        <a:spcBef>
                          <a:spcPts val="0"/>
                        </a:spcBef>
                        <a:spcAft>
                          <a:spcPts val="0"/>
                        </a:spcAft>
                      </a:pPr>
                      <a:r>
                        <a:rPr lang="en-US" sz="1100" kern="1400">
                          <a:solidFill>
                            <a:srgbClr val="000000"/>
                          </a:solidFill>
                          <a:latin typeface="Calibri" pitchFamily="34" charset="0"/>
                          <a:cs typeface="Calibri" pitchFamily="34" charset="0"/>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Calibri" pitchFamily="34" charset="0"/>
                          <a:cs typeface="Calibri" pitchFamily="34" charset="0"/>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9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0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0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0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6781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0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781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781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781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781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781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781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781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782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782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782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5"/>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7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11" grpId="0"/>
      <p:bldP spid="208" grpId="0" animBg="1"/>
      <p:bldP spid="72" grpId="0" animBg="1"/>
      <p:bldP spid="74" grpId="0"/>
      <p:bldP spid="76" grpId="0"/>
      <p:bldP spid="75" grpId="0" animBg="1"/>
      <p:bldP spid="75" grpId="1" animBg="1"/>
      <p:bldP spid="75" grpId="2" animBg="1"/>
      <p:bldP spid="7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56B5D5F7-ECC1-4EA7-9A5E-DD804339B5DB}"/>
              </a:ext>
            </a:extLst>
          </p:cNvPr>
          <p:cNvGraphicFramePr>
            <a:graphicFrameLocks noGrp="1"/>
          </p:cNvGraphicFramePr>
          <p:nvPr/>
        </p:nvGraphicFramePr>
        <p:xfrm>
          <a:off x="4191000" y="3276600"/>
          <a:ext cx="4648199" cy="2209805"/>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23940">
                <a:tc gridSpan="5">
                  <a:txBody>
                    <a:bodyPr/>
                    <a:lstStyle/>
                    <a:p>
                      <a:pPr marR="0" indent="0" algn="ctr" rtl="0">
                        <a:spcBef>
                          <a:spcPts val="0"/>
                        </a:spcBef>
                        <a:spcAft>
                          <a:spcPts val="0"/>
                        </a:spcAft>
                      </a:pPr>
                      <a:r>
                        <a:rPr lang="en-US" sz="800" b="1" kern="1400" dirty="0">
                          <a:solidFill>
                            <a:srgbClr val="000000"/>
                          </a:solidFill>
                          <a:latin typeface="+mj-lt"/>
                        </a:rPr>
                        <a:t>Transactions</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58">
                <a:tc>
                  <a:txBody>
                    <a:bodyPr/>
                    <a:lstStyle/>
                    <a:p>
                      <a:pPr marR="0" indent="0" algn="ctr" rtl="0">
                        <a:spcBef>
                          <a:spcPts val="0"/>
                        </a:spcBef>
                        <a:spcAft>
                          <a:spcPts val="0"/>
                        </a:spcAft>
                      </a:pPr>
                      <a:r>
                        <a:rPr lang="en-US" sz="700" b="1" kern="1400" dirty="0">
                          <a:solidFill>
                            <a:srgbClr val="000000"/>
                          </a:solidFill>
                          <a:latin typeface="+mj-lt"/>
                        </a:rPr>
                        <a:t>Reference Number</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dirty="0">
                          <a:solidFill>
                            <a:srgbClr val="000000"/>
                          </a:solidFill>
                          <a:latin typeface="+mj-lt"/>
                        </a:rPr>
                        <a:t>Trans Date</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a:solidFill>
                            <a:srgbClr val="000000"/>
                          </a:solidFill>
                          <a:latin typeface="+mj-lt"/>
                        </a:rPr>
                        <a:t>Post Date</a:t>
                      </a:r>
                      <a:endParaRPr lang="en-US" sz="700" kern="140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Description of Transaction or Credit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Amount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8447">
                <a:tc>
                  <a:txBody>
                    <a:bodyPr/>
                    <a:lstStyle/>
                    <a:p>
                      <a:pPr marR="0" indent="0" algn="l" rtl="0">
                        <a:spcBef>
                          <a:spcPts val="0"/>
                        </a:spcBef>
                        <a:spcAft>
                          <a:spcPts val="0"/>
                        </a:spcAft>
                      </a:pPr>
                      <a:r>
                        <a:rPr lang="en-US" sz="7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108447">
                <a:tc>
                  <a:txBody>
                    <a:bodyPr/>
                    <a:lstStyle/>
                    <a:p>
                      <a:pPr marR="0" indent="0" algn="l" rtl="0">
                        <a:spcBef>
                          <a:spcPts val="0"/>
                        </a:spcBef>
                        <a:spcAft>
                          <a:spcPts val="0"/>
                        </a:spcAft>
                      </a:pPr>
                      <a:r>
                        <a:rPr lang="en-US" sz="7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8447">
                <a:tc>
                  <a:txBody>
                    <a:bodyPr/>
                    <a:lstStyle/>
                    <a:p>
                      <a:pPr marR="0" indent="0" algn="l" rtl="0">
                        <a:spcBef>
                          <a:spcPts val="0"/>
                        </a:spcBef>
                        <a:spcAft>
                          <a:spcPts val="0"/>
                        </a:spcAft>
                      </a:pPr>
                      <a:r>
                        <a:rPr lang="en-US" sz="7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r h="108447">
                <a:tc>
                  <a:txBody>
                    <a:bodyPr/>
                    <a:lstStyle/>
                    <a:p>
                      <a:pPr marR="0" indent="0" algn="l" rtl="0">
                        <a:spcBef>
                          <a:spcPts val="0"/>
                        </a:spcBef>
                        <a:spcAft>
                          <a:spcPts val="0"/>
                        </a:spcAft>
                      </a:pPr>
                      <a:r>
                        <a:rPr lang="en-US" sz="7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5"/>
                  </a:ext>
                </a:extLst>
              </a:tr>
              <a:tr h="123940">
                <a:tc gridSpan="5">
                  <a:txBody>
                    <a:bodyPr/>
                    <a:lstStyle/>
                    <a:p>
                      <a:pPr marR="0" indent="0" algn="ctr" rtl="0">
                        <a:spcBef>
                          <a:spcPts val="0"/>
                        </a:spcBef>
                        <a:spcAft>
                          <a:spcPts val="0"/>
                        </a:spcAft>
                      </a:pPr>
                      <a:r>
                        <a:rPr lang="en-US" sz="800" b="1" kern="1400" dirty="0">
                          <a:solidFill>
                            <a:srgbClr val="000000"/>
                          </a:solidFill>
                          <a:latin typeface="+mj-lt"/>
                        </a:rPr>
                        <a:t>Fees</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8447">
                <a:tc>
                  <a:txBody>
                    <a:bodyPr/>
                    <a:lstStyle/>
                    <a:p>
                      <a:pPr marR="0" indent="0" algn="l" rtl="0">
                        <a:spcBef>
                          <a:spcPts val="0"/>
                        </a:spcBef>
                        <a:spcAft>
                          <a:spcPts val="0"/>
                        </a:spcAft>
                      </a:pPr>
                      <a:r>
                        <a:rPr lang="en-US" sz="700" kern="140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7"/>
                  </a:ext>
                </a:extLst>
              </a:tr>
              <a:tr h="108447">
                <a:tc>
                  <a:txBody>
                    <a:bodyPr/>
                    <a:lstStyle/>
                    <a:p>
                      <a:pPr marR="0" indent="0" algn="l" rtl="0">
                        <a:spcBef>
                          <a:spcPts val="0"/>
                        </a:spcBef>
                        <a:spcAft>
                          <a:spcPts val="0"/>
                        </a:spcAft>
                      </a:pPr>
                      <a:r>
                        <a:rPr lang="en-US" sz="7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8"/>
                  </a:ext>
                </a:extLst>
              </a:tr>
              <a:tr h="108447">
                <a:tc>
                  <a:txBody>
                    <a:bodyPr/>
                    <a:lstStyle/>
                    <a:p>
                      <a:pPr marR="0" indent="0" algn="l" rtl="0">
                        <a:spcBef>
                          <a:spcPts val="0"/>
                        </a:spcBef>
                        <a:spcAft>
                          <a:spcPts val="0"/>
                        </a:spcAft>
                      </a:pPr>
                      <a:r>
                        <a:rPr lang="en-US" sz="7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9"/>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Fees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$69.45</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0"/>
                  </a:ext>
                </a:extLst>
              </a:tr>
              <a:tr h="123940">
                <a:tc gridSpan="5">
                  <a:txBody>
                    <a:bodyPr/>
                    <a:lstStyle/>
                    <a:p>
                      <a:pPr marR="0" indent="0" algn="ctr" rtl="0">
                        <a:spcBef>
                          <a:spcPts val="0"/>
                        </a:spcBef>
                        <a:spcAft>
                          <a:spcPts val="0"/>
                        </a:spcAft>
                      </a:pPr>
                      <a:r>
                        <a:rPr lang="en-US" sz="800" b="1" kern="1400" dirty="0">
                          <a:solidFill>
                            <a:srgbClr val="000000"/>
                          </a:solidFill>
                          <a:latin typeface="+mj-lt"/>
                        </a:rPr>
                        <a:t>Interest Charged</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2"/>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3"/>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Interest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$10.89</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r h="431708">
                <a:tc gridSpan="5">
                  <a:txBody>
                    <a:bodyPr/>
                    <a:lstStyle/>
                    <a:p>
                      <a:pPr marR="0" indent="0" algn="l" rtl="0">
                        <a:spcBef>
                          <a:spcPts val="0"/>
                        </a:spcBef>
                        <a:spcAft>
                          <a:spcPts val="1400"/>
                        </a:spcAft>
                      </a:pPr>
                      <a:r>
                        <a:rPr lang="en-US" sz="6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46" name="Table 45">
            <a:extLst>
              <a:ext uri="{FF2B5EF4-FFF2-40B4-BE49-F238E27FC236}">
                <a16:creationId xmlns:a16="http://schemas.microsoft.com/office/drawing/2014/main" id="{67783721-2A96-4FC8-87D1-CFB5B706438D}"/>
              </a:ext>
            </a:extLst>
          </p:cNvPr>
          <p:cNvGraphicFramePr>
            <a:graphicFrameLocks noGrp="1"/>
          </p:cNvGraphicFramePr>
          <p:nvPr/>
        </p:nvGraphicFramePr>
        <p:xfrm>
          <a:off x="5867400" y="654050"/>
          <a:ext cx="2971800" cy="1648130"/>
        </p:xfrm>
        <a:graphic>
          <a:graphicData uri="http://schemas.openxmlformats.org/drawingml/2006/table">
            <a:tbl>
              <a:tblPr/>
              <a:tblGrid>
                <a:gridCol w="2149814">
                  <a:extLst>
                    <a:ext uri="{9D8B030D-6E8A-4147-A177-3AD203B41FA5}">
                      <a16:colId xmlns:a16="http://schemas.microsoft.com/office/drawing/2014/main" val="20000"/>
                    </a:ext>
                  </a:extLst>
                </a:gridCol>
                <a:gridCol w="821986">
                  <a:extLst>
                    <a:ext uri="{9D8B030D-6E8A-4147-A177-3AD203B41FA5}">
                      <a16:colId xmlns:a16="http://schemas.microsoft.com/office/drawing/2014/main" val="20001"/>
                    </a:ext>
                  </a:extLst>
                </a:gridCol>
              </a:tblGrid>
              <a:tr h="121865">
                <a:tc gridSpan="2">
                  <a:txBody>
                    <a:bodyPr/>
                    <a:lstStyle/>
                    <a:p>
                      <a:pPr marR="0" indent="0" algn="ctr" rtl="0">
                        <a:spcBef>
                          <a:spcPts val="0"/>
                        </a:spcBef>
                        <a:spcAft>
                          <a:spcPts val="0"/>
                        </a:spcAft>
                      </a:pPr>
                      <a:r>
                        <a:rPr lang="en-US" sz="800" b="1" kern="1400" dirty="0">
                          <a:solidFill>
                            <a:srgbClr val="000000"/>
                          </a:solidFill>
                          <a:latin typeface="+mj-lt"/>
                        </a:rPr>
                        <a:t>Payment Information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398">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398">
                <a:tc>
                  <a:txBody>
                    <a:bodyPr/>
                    <a:lstStyle/>
                    <a:p>
                      <a:pPr marR="0" indent="0" algn="l" rtl="0">
                        <a:spcBef>
                          <a:spcPts val="0"/>
                        </a:spcBef>
                        <a:spcAft>
                          <a:spcPts val="0"/>
                        </a:spcAft>
                      </a:pPr>
                      <a:r>
                        <a:rPr lang="en-US" sz="6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91398">
                <a:tc>
                  <a:txBody>
                    <a:bodyPr/>
                    <a:lstStyle/>
                    <a:p>
                      <a:pPr marR="0" indent="0" algn="l" rtl="0">
                        <a:spcBef>
                          <a:spcPts val="0"/>
                        </a:spcBef>
                        <a:spcAft>
                          <a:spcPts val="0"/>
                        </a:spcAft>
                      </a:pPr>
                      <a:r>
                        <a:rPr lang="en-US" sz="6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195">
                <a:tc gridSpan="2">
                  <a:txBody>
                    <a:bodyPr/>
                    <a:lstStyle/>
                    <a:p>
                      <a:pPr marR="0" indent="0" algn="just" rtl="0">
                        <a:spcBef>
                          <a:spcPts val="0"/>
                        </a:spcBef>
                        <a:spcAft>
                          <a:spcPts val="0"/>
                        </a:spcAft>
                      </a:pPr>
                      <a:r>
                        <a:rPr lang="en-US" sz="600" b="1" kern="1400" dirty="0">
                          <a:solidFill>
                            <a:srgbClr val="000000"/>
                          </a:solidFill>
                          <a:latin typeface="+mj-lt"/>
                        </a:rPr>
                        <a:t>Late Payment Warning</a:t>
                      </a:r>
                      <a:r>
                        <a:rPr lang="en-US" sz="6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4"/>
                  </a:ext>
                </a:extLst>
              </a:tr>
              <a:tr h="286126">
                <a:tc gridSpan="2">
                  <a:txBody>
                    <a:bodyPr/>
                    <a:lstStyle/>
                    <a:p>
                      <a:pPr marR="0" indent="0" algn="l" rtl="0">
                        <a:spcBef>
                          <a:spcPts val="0"/>
                        </a:spcBef>
                        <a:spcAft>
                          <a:spcPts val="0"/>
                        </a:spcAft>
                      </a:pPr>
                      <a:r>
                        <a:rPr lang="en-US" sz="600" b="1" kern="1400" dirty="0">
                          <a:solidFill>
                            <a:srgbClr val="000000"/>
                          </a:solidFill>
                          <a:latin typeface="+mj-lt"/>
                        </a:rPr>
                        <a:t>Minimum Payment Warning</a:t>
                      </a:r>
                      <a:r>
                        <a:rPr lang="en-US" sz="6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5"/>
                  </a:ext>
                </a:extLst>
              </a:tr>
              <a:tr h="691444">
                <a:tc gridSpan="2">
                  <a:txBody>
                    <a:bodyPr/>
                    <a:lstStyle/>
                    <a:p>
                      <a:pPr marR="0" indent="0" algn="l" rtl="0">
                        <a:spcBef>
                          <a:spcPts val="0"/>
                        </a:spcBef>
                        <a:spcAft>
                          <a:spcPts val="1400"/>
                        </a:spcAft>
                      </a:pPr>
                      <a:r>
                        <a:rPr lang="en-US" sz="1000" kern="1400" dirty="0">
                          <a:solidFill>
                            <a:srgbClr val="000000"/>
                          </a:solidFill>
                          <a:latin typeface="+mj-lt"/>
                        </a:rPr>
                        <a:t> </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47" name="Content Placeholder 66">
            <a:extLst>
              <a:ext uri="{FF2B5EF4-FFF2-40B4-BE49-F238E27FC236}">
                <a16:creationId xmlns:a16="http://schemas.microsoft.com/office/drawing/2014/main" id="{A11D211F-37AE-4B7D-88E2-4B3CA33D89D4}"/>
              </a:ext>
            </a:extLst>
          </p:cNvPr>
          <p:cNvGraphicFramePr>
            <a:graphicFrameLocks/>
          </p:cNvGraphicFramePr>
          <p:nvPr/>
        </p:nvGraphicFramePr>
        <p:xfrm>
          <a:off x="4191000" y="5562600"/>
          <a:ext cx="4648199" cy="533400"/>
        </p:xfrm>
        <a:graphic>
          <a:graphicData uri="http://schemas.openxmlformats.org/drawingml/2006/table">
            <a:tbl>
              <a:tblPr/>
              <a:tblGrid>
                <a:gridCol w="1005796">
                  <a:extLst>
                    <a:ext uri="{9D8B030D-6E8A-4147-A177-3AD203B41FA5}">
                      <a16:colId xmlns:a16="http://schemas.microsoft.com/office/drawing/2014/main" val="20000"/>
                    </a:ext>
                  </a:extLst>
                </a:gridCol>
                <a:gridCol w="1299921">
                  <a:extLst>
                    <a:ext uri="{9D8B030D-6E8A-4147-A177-3AD203B41FA5}">
                      <a16:colId xmlns:a16="http://schemas.microsoft.com/office/drawing/2014/main" val="20001"/>
                    </a:ext>
                  </a:extLst>
                </a:gridCol>
                <a:gridCol w="1339311">
                  <a:extLst>
                    <a:ext uri="{9D8B030D-6E8A-4147-A177-3AD203B41FA5}">
                      <a16:colId xmlns:a16="http://schemas.microsoft.com/office/drawing/2014/main" val="20002"/>
                    </a:ext>
                  </a:extLst>
                </a:gridCol>
                <a:gridCol w="1003171">
                  <a:extLst>
                    <a:ext uri="{9D8B030D-6E8A-4147-A177-3AD203B41FA5}">
                      <a16:colId xmlns:a16="http://schemas.microsoft.com/office/drawing/2014/main" val="20003"/>
                    </a:ext>
                  </a:extLst>
                </a:gridCol>
              </a:tblGrid>
              <a:tr h="132771">
                <a:tc gridSpan="4">
                  <a:txBody>
                    <a:bodyPr/>
                    <a:lstStyle/>
                    <a:p>
                      <a:pPr marR="0" indent="0" algn="ctr" rtl="0">
                        <a:spcBef>
                          <a:spcPts val="0"/>
                        </a:spcBef>
                        <a:spcAft>
                          <a:spcPts val="0"/>
                        </a:spcAft>
                      </a:pPr>
                      <a:r>
                        <a:rPr lang="en-US" sz="800" b="1" kern="1400" dirty="0">
                          <a:solidFill>
                            <a:srgbClr val="000000"/>
                          </a:solidFill>
                          <a:latin typeface="+mj-lt"/>
                        </a:rPr>
                        <a:t>Interest Charge Calculation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78">
                <a:tc>
                  <a:txBody>
                    <a:bodyPr/>
                    <a:lstStyle/>
                    <a:p>
                      <a:pPr marR="0" indent="0" algn="ctr" rtl="0">
                        <a:spcBef>
                          <a:spcPts val="0"/>
                        </a:spcBef>
                        <a:spcAft>
                          <a:spcPts val="0"/>
                        </a:spcAft>
                      </a:pPr>
                      <a:r>
                        <a:rPr lang="en-US" sz="600" b="1" kern="1400" dirty="0">
                          <a:solidFill>
                            <a:srgbClr val="000000"/>
                          </a:solidFill>
                          <a:latin typeface="+mj-lt"/>
                        </a:rPr>
                        <a:t>Type of Balance</a:t>
                      </a:r>
                      <a:endParaRPr lang="en-US" sz="600" kern="1400" dirty="0">
                        <a:solidFill>
                          <a:srgbClr val="000000"/>
                        </a:solidFill>
                        <a:latin typeface="+mj-lt"/>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Annual Percentage Rate (APR)</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Balance Subject to Interest Rate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Interest Charge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99578">
                <a:tc>
                  <a:txBody>
                    <a:bodyPr/>
                    <a:lstStyle/>
                    <a:p>
                      <a:pPr marR="0" indent="0" algn="l" rtl="0">
                        <a:spcBef>
                          <a:spcPts val="0"/>
                        </a:spcBef>
                        <a:spcAft>
                          <a:spcPts val="0"/>
                        </a:spcAft>
                      </a:pPr>
                      <a:r>
                        <a:rPr lang="en-US" sz="600" kern="1400">
                          <a:solidFill>
                            <a:srgbClr val="000000"/>
                          </a:solidFill>
                          <a:latin typeface="+mj-lt"/>
                        </a:rPr>
                        <a:t>Purchases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1400"/>
                        </a:spcAft>
                      </a:pPr>
                      <a:r>
                        <a:rPr lang="en-US" sz="600" kern="1400" dirty="0">
                          <a:solidFill>
                            <a:srgbClr val="000000"/>
                          </a:solidFill>
                          <a:latin typeface="+mj-lt"/>
                        </a:rPr>
                        <a:t>14.99%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$512.14</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99578">
                <a:tc>
                  <a:txBody>
                    <a:bodyPr/>
                    <a:lstStyle/>
                    <a:p>
                      <a:pPr marR="0" indent="0" algn="l" rtl="0">
                        <a:spcBef>
                          <a:spcPts val="0"/>
                        </a:spcBef>
                        <a:spcAft>
                          <a:spcPts val="0"/>
                        </a:spcAft>
                      </a:pPr>
                      <a:r>
                        <a:rPr lang="en-US" sz="600" kern="1400">
                          <a:solidFill>
                            <a:srgbClr val="000000"/>
                          </a:solidFill>
                          <a:latin typeface="+mj-lt"/>
                        </a:rPr>
                        <a:t>Cash Advances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21.99%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$253.50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$4.58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1895">
                <a:tc>
                  <a:txBody>
                    <a:bodyPr/>
                    <a:lstStyle/>
                    <a:p>
                      <a:pPr marR="0" indent="0" algn="l" rtl="0">
                        <a:spcBef>
                          <a:spcPts val="0"/>
                        </a:spcBef>
                        <a:spcAft>
                          <a:spcPts val="0"/>
                        </a:spcAft>
                      </a:pPr>
                      <a:r>
                        <a:rPr lang="en-US" sz="600" kern="1400">
                          <a:solidFill>
                            <a:srgbClr val="000000"/>
                          </a:solidFill>
                          <a:latin typeface="+mj-lt"/>
                        </a:rPr>
                        <a:t>Balance Transfers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$637.50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8" name="Table 47">
            <a:extLst>
              <a:ext uri="{FF2B5EF4-FFF2-40B4-BE49-F238E27FC236}">
                <a16:creationId xmlns:a16="http://schemas.microsoft.com/office/drawing/2014/main" id="{1BB19341-F9CE-4B41-A122-6EAE591593C7}"/>
              </a:ext>
            </a:extLst>
          </p:cNvPr>
          <p:cNvGraphicFramePr>
            <a:graphicFrameLocks noGrp="1"/>
          </p:cNvGraphicFramePr>
          <p:nvPr/>
        </p:nvGraphicFramePr>
        <p:xfrm>
          <a:off x="4191000" y="649288"/>
          <a:ext cx="1600200" cy="1574801"/>
        </p:xfrm>
        <a:graphic>
          <a:graphicData uri="http://schemas.openxmlformats.org/drawingml/2006/table">
            <a:tbl>
              <a:tblPr/>
              <a:tblGrid>
                <a:gridCol w="968542">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tblGrid>
              <a:tr h="121919">
                <a:tc gridSpan="2">
                  <a:txBody>
                    <a:bodyPr/>
                    <a:lstStyle/>
                    <a:p>
                      <a:pPr marR="0" indent="0" algn="ctr" rtl="0">
                        <a:spcBef>
                          <a:spcPts val="0"/>
                        </a:spcBef>
                        <a:spcAft>
                          <a:spcPts val="0"/>
                        </a:spcAft>
                      </a:pPr>
                      <a:r>
                        <a:rPr lang="en-US" sz="800" b="1" kern="1400" dirty="0">
                          <a:solidFill>
                            <a:srgbClr val="000000"/>
                          </a:solidFill>
                          <a:latin typeface="+mj-lt"/>
                        </a:rPr>
                        <a:t>Summary of Account Activity</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05759">
                <a:tc>
                  <a:txBody>
                    <a:bodyPr/>
                    <a:lstStyle/>
                    <a:p>
                      <a:pPr marR="0" indent="0" algn="l" rtl="0">
                        <a:spcBef>
                          <a:spcPts val="0"/>
                        </a:spcBef>
                        <a:spcAft>
                          <a:spcPts val="0"/>
                        </a:spcAft>
                      </a:pPr>
                      <a:r>
                        <a:rPr lang="en-US" sz="600" kern="1400" dirty="0">
                          <a:solidFill>
                            <a:srgbClr val="000000"/>
                          </a:solidFill>
                          <a:latin typeface="+mj-lt"/>
                        </a:rPr>
                        <a:t>Previous Balance</a:t>
                      </a: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535.07</a:t>
                      </a: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05759">
                <a:tc>
                  <a:txBody>
                    <a:bodyPr/>
                    <a:lstStyle/>
                    <a:p>
                      <a:pPr marR="0" indent="0" algn="l" rtl="0">
                        <a:spcBef>
                          <a:spcPts val="0"/>
                        </a:spcBef>
                        <a:spcAft>
                          <a:spcPts val="0"/>
                        </a:spcAft>
                      </a:pPr>
                      <a:r>
                        <a:rPr lang="en-US" sz="600" kern="1400" dirty="0">
                          <a:solidFill>
                            <a:srgbClr val="000000"/>
                          </a:solidFill>
                          <a:latin typeface="+mj-lt"/>
                        </a:rPr>
                        <a:t>Payments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-450.00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5759">
                <a:tc>
                  <a:txBody>
                    <a:bodyPr/>
                    <a:lstStyle/>
                    <a:p>
                      <a:pPr marR="0" indent="0" algn="l" rtl="0">
                        <a:spcBef>
                          <a:spcPts val="0"/>
                        </a:spcBef>
                        <a:spcAft>
                          <a:spcPts val="0"/>
                        </a:spcAft>
                      </a:pPr>
                      <a:r>
                        <a:rPr lang="en-US" sz="600" kern="1400" dirty="0">
                          <a:solidFill>
                            <a:srgbClr val="000000"/>
                          </a:solidFill>
                          <a:latin typeface="+mj-lt"/>
                        </a:rPr>
                        <a:t>Purchases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5759">
                <a:tc>
                  <a:txBody>
                    <a:bodyPr/>
                    <a:lstStyle/>
                    <a:p>
                      <a:pPr marR="0" indent="0" algn="l" rtl="0">
                        <a:spcBef>
                          <a:spcPts val="0"/>
                        </a:spcBef>
                        <a:spcAft>
                          <a:spcPts val="0"/>
                        </a:spcAft>
                      </a:pPr>
                      <a:r>
                        <a:rPr lang="en-US" sz="600" kern="1400" dirty="0">
                          <a:solidFill>
                            <a:srgbClr val="000000"/>
                          </a:solidFill>
                          <a:latin typeface="+mj-lt"/>
                        </a:rPr>
                        <a:t>Balance Transfers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+785.00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5759">
                <a:tc>
                  <a:txBody>
                    <a:bodyPr/>
                    <a:lstStyle/>
                    <a:p>
                      <a:pPr marR="0" indent="0" algn="l" rtl="0">
                        <a:spcBef>
                          <a:spcPts val="0"/>
                        </a:spcBef>
                        <a:spcAft>
                          <a:spcPts val="0"/>
                        </a:spcAft>
                      </a:pPr>
                      <a:r>
                        <a:rPr lang="en-US" sz="600" kern="1400" dirty="0">
                          <a:solidFill>
                            <a:srgbClr val="000000"/>
                          </a:solidFill>
                          <a:latin typeface="+mj-lt"/>
                        </a:rPr>
                        <a:t>Cash Advances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+318.00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5759">
                <a:tc>
                  <a:txBody>
                    <a:bodyPr/>
                    <a:lstStyle/>
                    <a:p>
                      <a:pPr marR="0" indent="0" algn="l" rtl="0">
                        <a:spcBef>
                          <a:spcPts val="0"/>
                        </a:spcBef>
                        <a:spcAft>
                          <a:spcPts val="0"/>
                        </a:spcAft>
                      </a:pPr>
                      <a:r>
                        <a:rPr lang="en-US" sz="600" kern="1400" dirty="0">
                          <a:solidFill>
                            <a:srgbClr val="000000"/>
                          </a:solidFill>
                          <a:latin typeface="+mj-lt"/>
                        </a:rPr>
                        <a:t>Past Due Amount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5759">
                <a:tc>
                  <a:txBody>
                    <a:bodyPr/>
                    <a:lstStyle/>
                    <a:p>
                      <a:pPr marR="0" indent="0" algn="l" rtl="0">
                        <a:spcBef>
                          <a:spcPts val="0"/>
                        </a:spcBef>
                        <a:spcAft>
                          <a:spcPts val="0"/>
                        </a:spcAft>
                      </a:pPr>
                      <a:r>
                        <a:rPr lang="en-US" sz="600" kern="1400" dirty="0">
                          <a:solidFill>
                            <a:srgbClr val="000000"/>
                          </a:solidFill>
                          <a:latin typeface="+mj-lt"/>
                        </a:rPr>
                        <a:t>Fees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+69.45</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5759">
                <a:tc>
                  <a:txBody>
                    <a:bodyPr/>
                    <a:lstStyle/>
                    <a:p>
                      <a:pPr marR="0" indent="0" algn="l" rtl="0">
                        <a:spcBef>
                          <a:spcPts val="0"/>
                        </a:spcBef>
                        <a:spcAft>
                          <a:spcPts val="0"/>
                        </a:spcAft>
                      </a:pPr>
                      <a:r>
                        <a:rPr lang="en-US" sz="600" kern="1400" dirty="0">
                          <a:solidFill>
                            <a:srgbClr val="000000"/>
                          </a:solidFill>
                          <a:latin typeface="+mj-lt"/>
                        </a:rPr>
                        <a:t>Interest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+10.89</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5759">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91439">
                <a:tc>
                  <a:txBody>
                    <a:bodyPr/>
                    <a:lstStyle/>
                    <a:p>
                      <a:pPr marR="0" indent="0" algn="l" rtl="0">
                        <a:spcBef>
                          <a:spcPts val="0"/>
                        </a:spcBef>
                        <a:spcAft>
                          <a:spcPts val="0"/>
                        </a:spcAft>
                      </a:pPr>
                      <a:r>
                        <a:rPr lang="en-US" sz="600" kern="1400" dirty="0">
                          <a:solidFill>
                            <a:srgbClr val="000000"/>
                          </a:solidFill>
                          <a:latin typeface="+mj-lt"/>
                        </a:rPr>
                        <a:t> </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 </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5759">
                <a:tc>
                  <a:txBody>
                    <a:bodyPr/>
                    <a:lstStyle/>
                    <a:p>
                      <a:pPr marR="0" indent="0" algn="l" rtl="0">
                        <a:spcBef>
                          <a:spcPts val="0"/>
                        </a:spcBef>
                        <a:spcAft>
                          <a:spcPts val="0"/>
                        </a:spcAft>
                      </a:pPr>
                      <a:r>
                        <a:rPr lang="en-US" sz="600" kern="1400">
                          <a:solidFill>
                            <a:srgbClr val="000000"/>
                          </a:solidFill>
                          <a:latin typeface="+mj-lt"/>
                        </a:rPr>
                        <a:t>Credit Limit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$2,000.00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5759">
                <a:tc>
                  <a:txBody>
                    <a:bodyPr/>
                    <a:lstStyle/>
                    <a:p>
                      <a:pPr marR="0" indent="0" algn="l" rtl="0">
                        <a:spcBef>
                          <a:spcPts val="0"/>
                        </a:spcBef>
                        <a:spcAft>
                          <a:spcPts val="0"/>
                        </a:spcAft>
                      </a:pPr>
                      <a:r>
                        <a:rPr lang="en-US" sz="600" kern="1400">
                          <a:solidFill>
                            <a:srgbClr val="000000"/>
                          </a:solidFill>
                          <a:latin typeface="+mj-lt"/>
                        </a:rPr>
                        <a:t>Available credit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$215.47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6652">
                <a:tc>
                  <a:txBody>
                    <a:bodyPr/>
                    <a:lstStyle/>
                    <a:p>
                      <a:pPr marR="0" indent="0" algn="l" rtl="0">
                        <a:spcBef>
                          <a:spcPts val="0"/>
                        </a:spcBef>
                        <a:spcAft>
                          <a:spcPts val="0"/>
                        </a:spcAft>
                      </a:pPr>
                      <a:r>
                        <a:rPr lang="en-US" sz="600" kern="1400" dirty="0">
                          <a:solidFill>
                            <a:srgbClr val="000000"/>
                          </a:solidFill>
                          <a:latin typeface="+mj-lt"/>
                        </a:rPr>
                        <a:t>Statement closing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3/22/2012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91439">
                <a:tc>
                  <a:txBody>
                    <a:bodyPr/>
                    <a:lstStyle/>
                    <a:p>
                      <a:pPr marR="0" indent="0" algn="l" rtl="0">
                        <a:spcBef>
                          <a:spcPts val="0"/>
                        </a:spcBef>
                        <a:spcAft>
                          <a:spcPts val="0"/>
                        </a:spcAft>
                      </a:pPr>
                      <a:r>
                        <a:rPr lang="en-US" sz="600" kern="1400">
                          <a:solidFill>
                            <a:srgbClr val="000000"/>
                          </a:solidFill>
                          <a:latin typeface="+mj-lt"/>
                        </a:rPr>
                        <a:t>Days in billing cycle</a:t>
                      </a: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30</a:t>
                      </a: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49" name="Table 48">
            <a:extLst>
              <a:ext uri="{FF2B5EF4-FFF2-40B4-BE49-F238E27FC236}">
                <a16:creationId xmlns:a16="http://schemas.microsoft.com/office/drawing/2014/main" id="{84D51A94-5D20-4FF7-B948-5201E8321601}"/>
              </a:ext>
            </a:extLst>
          </p:cNvPr>
          <p:cNvGraphicFramePr>
            <a:graphicFrameLocks noGrp="1"/>
          </p:cNvGraphicFramePr>
          <p:nvPr/>
        </p:nvGraphicFramePr>
        <p:xfrm>
          <a:off x="5975350" y="1531938"/>
          <a:ext cx="2763838" cy="677869"/>
        </p:xfrm>
        <a:graphic>
          <a:graphicData uri="http://schemas.openxmlformats.org/drawingml/2006/table">
            <a:tbl>
              <a:tblPr/>
              <a:tblGrid>
                <a:gridCol w="896380">
                  <a:extLst>
                    <a:ext uri="{9D8B030D-6E8A-4147-A177-3AD203B41FA5}">
                      <a16:colId xmlns:a16="http://schemas.microsoft.com/office/drawing/2014/main" val="20000"/>
                    </a:ext>
                  </a:extLst>
                </a:gridCol>
                <a:gridCol w="971078">
                  <a:extLst>
                    <a:ext uri="{9D8B030D-6E8A-4147-A177-3AD203B41FA5}">
                      <a16:colId xmlns:a16="http://schemas.microsoft.com/office/drawing/2014/main" val="20001"/>
                    </a:ext>
                  </a:extLst>
                </a:gridCol>
                <a:gridCol w="896380">
                  <a:extLst>
                    <a:ext uri="{9D8B030D-6E8A-4147-A177-3AD203B41FA5}">
                      <a16:colId xmlns:a16="http://schemas.microsoft.com/office/drawing/2014/main" val="20002"/>
                    </a:ext>
                  </a:extLst>
                </a:gridCol>
              </a:tblGrid>
              <a:tr h="394090">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If you make no additional charges using this card and each month you pay…</a:t>
                      </a:r>
                      <a:endParaRPr lang="en-US" sz="600" kern="1400" dirty="0">
                        <a:solidFill>
                          <a:srgbClr val="000000"/>
                        </a:solidFill>
                        <a:latin typeface="Calibri" pitchFamily="34" charset="0"/>
                        <a:cs typeface="Calibri" pitchFamily="34" charset="0"/>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73">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0899">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0" name="Table 49">
            <a:extLst>
              <a:ext uri="{FF2B5EF4-FFF2-40B4-BE49-F238E27FC236}">
                <a16:creationId xmlns:a16="http://schemas.microsoft.com/office/drawing/2014/main" id="{65DEDB94-88A5-4F97-9920-C88FA0E7A1F8}"/>
              </a:ext>
            </a:extLst>
          </p:cNvPr>
          <p:cNvGraphicFramePr>
            <a:graphicFrameLocks noGrp="1"/>
          </p:cNvGraphicFramePr>
          <p:nvPr/>
        </p:nvGraphicFramePr>
        <p:xfrm>
          <a:off x="4191000" y="2330450"/>
          <a:ext cx="2286000" cy="869994"/>
        </p:xfrm>
        <a:graphic>
          <a:graphicData uri="http://schemas.openxmlformats.org/drawingml/2006/table">
            <a:tbl>
              <a:tblPr/>
              <a:tblGrid>
                <a:gridCol w="2286000">
                  <a:extLst>
                    <a:ext uri="{9D8B030D-6E8A-4147-A177-3AD203B41FA5}">
                      <a16:colId xmlns:a16="http://schemas.microsoft.com/office/drawing/2014/main" val="20000"/>
                    </a:ext>
                  </a:extLst>
                </a:gridCol>
              </a:tblGrid>
              <a:tr h="121911">
                <a:tc>
                  <a:txBody>
                    <a:bodyPr/>
                    <a:lstStyle/>
                    <a:p>
                      <a:pPr marR="0" indent="0" algn="l" rtl="0">
                        <a:spcBef>
                          <a:spcPts val="0"/>
                        </a:spcBef>
                        <a:spcAft>
                          <a:spcPts val="0"/>
                        </a:spcAft>
                      </a:pPr>
                      <a:r>
                        <a:rPr lang="en-US" sz="800" b="1" kern="1400" dirty="0">
                          <a:solidFill>
                            <a:srgbClr val="000000"/>
                          </a:solidFill>
                          <a:latin typeface="+mj-lt"/>
                        </a:rPr>
                        <a:t>Notice of Changes to Your Interest Rates</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66">
                <a:tc>
                  <a:txBody>
                    <a:bodyPr/>
                    <a:lstStyle/>
                    <a:p>
                      <a:pPr marR="0" indent="0" algn="l" rtl="0">
                        <a:spcBef>
                          <a:spcPts val="0"/>
                        </a:spcBef>
                        <a:spcAft>
                          <a:spcPts val="0"/>
                        </a:spcAft>
                      </a:pPr>
                      <a:r>
                        <a:rPr lang="en-US" sz="600" kern="1400" dirty="0">
                          <a:solidFill>
                            <a:srgbClr val="000000"/>
                          </a:solidFill>
                          <a:latin typeface="+mj-lt"/>
                        </a:rPr>
                        <a:t>You have triggered the Penalty APR of 28.99%. This change will impact your account as follows: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274299">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the Penalty APR will apply to these transactions. We may keep the APR at this level indefinitely.</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90874">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rates will continue to apply to these transactions. If you become more than 60 days late on your account, the Penalty APR will apply to hose transactions as well.</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1" name="Table 50">
            <a:extLst>
              <a:ext uri="{FF2B5EF4-FFF2-40B4-BE49-F238E27FC236}">
                <a16:creationId xmlns:a16="http://schemas.microsoft.com/office/drawing/2014/main" id="{EC3DC8F7-5250-4BC2-9BC8-FEF556FB48DD}"/>
              </a:ext>
            </a:extLst>
          </p:cNvPr>
          <p:cNvGraphicFramePr>
            <a:graphicFrameLocks noGrp="1"/>
          </p:cNvGraphicFramePr>
          <p:nvPr/>
        </p:nvGraphicFramePr>
        <p:xfrm>
          <a:off x="6553200" y="2328863"/>
          <a:ext cx="2287588" cy="871595"/>
        </p:xfrm>
        <a:graphic>
          <a:graphicData uri="http://schemas.openxmlformats.org/drawingml/2006/table">
            <a:tbl>
              <a:tblPr/>
              <a:tblGrid>
                <a:gridCol w="2287588">
                  <a:extLst>
                    <a:ext uri="{9D8B030D-6E8A-4147-A177-3AD203B41FA5}">
                      <a16:colId xmlns:a16="http://schemas.microsoft.com/office/drawing/2014/main" val="20000"/>
                    </a:ext>
                  </a:extLst>
                </a:gridCol>
              </a:tblGrid>
              <a:tr h="126459">
                <a:tc>
                  <a:txBody>
                    <a:bodyPr/>
                    <a:lstStyle/>
                    <a:p>
                      <a:pPr marR="0" indent="0" algn="l" rtl="0">
                        <a:spcBef>
                          <a:spcPts val="0"/>
                        </a:spcBef>
                        <a:spcAft>
                          <a:spcPts val="0"/>
                        </a:spcAft>
                      </a:pPr>
                      <a:r>
                        <a:rPr lang="en-US" sz="800" b="1" kern="1400" dirty="0">
                          <a:solidFill>
                            <a:srgbClr val="000000"/>
                          </a:solidFill>
                          <a:latin typeface="+mj-lt"/>
                        </a:rPr>
                        <a:t>Important Changes to Your Account Terms</a:t>
                      </a:r>
                      <a:endParaRPr lang="en-US" sz="8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9376">
                <a:tc>
                  <a:txBody>
                    <a:bodyPr/>
                    <a:lstStyle/>
                    <a:p>
                      <a:pPr marR="0" indent="0" algn="l" rtl="0">
                        <a:spcBef>
                          <a:spcPts val="0"/>
                        </a:spcBef>
                        <a:spcAft>
                          <a:spcPts val="0"/>
                        </a:spcAft>
                      </a:pPr>
                      <a:r>
                        <a:rPr lang="en-US" sz="600" kern="1400" dirty="0">
                          <a:solidFill>
                            <a:srgbClr val="000000"/>
                          </a:solidFill>
                          <a:latin typeface="+mj-lt"/>
                        </a:rPr>
                        <a:t>The following is a summary of changes that are being made to your account terms. For more detailed information, please refer to the booklet enclosed with this statement. These changes will impact your account as follows: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APR</a:t>
                      </a:r>
                      <a:r>
                        <a:rPr lang="en-US" sz="600" kern="1400" baseline="0" dirty="0">
                          <a:solidFill>
                            <a:srgbClr val="000000"/>
                          </a:solidFill>
                          <a:latin typeface="+mj-lt"/>
                        </a:rPr>
                        <a:t> for Purchases will increase to 16.99%.</a:t>
                      </a:r>
                      <a:endParaRPr lang="en-US" sz="6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APRs will continue to apply to these transactions.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2" name="Table 51">
            <a:extLst>
              <a:ext uri="{FF2B5EF4-FFF2-40B4-BE49-F238E27FC236}">
                <a16:creationId xmlns:a16="http://schemas.microsoft.com/office/drawing/2014/main" id="{302C798B-0EE4-46EB-BFB7-84B33EE4B658}"/>
              </a:ext>
            </a:extLst>
          </p:cNvPr>
          <p:cNvGraphicFramePr>
            <a:graphicFrameLocks noGrp="1"/>
          </p:cNvGraphicFramePr>
          <p:nvPr/>
        </p:nvGraphicFramePr>
        <p:xfrm>
          <a:off x="4953000" y="5114925"/>
          <a:ext cx="3124200" cy="304800"/>
        </p:xfrm>
        <a:graphic>
          <a:graphicData uri="http://schemas.openxmlformats.org/drawingml/2006/table">
            <a:tbl>
              <a:tblPr/>
              <a:tblGrid>
                <a:gridCol w="15618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76200">
                <a:tc gridSpan="2">
                  <a:txBody>
                    <a:bodyPr/>
                    <a:lstStyle/>
                    <a:p>
                      <a:pPr marR="0" indent="0" algn="ctr" rtl="0">
                        <a:spcBef>
                          <a:spcPts val="0"/>
                        </a:spcBef>
                        <a:spcAft>
                          <a:spcPts val="0"/>
                        </a:spcAft>
                      </a:pPr>
                      <a:r>
                        <a:rPr lang="en-US" sz="800" b="1" kern="1400" dirty="0">
                          <a:solidFill>
                            <a:srgbClr val="000000"/>
                          </a:solidFill>
                          <a:latin typeface="Calibri" pitchFamily="34" charset="0"/>
                          <a:cs typeface="Calibri" pitchFamily="34" charset="0"/>
                        </a:rPr>
                        <a:t>2012 Totals Year-to-Date</a:t>
                      </a:r>
                      <a:endParaRPr lang="en-US" sz="8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8835" name="TextBox 52">
            <a:extLst>
              <a:ext uri="{FF2B5EF4-FFF2-40B4-BE49-F238E27FC236}">
                <a16:creationId xmlns:a16="http://schemas.microsoft.com/office/drawing/2014/main" id="{43B45638-55F7-4B7E-8FA2-24E34798780F}"/>
              </a:ext>
            </a:extLst>
          </p:cNvPr>
          <p:cNvSpPr txBox="1">
            <a:spLocks noChangeArrowheads="1"/>
          </p:cNvSpPr>
          <p:nvPr/>
        </p:nvSpPr>
        <p:spPr bwMode="auto">
          <a:xfrm>
            <a:off x="4800600" y="395288"/>
            <a:ext cx="350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b="1">
                <a:latin typeface="+mj-lt"/>
                <a:cs typeface="Arial" charset="0"/>
              </a:rPr>
              <a:t>Andrew’s Credit Card Statement</a:t>
            </a:r>
          </a:p>
        </p:txBody>
      </p:sp>
      <p:sp>
        <p:nvSpPr>
          <p:cNvPr id="54" name="Rectangle 53">
            <a:extLst>
              <a:ext uri="{FF2B5EF4-FFF2-40B4-BE49-F238E27FC236}">
                <a16:creationId xmlns:a16="http://schemas.microsoft.com/office/drawing/2014/main" id="{679C7327-EC7E-4A74-B053-CDB812BED9A0}"/>
              </a:ext>
            </a:extLst>
          </p:cNvPr>
          <p:cNvSpPr/>
          <p:nvPr/>
        </p:nvSpPr>
        <p:spPr>
          <a:xfrm>
            <a:off x="4038600" y="381000"/>
            <a:ext cx="4953000" cy="5867400"/>
          </a:xfrm>
          <a:prstGeom prst="rect">
            <a:avLst/>
          </a:prstGeom>
          <a:noFill/>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latin typeface="+mj-lt"/>
            </a:endParaRPr>
          </a:p>
        </p:txBody>
      </p:sp>
      <p:grpSp>
        <p:nvGrpSpPr>
          <p:cNvPr id="68837" name="Group 54">
            <a:extLst>
              <a:ext uri="{FF2B5EF4-FFF2-40B4-BE49-F238E27FC236}">
                <a16:creationId xmlns:a16="http://schemas.microsoft.com/office/drawing/2014/main" id="{2FA0C58A-017F-4BA4-8F9A-A78F5EBEBDA2}"/>
              </a:ext>
            </a:extLst>
          </p:cNvPr>
          <p:cNvGrpSpPr>
            <a:grpSpLocks/>
          </p:cNvGrpSpPr>
          <p:nvPr/>
        </p:nvGrpSpPr>
        <p:grpSpPr bwMode="auto">
          <a:xfrm>
            <a:off x="6096000" y="5773738"/>
            <a:ext cx="303213" cy="328612"/>
            <a:chOff x="6096000" y="5773401"/>
            <a:chExt cx="302619" cy="328949"/>
          </a:xfrm>
        </p:grpSpPr>
        <p:pic>
          <p:nvPicPr>
            <p:cNvPr id="71979" name="Picture 75">
              <a:extLst>
                <a:ext uri="{FF2B5EF4-FFF2-40B4-BE49-F238E27FC236}">
                  <a16:creationId xmlns:a16="http://schemas.microsoft.com/office/drawing/2014/main" id="{C65334DD-D701-4F4B-9020-42F8CF5524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91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72" name="Text Box 76">
              <a:extLst>
                <a:ext uri="{FF2B5EF4-FFF2-40B4-BE49-F238E27FC236}">
                  <a16:creationId xmlns:a16="http://schemas.microsoft.com/office/drawing/2014/main" id="{74A46F9C-3E06-4044-A7F1-227828D60AA7}"/>
                </a:ext>
              </a:extLst>
            </p:cNvPr>
            <p:cNvSpPr txBox="1">
              <a:spLocks noChangeArrowheads="1"/>
            </p:cNvSpPr>
            <p:nvPr/>
          </p:nvSpPr>
          <p:spPr bwMode="auto">
            <a:xfrm>
              <a:off x="6099169" y="5773401"/>
              <a:ext cx="291528" cy="2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dirty="0">
                  <a:solidFill>
                    <a:srgbClr val="000000"/>
                  </a:solidFill>
                  <a:latin typeface="+mj-lt"/>
                  <a:cs typeface="Arial" charset="0"/>
                </a:rPr>
                <a:t>10</a:t>
              </a:r>
              <a:endParaRPr lang="en-US" sz="1200" dirty="0">
                <a:latin typeface="+mj-lt"/>
                <a:cs typeface="Arial" charset="0"/>
              </a:endParaRPr>
            </a:p>
          </p:txBody>
        </p:sp>
      </p:grpSp>
      <p:grpSp>
        <p:nvGrpSpPr>
          <p:cNvPr id="68838" name="Group 64">
            <a:extLst>
              <a:ext uri="{FF2B5EF4-FFF2-40B4-BE49-F238E27FC236}">
                <a16:creationId xmlns:a16="http://schemas.microsoft.com/office/drawing/2014/main" id="{9682BCF8-E6CF-464E-9299-B56692FB9BCA}"/>
              </a:ext>
            </a:extLst>
          </p:cNvPr>
          <p:cNvGrpSpPr>
            <a:grpSpLocks/>
          </p:cNvGrpSpPr>
          <p:nvPr/>
        </p:nvGrpSpPr>
        <p:grpSpPr bwMode="auto">
          <a:xfrm>
            <a:off x="8035925" y="5019675"/>
            <a:ext cx="303213" cy="317500"/>
            <a:chOff x="8079381" y="5108346"/>
            <a:chExt cx="302619" cy="317729"/>
          </a:xfrm>
        </p:grpSpPr>
        <p:pic>
          <p:nvPicPr>
            <p:cNvPr id="71977" name="Picture 75">
              <a:extLst>
                <a:ext uri="{FF2B5EF4-FFF2-40B4-BE49-F238E27FC236}">
                  <a16:creationId xmlns:a16="http://schemas.microsoft.com/office/drawing/2014/main" id="{B17E3D5C-0868-4D1F-81E7-ED1BE2761D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381" y="51149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70" name="Text Box 76">
              <a:extLst>
                <a:ext uri="{FF2B5EF4-FFF2-40B4-BE49-F238E27FC236}">
                  <a16:creationId xmlns:a16="http://schemas.microsoft.com/office/drawing/2014/main" id="{8734C462-B995-45F2-8D6A-0000D409C802}"/>
                </a:ext>
              </a:extLst>
            </p:cNvPr>
            <p:cNvSpPr txBox="1">
              <a:spLocks noChangeArrowheads="1"/>
            </p:cNvSpPr>
            <p:nvPr/>
          </p:nvSpPr>
          <p:spPr bwMode="auto">
            <a:xfrm>
              <a:off x="8150679" y="5108346"/>
              <a:ext cx="152101"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9</a:t>
              </a:r>
              <a:endParaRPr lang="en-US" sz="1200">
                <a:latin typeface="+mj-lt"/>
                <a:cs typeface="Arial" charset="0"/>
              </a:endParaRPr>
            </a:p>
          </p:txBody>
        </p:sp>
      </p:grpSp>
      <p:grpSp>
        <p:nvGrpSpPr>
          <p:cNvPr id="68839" name="Group 70">
            <a:extLst>
              <a:ext uri="{FF2B5EF4-FFF2-40B4-BE49-F238E27FC236}">
                <a16:creationId xmlns:a16="http://schemas.microsoft.com/office/drawing/2014/main" id="{841E7913-D9E6-4EA4-9654-A01932DFEABC}"/>
              </a:ext>
            </a:extLst>
          </p:cNvPr>
          <p:cNvGrpSpPr>
            <a:grpSpLocks/>
          </p:cNvGrpSpPr>
          <p:nvPr/>
        </p:nvGrpSpPr>
        <p:grpSpPr bwMode="auto">
          <a:xfrm>
            <a:off x="7467600" y="4248150"/>
            <a:ext cx="303213" cy="330200"/>
            <a:chOff x="7467600" y="4248150"/>
            <a:chExt cx="302619" cy="330200"/>
          </a:xfrm>
        </p:grpSpPr>
        <p:pic>
          <p:nvPicPr>
            <p:cNvPr id="71975" name="Picture 75">
              <a:extLst>
                <a:ext uri="{FF2B5EF4-FFF2-40B4-BE49-F238E27FC236}">
                  <a16:creationId xmlns:a16="http://schemas.microsoft.com/office/drawing/2014/main" id="{A5ACA2E1-0E0A-46AD-94AF-ED2830C846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267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68" name="Text Box 76">
              <a:extLst>
                <a:ext uri="{FF2B5EF4-FFF2-40B4-BE49-F238E27FC236}">
                  <a16:creationId xmlns:a16="http://schemas.microsoft.com/office/drawing/2014/main" id="{3F095976-AF09-4F1D-AE80-35DB6CDAA221}"/>
                </a:ext>
              </a:extLst>
            </p:cNvPr>
            <p:cNvSpPr txBox="1">
              <a:spLocks noChangeArrowheads="1"/>
            </p:cNvSpPr>
            <p:nvPr/>
          </p:nvSpPr>
          <p:spPr bwMode="auto">
            <a:xfrm>
              <a:off x="7534144" y="424815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8</a:t>
              </a:r>
              <a:endParaRPr lang="en-US" sz="1200">
                <a:latin typeface="+mj-lt"/>
                <a:cs typeface="Arial" charset="0"/>
              </a:endParaRPr>
            </a:p>
          </p:txBody>
        </p:sp>
      </p:grpSp>
      <p:grpSp>
        <p:nvGrpSpPr>
          <p:cNvPr id="68840" name="Group 77">
            <a:extLst>
              <a:ext uri="{FF2B5EF4-FFF2-40B4-BE49-F238E27FC236}">
                <a16:creationId xmlns:a16="http://schemas.microsoft.com/office/drawing/2014/main" id="{281A03F2-FECA-4FE7-8A31-735E3BDFBCC7}"/>
              </a:ext>
            </a:extLst>
          </p:cNvPr>
          <p:cNvGrpSpPr>
            <a:grpSpLocks/>
          </p:cNvGrpSpPr>
          <p:nvPr/>
        </p:nvGrpSpPr>
        <p:grpSpPr bwMode="auto">
          <a:xfrm>
            <a:off x="6858000" y="3190875"/>
            <a:ext cx="303213" cy="320675"/>
            <a:chOff x="6858000" y="3190875"/>
            <a:chExt cx="302619" cy="320675"/>
          </a:xfrm>
        </p:grpSpPr>
        <p:pic>
          <p:nvPicPr>
            <p:cNvPr id="71973" name="Picture 75">
              <a:extLst>
                <a:ext uri="{FF2B5EF4-FFF2-40B4-BE49-F238E27FC236}">
                  <a16:creationId xmlns:a16="http://schemas.microsoft.com/office/drawing/2014/main" id="{6A62DB43-04A2-4347-984A-AB7ED6CEF0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004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66" name="Text Box 76">
              <a:extLst>
                <a:ext uri="{FF2B5EF4-FFF2-40B4-BE49-F238E27FC236}">
                  <a16:creationId xmlns:a16="http://schemas.microsoft.com/office/drawing/2014/main" id="{C4773151-3123-4E01-A67D-12D9B872E1FB}"/>
                </a:ext>
              </a:extLst>
            </p:cNvPr>
            <p:cNvSpPr txBox="1">
              <a:spLocks noChangeArrowheads="1"/>
            </p:cNvSpPr>
            <p:nvPr/>
          </p:nvSpPr>
          <p:spPr bwMode="auto">
            <a:xfrm>
              <a:off x="6924544" y="3190875"/>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7</a:t>
              </a:r>
              <a:endParaRPr lang="en-US" sz="1200">
                <a:latin typeface="+mj-lt"/>
                <a:cs typeface="Arial" charset="0"/>
              </a:endParaRPr>
            </a:p>
          </p:txBody>
        </p:sp>
      </p:grpSp>
      <p:grpSp>
        <p:nvGrpSpPr>
          <p:cNvPr id="68841" name="Group 80">
            <a:extLst>
              <a:ext uri="{FF2B5EF4-FFF2-40B4-BE49-F238E27FC236}">
                <a16:creationId xmlns:a16="http://schemas.microsoft.com/office/drawing/2014/main" id="{DA311118-8A16-4E4D-AFD5-61C611AD4F41}"/>
              </a:ext>
            </a:extLst>
          </p:cNvPr>
          <p:cNvGrpSpPr>
            <a:grpSpLocks/>
          </p:cNvGrpSpPr>
          <p:nvPr/>
        </p:nvGrpSpPr>
        <p:grpSpPr bwMode="auto">
          <a:xfrm>
            <a:off x="8553450" y="2247900"/>
            <a:ext cx="303213" cy="320675"/>
            <a:chOff x="8553450" y="2247900"/>
            <a:chExt cx="302619" cy="320675"/>
          </a:xfrm>
        </p:grpSpPr>
        <p:pic>
          <p:nvPicPr>
            <p:cNvPr id="71971" name="Picture 75">
              <a:extLst>
                <a:ext uri="{FF2B5EF4-FFF2-40B4-BE49-F238E27FC236}">
                  <a16:creationId xmlns:a16="http://schemas.microsoft.com/office/drawing/2014/main" id="{05028366-CE5B-440F-BC48-20AD937140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50" y="22574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64" name="Text Box 76">
              <a:extLst>
                <a:ext uri="{FF2B5EF4-FFF2-40B4-BE49-F238E27FC236}">
                  <a16:creationId xmlns:a16="http://schemas.microsoft.com/office/drawing/2014/main" id="{A7AD35AE-6D04-45D8-BFE1-BD53A2EB8E8F}"/>
                </a:ext>
              </a:extLst>
            </p:cNvPr>
            <p:cNvSpPr txBox="1">
              <a:spLocks noChangeArrowheads="1"/>
            </p:cNvSpPr>
            <p:nvPr/>
          </p:nvSpPr>
          <p:spPr bwMode="auto">
            <a:xfrm>
              <a:off x="8619994" y="224790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6</a:t>
              </a:r>
              <a:endParaRPr lang="en-US" sz="1200">
                <a:latin typeface="+mj-lt"/>
                <a:cs typeface="Arial" charset="0"/>
              </a:endParaRPr>
            </a:p>
          </p:txBody>
        </p:sp>
      </p:grpSp>
      <p:grpSp>
        <p:nvGrpSpPr>
          <p:cNvPr id="68842" name="Group 83">
            <a:extLst>
              <a:ext uri="{FF2B5EF4-FFF2-40B4-BE49-F238E27FC236}">
                <a16:creationId xmlns:a16="http://schemas.microsoft.com/office/drawing/2014/main" id="{09B15AEC-F6F1-4003-A824-7D2F4560E44D}"/>
              </a:ext>
            </a:extLst>
          </p:cNvPr>
          <p:cNvGrpSpPr>
            <a:grpSpLocks/>
          </p:cNvGrpSpPr>
          <p:nvPr/>
        </p:nvGrpSpPr>
        <p:grpSpPr bwMode="auto">
          <a:xfrm>
            <a:off x="7772400" y="595313"/>
            <a:ext cx="411163" cy="325437"/>
            <a:chOff x="7772400" y="594970"/>
            <a:chExt cx="411505" cy="325780"/>
          </a:xfrm>
        </p:grpSpPr>
        <p:pic>
          <p:nvPicPr>
            <p:cNvPr id="71969" name="Picture 75">
              <a:extLst>
                <a:ext uri="{FF2B5EF4-FFF2-40B4-BE49-F238E27FC236}">
                  <a16:creationId xmlns:a16="http://schemas.microsoft.com/office/drawing/2014/main" id="{82880692-8243-442D-A571-18D5994E3D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96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62" name="Text Box 76">
              <a:extLst>
                <a:ext uri="{FF2B5EF4-FFF2-40B4-BE49-F238E27FC236}">
                  <a16:creationId xmlns:a16="http://schemas.microsoft.com/office/drawing/2014/main" id="{871B0304-79C8-48C2-A99C-B610250FFC30}"/>
                </a:ext>
              </a:extLst>
            </p:cNvPr>
            <p:cNvSpPr txBox="1">
              <a:spLocks noChangeArrowheads="1"/>
            </p:cNvSpPr>
            <p:nvPr/>
          </p:nvSpPr>
          <p:spPr bwMode="auto">
            <a:xfrm>
              <a:off x="7826420" y="594970"/>
              <a:ext cx="357485" cy="3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2</a:t>
              </a:r>
              <a:endParaRPr lang="en-US" sz="1200">
                <a:latin typeface="+mj-lt"/>
                <a:cs typeface="Arial" charset="0"/>
              </a:endParaRPr>
            </a:p>
          </p:txBody>
        </p:sp>
      </p:grpSp>
      <p:grpSp>
        <p:nvGrpSpPr>
          <p:cNvPr id="68843" name="Group 113">
            <a:extLst>
              <a:ext uri="{FF2B5EF4-FFF2-40B4-BE49-F238E27FC236}">
                <a16:creationId xmlns:a16="http://schemas.microsoft.com/office/drawing/2014/main" id="{F114EA19-6D71-4895-BE97-0BED64BEFBC4}"/>
              </a:ext>
            </a:extLst>
          </p:cNvPr>
          <p:cNvGrpSpPr>
            <a:grpSpLocks/>
          </p:cNvGrpSpPr>
          <p:nvPr/>
        </p:nvGrpSpPr>
        <p:grpSpPr bwMode="auto">
          <a:xfrm>
            <a:off x="5715000" y="1273175"/>
            <a:ext cx="407988" cy="325438"/>
            <a:chOff x="5715000" y="1273455"/>
            <a:chExt cx="408455" cy="325135"/>
          </a:xfrm>
        </p:grpSpPr>
        <p:pic>
          <p:nvPicPr>
            <p:cNvPr id="71967" name="Picture 75">
              <a:extLst>
                <a:ext uri="{FF2B5EF4-FFF2-40B4-BE49-F238E27FC236}">
                  <a16:creationId xmlns:a16="http://schemas.microsoft.com/office/drawing/2014/main" id="{73B3C4E3-D3EC-4CCF-B095-95ED65D0AD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8744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60" name="Text Box 76">
              <a:extLst>
                <a:ext uri="{FF2B5EF4-FFF2-40B4-BE49-F238E27FC236}">
                  <a16:creationId xmlns:a16="http://schemas.microsoft.com/office/drawing/2014/main" id="{DE374BF5-224B-4463-B621-0C0B7A4EF201}"/>
                </a:ext>
              </a:extLst>
            </p:cNvPr>
            <p:cNvSpPr txBox="1">
              <a:spLocks noChangeArrowheads="1"/>
            </p:cNvSpPr>
            <p:nvPr/>
          </p:nvSpPr>
          <p:spPr bwMode="auto">
            <a:xfrm>
              <a:off x="5765858" y="1273455"/>
              <a:ext cx="357597" cy="3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4</a:t>
              </a:r>
              <a:endParaRPr lang="en-US" sz="1200">
                <a:latin typeface="+mj-lt"/>
                <a:cs typeface="Arial" charset="0"/>
              </a:endParaRPr>
            </a:p>
          </p:txBody>
        </p:sp>
      </p:grpSp>
      <p:grpSp>
        <p:nvGrpSpPr>
          <p:cNvPr id="68844" name="Group 116">
            <a:extLst>
              <a:ext uri="{FF2B5EF4-FFF2-40B4-BE49-F238E27FC236}">
                <a16:creationId xmlns:a16="http://schemas.microsoft.com/office/drawing/2014/main" id="{219AAAFD-2A11-4D3D-B0C0-F03F76403233}"/>
              </a:ext>
            </a:extLst>
          </p:cNvPr>
          <p:cNvGrpSpPr>
            <a:grpSpLocks/>
          </p:cNvGrpSpPr>
          <p:nvPr/>
        </p:nvGrpSpPr>
        <p:grpSpPr bwMode="auto">
          <a:xfrm>
            <a:off x="6248400" y="2278063"/>
            <a:ext cx="412750" cy="319087"/>
            <a:chOff x="6248400" y="2278685"/>
            <a:chExt cx="412720" cy="318465"/>
          </a:xfrm>
        </p:grpSpPr>
        <p:pic>
          <p:nvPicPr>
            <p:cNvPr id="71965" name="Picture 75">
              <a:extLst>
                <a:ext uri="{FF2B5EF4-FFF2-40B4-BE49-F238E27FC236}">
                  <a16:creationId xmlns:a16="http://schemas.microsoft.com/office/drawing/2014/main" id="{0B062BA5-26D6-4CE0-ABEC-07EEC8AD22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58" name="Text Box 76">
              <a:extLst>
                <a:ext uri="{FF2B5EF4-FFF2-40B4-BE49-F238E27FC236}">
                  <a16:creationId xmlns:a16="http://schemas.microsoft.com/office/drawing/2014/main" id="{2FF392CB-F23A-474E-8674-759AD67C9607}"/>
                </a:ext>
              </a:extLst>
            </p:cNvPr>
            <p:cNvSpPr txBox="1">
              <a:spLocks noChangeArrowheads="1"/>
            </p:cNvSpPr>
            <p:nvPr/>
          </p:nvSpPr>
          <p:spPr bwMode="auto">
            <a:xfrm>
              <a:off x="6303959" y="2278685"/>
              <a:ext cx="357161" cy="30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5</a:t>
              </a:r>
              <a:endParaRPr lang="en-US" sz="1200">
                <a:latin typeface="+mj-lt"/>
                <a:cs typeface="Arial" charset="0"/>
              </a:endParaRPr>
            </a:p>
          </p:txBody>
        </p:sp>
      </p:grpSp>
      <p:grpSp>
        <p:nvGrpSpPr>
          <p:cNvPr id="68845" name="Group 119">
            <a:extLst>
              <a:ext uri="{FF2B5EF4-FFF2-40B4-BE49-F238E27FC236}">
                <a16:creationId xmlns:a16="http://schemas.microsoft.com/office/drawing/2014/main" id="{C16D3D88-CE28-4AAA-A812-7C5BFE8AADFC}"/>
              </a:ext>
            </a:extLst>
          </p:cNvPr>
          <p:cNvGrpSpPr>
            <a:grpSpLocks/>
          </p:cNvGrpSpPr>
          <p:nvPr/>
        </p:nvGrpSpPr>
        <p:grpSpPr bwMode="auto">
          <a:xfrm>
            <a:off x="4953000" y="1131888"/>
            <a:ext cx="303213" cy="322262"/>
            <a:chOff x="4953000" y="1132367"/>
            <a:chExt cx="302619" cy="321783"/>
          </a:xfrm>
        </p:grpSpPr>
        <p:pic>
          <p:nvPicPr>
            <p:cNvPr id="71963" name="Picture 75">
              <a:extLst>
                <a:ext uri="{FF2B5EF4-FFF2-40B4-BE49-F238E27FC236}">
                  <a16:creationId xmlns:a16="http://schemas.microsoft.com/office/drawing/2014/main" id="{C98F6E27-226B-4F08-BB1F-59AFE7C9FD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43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56" name="Text Box 76">
              <a:extLst>
                <a:ext uri="{FF2B5EF4-FFF2-40B4-BE49-F238E27FC236}">
                  <a16:creationId xmlns:a16="http://schemas.microsoft.com/office/drawing/2014/main" id="{80FC7DE3-8664-4458-A306-CD8E0383037D}"/>
                </a:ext>
              </a:extLst>
            </p:cNvPr>
            <p:cNvSpPr txBox="1">
              <a:spLocks noChangeArrowheads="1"/>
            </p:cNvSpPr>
            <p:nvPr/>
          </p:nvSpPr>
          <p:spPr bwMode="auto">
            <a:xfrm>
              <a:off x="5011623" y="1132367"/>
              <a:ext cx="169529" cy="3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a:t>
              </a:r>
              <a:endParaRPr lang="en-US" sz="1200">
                <a:latin typeface="+mj-lt"/>
                <a:cs typeface="Arial" charset="0"/>
              </a:endParaRPr>
            </a:p>
          </p:txBody>
        </p:sp>
      </p:grpSp>
      <p:grpSp>
        <p:nvGrpSpPr>
          <p:cNvPr id="68846" name="Group 122">
            <a:extLst>
              <a:ext uri="{FF2B5EF4-FFF2-40B4-BE49-F238E27FC236}">
                <a16:creationId xmlns:a16="http://schemas.microsoft.com/office/drawing/2014/main" id="{DA28438C-CCB7-4167-8572-5DBD27BD6C27}"/>
              </a:ext>
            </a:extLst>
          </p:cNvPr>
          <p:cNvGrpSpPr>
            <a:grpSpLocks/>
          </p:cNvGrpSpPr>
          <p:nvPr/>
        </p:nvGrpSpPr>
        <p:grpSpPr bwMode="auto">
          <a:xfrm>
            <a:off x="5715000" y="995363"/>
            <a:ext cx="415925" cy="333375"/>
            <a:chOff x="5715000" y="994865"/>
            <a:chExt cx="415770" cy="334181"/>
          </a:xfrm>
        </p:grpSpPr>
        <p:pic>
          <p:nvPicPr>
            <p:cNvPr id="71961" name="Picture 75">
              <a:extLst>
                <a:ext uri="{FF2B5EF4-FFF2-40B4-BE49-F238E27FC236}">
                  <a16:creationId xmlns:a16="http://schemas.microsoft.com/office/drawing/2014/main" id="{D3A17FBE-526C-48BF-88A9-36C71F05BB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17896"/>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8854" name="Text Box 76">
              <a:extLst>
                <a:ext uri="{FF2B5EF4-FFF2-40B4-BE49-F238E27FC236}">
                  <a16:creationId xmlns:a16="http://schemas.microsoft.com/office/drawing/2014/main" id="{163AD40D-50CC-4FE4-A495-18507260EC78}"/>
                </a:ext>
              </a:extLst>
            </p:cNvPr>
            <p:cNvSpPr txBox="1">
              <a:spLocks noChangeArrowheads="1"/>
            </p:cNvSpPr>
            <p:nvPr/>
          </p:nvSpPr>
          <p:spPr bwMode="auto">
            <a:xfrm>
              <a:off x="5773716" y="994865"/>
              <a:ext cx="357054" cy="31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3</a:t>
              </a:r>
              <a:endParaRPr lang="en-US" sz="1200">
                <a:latin typeface="+mj-lt"/>
                <a:cs typeface="Arial" charset="0"/>
              </a:endParaRPr>
            </a:p>
          </p:txBody>
        </p:sp>
      </p:grpSp>
      <p:sp>
        <p:nvSpPr>
          <p:cNvPr id="73" name="Rectangle 2">
            <a:extLst>
              <a:ext uri="{FF2B5EF4-FFF2-40B4-BE49-F238E27FC236}">
                <a16:creationId xmlns:a16="http://schemas.microsoft.com/office/drawing/2014/main" id="{AE9267F3-022C-4304-BC02-2D670B3C0C87}"/>
              </a:ext>
            </a:extLst>
          </p:cNvPr>
          <p:cNvSpPr>
            <a:spLocks noChangeArrowheads="1"/>
          </p:cNvSpPr>
          <p:nvPr/>
        </p:nvSpPr>
        <p:spPr bwMode="auto">
          <a:xfrm>
            <a:off x="152400" y="304800"/>
            <a:ext cx="3810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Late Payment Warning</a:t>
            </a:r>
          </a:p>
          <a:p>
            <a:pPr marL="342900" indent="-342900">
              <a:buFont typeface="Arial" pitchFamily="34" charset="0"/>
              <a:buChar char="•"/>
              <a:defRPr/>
            </a:pPr>
            <a:r>
              <a:rPr lang="en-US" sz="2400" dirty="0">
                <a:cs typeface="Calibri" pitchFamily="34" charset="0"/>
              </a:rPr>
              <a:t>What will happen if a payment is late- usually additional fees and a higher interest rate</a:t>
            </a:r>
          </a:p>
        </p:txBody>
      </p:sp>
      <p:sp>
        <p:nvSpPr>
          <p:cNvPr id="70" name="Right Arrow 69">
            <a:extLst>
              <a:ext uri="{FF2B5EF4-FFF2-40B4-BE49-F238E27FC236}">
                <a16:creationId xmlns:a16="http://schemas.microsoft.com/office/drawing/2014/main" id="{D68188C7-AF5F-4C1A-BC22-C1DE3635167E}"/>
              </a:ext>
            </a:extLst>
          </p:cNvPr>
          <p:cNvSpPr/>
          <p:nvPr/>
        </p:nvSpPr>
        <p:spPr>
          <a:xfrm>
            <a:off x="4724400" y="914400"/>
            <a:ext cx="1295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53" name="Rounded Rectangle 52">
            <a:extLst>
              <a:ext uri="{FF2B5EF4-FFF2-40B4-BE49-F238E27FC236}">
                <a16:creationId xmlns:a16="http://schemas.microsoft.com/office/drawing/2014/main" id="{D1F7C8C4-3F0F-4890-9677-0406682CB02B}"/>
              </a:ext>
            </a:extLst>
          </p:cNvPr>
          <p:cNvSpPr/>
          <p:nvPr/>
        </p:nvSpPr>
        <p:spPr>
          <a:xfrm>
            <a:off x="228600" y="4648200"/>
            <a:ext cx="3627438" cy="1828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55" name="TextBox 54">
            <a:extLst>
              <a:ext uri="{FF2B5EF4-FFF2-40B4-BE49-F238E27FC236}">
                <a16:creationId xmlns:a16="http://schemas.microsoft.com/office/drawing/2014/main" id="{D33FD5EB-F4E4-468C-9088-5D9B956A78F4}"/>
              </a:ext>
            </a:extLst>
          </p:cNvPr>
          <p:cNvSpPr txBox="1">
            <a:spLocks noChangeArrowheads="1"/>
          </p:cNvSpPr>
          <p:nvPr/>
        </p:nvSpPr>
        <p:spPr bwMode="auto">
          <a:xfrm>
            <a:off x="274638" y="4724400"/>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How long will it take Andrew to pay off the balance of his credit card if he only pays the minimum payment?</a:t>
            </a:r>
          </a:p>
        </p:txBody>
      </p:sp>
      <p:sp>
        <p:nvSpPr>
          <p:cNvPr id="56" name="TextBox 55">
            <a:extLst>
              <a:ext uri="{FF2B5EF4-FFF2-40B4-BE49-F238E27FC236}">
                <a16:creationId xmlns:a16="http://schemas.microsoft.com/office/drawing/2014/main" id="{C338EA4B-E072-4FDC-A2F2-91015C437DE2}"/>
              </a:ext>
            </a:extLst>
          </p:cNvPr>
          <p:cNvSpPr txBox="1">
            <a:spLocks noChangeArrowheads="1"/>
          </p:cNvSpPr>
          <p:nvPr/>
        </p:nvSpPr>
        <p:spPr bwMode="auto">
          <a:xfrm>
            <a:off x="274638" y="60198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a:latin typeface="+mj-lt"/>
                <a:cs typeface="Arial" charset="0"/>
              </a:rPr>
              <a:t>10 years</a:t>
            </a:r>
          </a:p>
        </p:txBody>
      </p:sp>
      <p:sp>
        <p:nvSpPr>
          <p:cNvPr id="57" name="Rectangle 2">
            <a:extLst>
              <a:ext uri="{FF2B5EF4-FFF2-40B4-BE49-F238E27FC236}">
                <a16:creationId xmlns:a16="http://schemas.microsoft.com/office/drawing/2014/main" id="{7B1D2DA6-4C9F-4959-AF75-51495ABD2A7F}"/>
              </a:ext>
            </a:extLst>
          </p:cNvPr>
          <p:cNvSpPr>
            <a:spLocks noChangeArrowheads="1"/>
          </p:cNvSpPr>
          <p:nvPr/>
        </p:nvSpPr>
        <p:spPr bwMode="auto">
          <a:xfrm>
            <a:off x="152400" y="2327275"/>
            <a:ext cx="381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Minimum Payment Warning</a:t>
            </a:r>
          </a:p>
          <a:p>
            <a:pPr marL="342900" indent="-342900">
              <a:buFont typeface="Arial" pitchFamily="34" charset="0"/>
              <a:buChar char="•"/>
              <a:defRPr/>
            </a:pPr>
            <a:r>
              <a:rPr lang="en-US" sz="2400" dirty="0">
                <a:cs typeface="Calibri" pitchFamily="34" charset="0"/>
              </a:rPr>
              <a:t>Estimate of how long it can take to pay off balance if only the minimum payment is made</a:t>
            </a:r>
          </a:p>
        </p:txBody>
      </p:sp>
      <p:graphicFrame>
        <p:nvGraphicFramePr>
          <p:cNvPr id="58" name="Table 57">
            <a:extLst>
              <a:ext uri="{FF2B5EF4-FFF2-40B4-BE49-F238E27FC236}">
                <a16:creationId xmlns:a16="http://schemas.microsoft.com/office/drawing/2014/main" id="{F7CA53E8-E610-41E5-A2C5-31ECB595B7F2}"/>
              </a:ext>
            </a:extLst>
          </p:cNvPr>
          <p:cNvGraphicFramePr>
            <a:graphicFrameLocks noGrp="1"/>
          </p:cNvGraphicFramePr>
          <p:nvPr/>
        </p:nvGraphicFramePr>
        <p:xfrm>
          <a:off x="4314825" y="1830388"/>
          <a:ext cx="4333875" cy="3652840"/>
        </p:xfrm>
        <a:graphic>
          <a:graphicData uri="http://schemas.openxmlformats.org/drawingml/2006/table">
            <a:tbl>
              <a:tblPr/>
              <a:tblGrid>
                <a:gridCol w="2851794">
                  <a:extLst>
                    <a:ext uri="{9D8B030D-6E8A-4147-A177-3AD203B41FA5}">
                      <a16:colId xmlns:a16="http://schemas.microsoft.com/office/drawing/2014/main" val="20000"/>
                    </a:ext>
                  </a:extLst>
                </a:gridCol>
                <a:gridCol w="1482081">
                  <a:extLst>
                    <a:ext uri="{9D8B030D-6E8A-4147-A177-3AD203B41FA5}">
                      <a16:colId xmlns:a16="http://schemas.microsoft.com/office/drawing/2014/main" val="20001"/>
                    </a:ext>
                  </a:extLst>
                </a:gridCol>
              </a:tblGrid>
              <a:tr h="213379">
                <a:tc gridSpan="2">
                  <a:txBody>
                    <a:bodyPr/>
                    <a:lstStyle/>
                    <a:p>
                      <a:pPr marR="0" indent="0" algn="ctr" rtl="0">
                        <a:spcBef>
                          <a:spcPts val="0"/>
                        </a:spcBef>
                        <a:spcAft>
                          <a:spcPts val="0"/>
                        </a:spcAft>
                      </a:pPr>
                      <a:r>
                        <a:rPr lang="en-US" sz="1400" b="1" kern="1400" dirty="0">
                          <a:solidFill>
                            <a:srgbClr val="000000"/>
                          </a:solidFill>
                          <a:latin typeface="+mj-lt"/>
                        </a:rPr>
                        <a:t>Payment Information</a:t>
                      </a:r>
                      <a:endParaRPr lang="en-US" sz="14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67655">
                <a:tc>
                  <a:txBody>
                    <a:bodyPr/>
                    <a:lstStyle/>
                    <a:p>
                      <a:pPr marR="0" indent="0" algn="l" rtl="0">
                        <a:spcBef>
                          <a:spcPts val="0"/>
                        </a:spcBef>
                        <a:spcAft>
                          <a:spcPts val="0"/>
                        </a:spcAft>
                      </a:pPr>
                      <a:r>
                        <a:rPr lang="en-US" sz="11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67655">
                <a:tc>
                  <a:txBody>
                    <a:bodyPr/>
                    <a:lstStyle/>
                    <a:p>
                      <a:pPr marR="0" indent="0" algn="l" rtl="0">
                        <a:spcBef>
                          <a:spcPts val="0"/>
                        </a:spcBef>
                        <a:spcAft>
                          <a:spcPts val="0"/>
                        </a:spcAft>
                      </a:pPr>
                      <a:r>
                        <a:rPr lang="en-US" sz="11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67655">
                <a:tc>
                  <a:txBody>
                    <a:bodyPr/>
                    <a:lstStyle/>
                    <a:p>
                      <a:pPr marR="0" indent="0" algn="l" rtl="0">
                        <a:spcBef>
                          <a:spcPts val="0"/>
                        </a:spcBef>
                        <a:spcAft>
                          <a:spcPts val="0"/>
                        </a:spcAft>
                      </a:pPr>
                      <a:r>
                        <a:rPr lang="en-US" sz="11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3"/>
                  </a:ext>
                </a:extLst>
              </a:tr>
              <a:tr h="502964">
                <a:tc gridSpan="2">
                  <a:txBody>
                    <a:bodyPr/>
                    <a:lstStyle/>
                    <a:p>
                      <a:pPr marR="0" indent="0" algn="just" rtl="0">
                        <a:spcBef>
                          <a:spcPts val="0"/>
                        </a:spcBef>
                        <a:spcAft>
                          <a:spcPts val="0"/>
                        </a:spcAft>
                      </a:pPr>
                      <a:r>
                        <a:rPr lang="en-US" sz="1100" b="1" kern="1400" dirty="0">
                          <a:solidFill>
                            <a:srgbClr val="000000"/>
                          </a:solidFill>
                          <a:latin typeface="+mj-lt"/>
                        </a:rPr>
                        <a:t>Late Payment Warning</a:t>
                      </a:r>
                      <a:r>
                        <a:rPr lang="en-US" sz="11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0004"/>
                  </a:ext>
                </a:extLst>
              </a:tr>
              <a:tr h="502964">
                <a:tc gridSpan="2">
                  <a:txBody>
                    <a:bodyPr/>
                    <a:lstStyle/>
                    <a:p>
                      <a:pPr marR="0" indent="0" algn="l" rtl="0">
                        <a:spcBef>
                          <a:spcPts val="0"/>
                        </a:spcBef>
                        <a:spcAft>
                          <a:spcPts val="0"/>
                        </a:spcAft>
                      </a:pPr>
                      <a:r>
                        <a:rPr lang="en-US" sz="1100" b="1" kern="1400" dirty="0">
                          <a:solidFill>
                            <a:srgbClr val="000000"/>
                          </a:solidFill>
                          <a:latin typeface="+mj-lt"/>
                        </a:rPr>
                        <a:t>Minimum Payment Warning</a:t>
                      </a:r>
                      <a:r>
                        <a:rPr lang="en-US" sz="11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0005"/>
                  </a:ext>
                </a:extLst>
              </a:tr>
              <a:tr h="1930568">
                <a:tc gridSpan="2">
                  <a:txBody>
                    <a:bodyPr/>
                    <a:lstStyle/>
                    <a:p>
                      <a:pPr marR="0" indent="0" algn="l" rtl="0">
                        <a:spcBef>
                          <a:spcPts val="0"/>
                        </a:spcBef>
                        <a:spcAft>
                          <a:spcPts val="1400"/>
                        </a:spcAft>
                      </a:pPr>
                      <a:r>
                        <a:rPr lang="en-US" sz="1600" kern="1400" dirty="0">
                          <a:solidFill>
                            <a:srgbClr val="000000"/>
                          </a:solidFill>
                          <a:latin typeface="+mj-lt"/>
                        </a:rPr>
                        <a:t> </a:t>
                      </a:r>
                    </a:p>
                    <a:p>
                      <a:pPr marR="0" indent="0" algn="l" rtl="0">
                        <a:spcBef>
                          <a:spcPts val="0"/>
                        </a:spcBef>
                        <a:spcAft>
                          <a:spcPts val="1400"/>
                        </a:spcAft>
                      </a:pPr>
                      <a:endParaRPr lang="en-US" sz="1600" kern="1400" dirty="0">
                        <a:solidFill>
                          <a:srgbClr val="000000"/>
                        </a:solidFill>
                        <a:latin typeface="+mj-lt"/>
                      </a:endParaRPr>
                    </a:p>
                    <a:p>
                      <a:pPr marR="0" indent="0" algn="l" rtl="0">
                        <a:spcBef>
                          <a:spcPts val="0"/>
                        </a:spcBef>
                        <a:spcAft>
                          <a:spcPts val="1400"/>
                        </a:spcAft>
                      </a:pPr>
                      <a:endParaRPr lang="en-US" sz="1600" kern="1400" dirty="0">
                        <a:solidFill>
                          <a:srgbClr val="000000"/>
                        </a:solidFill>
                        <a:latin typeface="+mj-lt"/>
                      </a:endParaRPr>
                    </a:p>
                    <a:p>
                      <a:pPr marR="0" indent="0" algn="l" rtl="0">
                        <a:spcBef>
                          <a:spcPts val="0"/>
                        </a:spcBef>
                        <a:spcAft>
                          <a:spcPts val="1400"/>
                        </a:spcAft>
                      </a:pPr>
                      <a:endParaRPr lang="en-US" sz="1600" kern="1400" dirty="0">
                        <a:solidFill>
                          <a:srgbClr val="000000"/>
                        </a:solidFill>
                        <a:latin typeface="+mj-lt"/>
                      </a:endParaRPr>
                    </a:p>
                    <a:p>
                      <a:pPr marR="0" indent="0" algn="l" rtl="0">
                        <a:spcBef>
                          <a:spcPts val="0"/>
                        </a:spcBef>
                        <a:spcAft>
                          <a:spcPts val="1400"/>
                        </a:spcAft>
                      </a:pPr>
                      <a:endParaRPr lang="en-US" sz="16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9" name="Right Arrow 58">
            <a:extLst>
              <a:ext uri="{FF2B5EF4-FFF2-40B4-BE49-F238E27FC236}">
                <a16:creationId xmlns:a16="http://schemas.microsoft.com/office/drawing/2014/main" id="{417A8867-1657-48DC-B410-D8C6524D2F0B}"/>
              </a:ext>
            </a:extLst>
          </p:cNvPr>
          <p:cNvSpPr/>
          <p:nvPr/>
        </p:nvSpPr>
        <p:spPr>
          <a:xfrm>
            <a:off x="3783013" y="2874963"/>
            <a:ext cx="6477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graphicFrame>
        <p:nvGraphicFramePr>
          <p:cNvPr id="60" name="Table 59">
            <a:extLst>
              <a:ext uri="{FF2B5EF4-FFF2-40B4-BE49-F238E27FC236}">
                <a16:creationId xmlns:a16="http://schemas.microsoft.com/office/drawing/2014/main" id="{DA101DA3-C00D-4A8D-BA99-A47F22E0D64C}"/>
              </a:ext>
            </a:extLst>
          </p:cNvPr>
          <p:cNvGraphicFramePr>
            <a:graphicFrameLocks noGrp="1"/>
          </p:cNvGraphicFramePr>
          <p:nvPr/>
        </p:nvGraphicFramePr>
        <p:xfrm>
          <a:off x="4686300" y="3717925"/>
          <a:ext cx="3668713" cy="1509713"/>
        </p:xfrm>
        <a:graphic>
          <a:graphicData uri="http://schemas.openxmlformats.org/drawingml/2006/table">
            <a:tbl>
              <a:tblPr/>
              <a:tblGrid>
                <a:gridCol w="1189853">
                  <a:extLst>
                    <a:ext uri="{9D8B030D-6E8A-4147-A177-3AD203B41FA5}">
                      <a16:colId xmlns:a16="http://schemas.microsoft.com/office/drawing/2014/main" val="20000"/>
                    </a:ext>
                  </a:extLst>
                </a:gridCol>
                <a:gridCol w="1289007">
                  <a:extLst>
                    <a:ext uri="{9D8B030D-6E8A-4147-A177-3AD203B41FA5}">
                      <a16:colId xmlns:a16="http://schemas.microsoft.com/office/drawing/2014/main" val="20001"/>
                    </a:ext>
                  </a:extLst>
                </a:gridCol>
                <a:gridCol w="1189853">
                  <a:extLst>
                    <a:ext uri="{9D8B030D-6E8A-4147-A177-3AD203B41FA5}">
                      <a16:colId xmlns:a16="http://schemas.microsoft.com/office/drawing/2014/main" val="20002"/>
                    </a:ext>
                  </a:extLst>
                </a:gridCol>
              </a:tblGrid>
              <a:tr h="838729">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If you make no additional charges using this card and each month you pay…</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03238">
                <a:tc>
                  <a:txBody>
                    <a:bodyPr/>
                    <a:lstStyle/>
                    <a:p>
                      <a:pPr marR="0" indent="0" algn="ctr" rtl="0">
                        <a:spcBef>
                          <a:spcPts val="0"/>
                        </a:spcBef>
                        <a:spcAft>
                          <a:spcPts val="0"/>
                        </a:spcAft>
                      </a:pPr>
                      <a:r>
                        <a:rPr lang="en-US" sz="1100" kern="1400">
                          <a:solidFill>
                            <a:srgbClr val="000000"/>
                          </a:solidFill>
                          <a:latin typeface="Calibri" pitchFamily="34" charset="0"/>
                          <a:cs typeface="Calibri" pitchFamily="34" charset="0"/>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Calibri" pitchFamily="34" charset="0"/>
                          <a:cs typeface="Calibri" pitchFamily="34" charset="0"/>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67746">
                <a:tc>
                  <a:txBody>
                    <a:bodyPr/>
                    <a:lstStyle/>
                    <a:p>
                      <a:pPr marR="0" indent="0" algn="ctr" rtl="0">
                        <a:spcBef>
                          <a:spcPts val="0"/>
                        </a:spcBef>
                        <a:spcAft>
                          <a:spcPts val="0"/>
                        </a:spcAft>
                      </a:pPr>
                      <a:r>
                        <a:rPr lang="en-US" sz="1100" kern="1400">
                          <a:solidFill>
                            <a:srgbClr val="000000"/>
                          </a:solidFill>
                          <a:latin typeface="Calibri" pitchFamily="34" charset="0"/>
                          <a:cs typeface="Calibri" pitchFamily="34" charset="0"/>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Calibri" pitchFamily="34" charset="0"/>
                          <a:cs typeface="Calibri" pitchFamily="34" charset="0"/>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Calibri" pitchFamily="34" charset="0"/>
                          <a:cs typeface="Calibri" pitchFamily="34" charset="0"/>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1" name="Right Arrow 60">
            <a:extLst>
              <a:ext uri="{FF2B5EF4-FFF2-40B4-BE49-F238E27FC236}">
                <a16:creationId xmlns:a16="http://schemas.microsoft.com/office/drawing/2014/main" id="{634F5F2D-5857-4327-88E7-41B2626F7B42}"/>
              </a:ext>
            </a:extLst>
          </p:cNvPr>
          <p:cNvSpPr/>
          <p:nvPr/>
        </p:nvSpPr>
        <p:spPr>
          <a:xfrm>
            <a:off x="5600700" y="4557713"/>
            <a:ext cx="6477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0-#ppt_w/2"/>
                                          </p:val>
                                        </p:tav>
                                        <p:tav tm="100000">
                                          <p:val>
                                            <p:strVal val="#ppt_x"/>
                                          </p:val>
                                        </p:tav>
                                      </p:tavLst>
                                    </p:anim>
                                    <p:anim calcmode="lin" valueType="num">
                                      <p:cBhvr additive="base">
                                        <p:cTn id="12"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3">
                                            <p:txEl>
                                              <p:pRg st="1" end="1"/>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883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883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883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883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884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884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884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884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884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884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8846"/>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57">
                                            <p:txEl>
                                              <p:pRg st="0" end="0"/>
                                            </p:txEl>
                                          </p:spTgt>
                                        </p:tgtEl>
                                        <p:attrNameLst>
                                          <p:attrName>style.visibility</p:attrName>
                                        </p:attrNameLst>
                                      </p:cBhvr>
                                      <p:to>
                                        <p:strVal val="visible"/>
                                      </p:to>
                                    </p:set>
                                  </p:childTnLst>
                                </p:cTn>
                              </p:par>
                              <p:par>
                                <p:cTn id="67" presetID="2" presetClass="entr" presetSubtype="8"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500" fill="hold"/>
                                        <p:tgtEl>
                                          <p:spTgt spid="59"/>
                                        </p:tgtEl>
                                        <p:attrNameLst>
                                          <p:attrName>ppt_x</p:attrName>
                                        </p:attrNameLst>
                                      </p:cBhvr>
                                      <p:tavLst>
                                        <p:tav tm="0">
                                          <p:val>
                                            <p:strVal val="0-#ppt_w/2"/>
                                          </p:val>
                                        </p:tav>
                                        <p:tav tm="100000">
                                          <p:val>
                                            <p:strVal val="#ppt_x"/>
                                          </p:val>
                                        </p:tav>
                                      </p:tavLst>
                                    </p:anim>
                                    <p:anim calcmode="lin" valueType="num">
                                      <p:cBhvr additive="base">
                                        <p:cTn id="70"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additive="base">
                                        <p:cTn id="85" dur="500" fill="hold"/>
                                        <p:tgtEl>
                                          <p:spTgt spid="61"/>
                                        </p:tgtEl>
                                        <p:attrNameLst>
                                          <p:attrName>ppt_x</p:attrName>
                                        </p:attrNameLst>
                                      </p:cBhvr>
                                      <p:tavLst>
                                        <p:tav tm="0">
                                          <p:val>
                                            <p:strVal val="0-#ppt_w/2"/>
                                          </p:val>
                                        </p:tav>
                                        <p:tav tm="100000">
                                          <p:val>
                                            <p:strVal val="#ppt_x"/>
                                          </p:val>
                                        </p:tav>
                                      </p:tavLst>
                                    </p:anim>
                                    <p:anim calcmode="lin" valueType="num">
                                      <p:cBhvr additive="base">
                                        <p:cTn id="86" dur="500" fill="hold"/>
                                        <p:tgtEl>
                                          <p:spTgt spid="61"/>
                                        </p:tgtEl>
                                        <p:attrNameLst>
                                          <p:attrName>ppt_y</p:attrName>
                                        </p:attrNameLst>
                                      </p:cBhvr>
                                      <p:tavLst>
                                        <p:tav tm="0">
                                          <p:val>
                                            <p:strVal val="#ppt_y"/>
                                          </p:val>
                                        </p:tav>
                                        <p:tav tm="100000">
                                          <p:val>
                                            <p:strVal val="#ppt_y"/>
                                          </p:val>
                                        </p:tav>
                                      </p:tavLst>
                                    </p:anim>
                                  </p:childTnLst>
                                </p:cTn>
                              </p:par>
                              <p:par>
                                <p:cTn id="87" presetID="1"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35" grpId="0"/>
      <p:bldP spid="54" grpId="0" animBg="1"/>
      <p:bldP spid="70" grpId="0" animBg="1"/>
      <p:bldP spid="70" grpId="1" animBg="1"/>
      <p:bldP spid="53" grpId="0" animBg="1"/>
      <p:bldP spid="55" grpId="0"/>
      <p:bldP spid="56" grpId="0"/>
      <p:bldP spid="59" grpId="0" animBg="1"/>
      <p:bldP spid="6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a:extLst>
              <a:ext uri="{FF2B5EF4-FFF2-40B4-BE49-F238E27FC236}">
                <a16:creationId xmlns:a16="http://schemas.microsoft.com/office/drawing/2014/main" id="{DB508CC9-35DC-4B53-906D-EDBF315C27E0}"/>
              </a:ext>
            </a:extLst>
          </p:cNvPr>
          <p:cNvGraphicFramePr>
            <a:graphicFrameLocks noGrp="1"/>
          </p:cNvGraphicFramePr>
          <p:nvPr/>
        </p:nvGraphicFramePr>
        <p:xfrm>
          <a:off x="4191000" y="3276600"/>
          <a:ext cx="4648199" cy="2209805"/>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23940">
                <a:tc gridSpan="5">
                  <a:txBody>
                    <a:bodyPr/>
                    <a:lstStyle/>
                    <a:p>
                      <a:pPr marR="0" indent="0" algn="ctr" rtl="0">
                        <a:spcBef>
                          <a:spcPts val="0"/>
                        </a:spcBef>
                        <a:spcAft>
                          <a:spcPts val="0"/>
                        </a:spcAft>
                      </a:pPr>
                      <a:r>
                        <a:rPr lang="en-US" sz="800" b="1" kern="1400" dirty="0">
                          <a:solidFill>
                            <a:srgbClr val="000000"/>
                          </a:solidFill>
                          <a:latin typeface="+mj-lt"/>
                        </a:rPr>
                        <a:t>Transactions</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58">
                <a:tc>
                  <a:txBody>
                    <a:bodyPr/>
                    <a:lstStyle/>
                    <a:p>
                      <a:pPr marR="0" indent="0" algn="ctr" rtl="0">
                        <a:spcBef>
                          <a:spcPts val="0"/>
                        </a:spcBef>
                        <a:spcAft>
                          <a:spcPts val="0"/>
                        </a:spcAft>
                      </a:pPr>
                      <a:r>
                        <a:rPr lang="en-US" sz="700" b="1" kern="1400" dirty="0">
                          <a:solidFill>
                            <a:srgbClr val="000000"/>
                          </a:solidFill>
                          <a:latin typeface="+mj-lt"/>
                        </a:rPr>
                        <a:t>Reference Number</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dirty="0">
                          <a:solidFill>
                            <a:srgbClr val="000000"/>
                          </a:solidFill>
                          <a:latin typeface="+mj-lt"/>
                        </a:rPr>
                        <a:t>Trans Date</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a:solidFill>
                            <a:srgbClr val="000000"/>
                          </a:solidFill>
                          <a:latin typeface="+mj-lt"/>
                        </a:rPr>
                        <a:t>Post Date</a:t>
                      </a:r>
                      <a:endParaRPr lang="en-US" sz="700" kern="140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Description of Transaction or Credit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Amount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8447">
                <a:tc>
                  <a:txBody>
                    <a:bodyPr/>
                    <a:lstStyle/>
                    <a:p>
                      <a:pPr marR="0" indent="0" algn="l" rtl="0">
                        <a:spcBef>
                          <a:spcPts val="0"/>
                        </a:spcBef>
                        <a:spcAft>
                          <a:spcPts val="0"/>
                        </a:spcAft>
                      </a:pPr>
                      <a:r>
                        <a:rPr lang="en-US" sz="7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108447">
                <a:tc>
                  <a:txBody>
                    <a:bodyPr/>
                    <a:lstStyle/>
                    <a:p>
                      <a:pPr marR="0" indent="0" algn="l" rtl="0">
                        <a:spcBef>
                          <a:spcPts val="0"/>
                        </a:spcBef>
                        <a:spcAft>
                          <a:spcPts val="0"/>
                        </a:spcAft>
                      </a:pPr>
                      <a:r>
                        <a:rPr lang="en-US" sz="7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8447">
                <a:tc>
                  <a:txBody>
                    <a:bodyPr/>
                    <a:lstStyle/>
                    <a:p>
                      <a:pPr marR="0" indent="0" algn="l" rtl="0">
                        <a:spcBef>
                          <a:spcPts val="0"/>
                        </a:spcBef>
                        <a:spcAft>
                          <a:spcPts val="0"/>
                        </a:spcAft>
                      </a:pPr>
                      <a:r>
                        <a:rPr lang="en-US" sz="7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r h="108447">
                <a:tc>
                  <a:txBody>
                    <a:bodyPr/>
                    <a:lstStyle/>
                    <a:p>
                      <a:pPr marR="0" indent="0" algn="l" rtl="0">
                        <a:spcBef>
                          <a:spcPts val="0"/>
                        </a:spcBef>
                        <a:spcAft>
                          <a:spcPts val="0"/>
                        </a:spcAft>
                      </a:pPr>
                      <a:r>
                        <a:rPr lang="en-US" sz="7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5"/>
                  </a:ext>
                </a:extLst>
              </a:tr>
              <a:tr h="123940">
                <a:tc gridSpan="5">
                  <a:txBody>
                    <a:bodyPr/>
                    <a:lstStyle/>
                    <a:p>
                      <a:pPr marR="0" indent="0" algn="ctr" rtl="0">
                        <a:spcBef>
                          <a:spcPts val="0"/>
                        </a:spcBef>
                        <a:spcAft>
                          <a:spcPts val="0"/>
                        </a:spcAft>
                      </a:pPr>
                      <a:r>
                        <a:rPr lang="en-US" sz="800" b="1" kern="1400" dirty="0">
                          <a:solidFill>
                            <a:srgbClr val="000000"/>
                          </a:solidFill>
                          <a:latin typeface="+mj-lt"/>
                        </a:rPr>
                        <a:t>Fees</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8447">
                <a:tc>
                  <a:txBody>
                    <a:bodyPr/>
                    <a:lstStyle/>
                    <a:p>
                      <a:pPr marR="0" indent="0" algn="l" rtl="0">
                        <a:spcBef>
                          <a:spcPts val="0"/>
                        </a:spcBef>
                        <a:spcAft>
                          <a:spcPts val="0"/>
                        </a:spcAft>
                      </a:pPr>
                      <a:r>
                        <a:rPr lang="en-US" sz="700" kern="140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7"/>
                  </a:ext>
                </a:extLst>
              </a:tr>
              <a:tr h="108447">
                <a:tc>
                  <a:txBody>
                    <a:bodyPr/>
                    <a:lstStyle/>
                    <a:p>
                      <a:pPr marR="0" indent="0" algn="l" rtl="0">
                        <a:spcBef>
                          <a:spcPts val="0"/>
                        </a:spcBef>
                        <a:spcAft>
                          <a:spcPts val="0"/>
                        </a:spcAft>
                      </a:pPr>
                      <a:r>
                        <a:rPr lang="en-US" sz="7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8"/>
                  </a:ext>
                </a:extLst>
              </a:tr>
              <a:tr h="108447">
                <a:tc>
                  <a:txBody>
                    <a:bodyPr/>
                    <a:lstStyle/>
                    <a:p>
                      <a:pPr marR="0" indent="0" algn="l" rtl="0">
                        <a:spcBef>
                          <a:spcPts val="0"/>
                        </a:spcBef>
                        <a:spcAft>
                          <a:spcPts val="0"/>
                        </a:spcAft>
                      </a:pPr>
                      <a:r>
                        <a:rPr lang="en-US" sz="7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9"/>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Fees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$69.45</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0"/>
                  </a:ext>
                </a:extLst>
              </a:tr>
              <a:tr h="123940">
                <a:tc gridSpan="5">
                  <a:txBody>
                    <a:bodyPr/>
                    <a:lstStyle/>
                    <a:p>
                      <a:pPr marR="0" indent="0" algn="ctr" rtl="0">
                        <a:spcBef>
                          <a:spcPts val="0"/>
                        </a:spcBef>
                        <a:spcAft>
                          <a:spcPts val="0"/>
                        </a:spcAft>
                      </a:pPr>
                      <a:r>
                        <a:rPr lang="en-US" sz="800" b="1" kern="1400" dirty="0">
                          <a:solidFill>
                            <a:srgbClr val="000000"/>
                          </a:solidFill>
                          <a:latin typeface="+mj-lt"/>
                        </a:rPr>
                        <a:t>Interest Charged</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2"/>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3"/>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Interest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$10.89</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r h="431708">
                <a:tc gridSpan="5">
                  <a:txBody>
                    <a:bodyPr/>
                    <a:lstStyle/>
                    <a:p>
                      <a:pPr marR="0" indent="0" algn="l" rtl="0">
                        <a:spcBef>
                          <a:spcPts val="0"/>
                        </a:spcBef>
                        <a:spcAft>
                          <a:spcPts val="1400"/>
                        </a:spcAft>
                      </a:pPr>
                      <a:r>
                        <a:rPr lang="en-US" sz="6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47" name="Table 46">
            <a:extLst>
              <a:ext uri="{FF2B5EF4-FFF2-40B4-BE49-F238E27FC236}">
                <a16:creationId xmlns:a16="http://schemas.microsoft.com/office/drawing/2014/main" id="{8D5F1798-5E12-4BF4-887F-3449D2AE4CCD}"/>
              </a:ext>
            </a:extLst>
          </p:cNvPr>
          <p:cNvGraphicFramePr>
            <a:graphicFrameLocks noGrp="1"/>
          </p:cNvGraphicFramePr>
          <p:nvPr/>
        </p:nvGraphicFramePr>
        <p:xfrm>
          <a:off x="5867400" y="654050"/>
          <a:ext cx="2971800" cy="1665287"/>
        </p:xfrm>
        <a:graphic>
          <a:graphicData uri="http://schemas.openxmlformats.org/drawingml/2006/table">
            <a:tbl>
              <a:tblPr/>
              <a:tblGrid>
                <a:gridCol w="2149814">
                  <a:extLst>
                    <a:ext uri="{9D8B030D-6E8A-4147-A177-3AD203B41FA5}">
                      <a16:colId xmlns:a16="http://schemas.microsoft.com/office/drawing/2014/main" val="20000"/>
                    </a:ext>
                  </a:extLst>
                </a:gridCol>
                <a:gridCol w="821986">
                  <a:extLst>
                    <a:ext uri="{9D8B030D-6E8A-4147-A177-3AD203B41FA5}">
                      <a16:colId xmlns:a16="http://schemas.microsoft.com/office/drawing/2014/main" val="20001"/>
                    </a:ext>
                  </a:extLst>
                </a:gridCol>
              </a:tblGrid>
              <a:tr h="121935">
                <a:tc gridSpan="2">
                  <a:txBody>
                    <a:bodyPr/>
                    <a:lstStyle/>
                    <a:p>
                      <a:pPr marR="0" indent="0" algn="ctr" rtl="0">
                        <a:spcBef>
                          <a:spcPts val="0"/>
                        </a:spcBef>
                        <a:spcAft>
                          <a:spcPts val="0"/>
                        </a:spcAft>
                      </a:pPr>
                      <a:r>
                        <a:rPr lang="en-US" sz="800" b="1" kern="1400" dirty="0">
                          <a:solidFill>
                            <a:srgbClr val="000000"/>
                          </a:solidFill>
                          <a:latin typeface="+mj-lt"/>
                        </a:rPr>
                        <a:t>Payment Information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451">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451">
                <a:tc>
                  <a:txBody>
                    <a:bodyPr/>
                    <a:lstStyle/>
                    <a:p>
                      <a:pPr marR="0" indent="0" algn="l" rtl="0">
                        <a:spcBef>
                          <a:spcPts val="0"/>
                        </a:spcBef>
                        <a:spcAft>
                          <a:spcPts val="0"/>
                        </a:spcAft>
                      </a:pPr>
                      <a:r>
                        <a:rPr lang="en-US" sz="6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7963">
                <a:tc>
                  <a:txBody>
                    <a:bodyPr/>
                    <a:lstStyle/>
                    <a:p>
                      <a:pPr marR="0" indent="0" algn="l" rtl="0">
                        <a:spcBef>
                          <a:spcPts val="0"/>
                        </a:spcBef>
                        <a:spcAft>
                          <a:spcPts val="0"/>
                        </a:spcAft>
                      </a:pPr>
                      <a:r>
                        <a:rPr lang="en-US" sz="6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353">
                <a:tc gridSpan="2">
                  <a:txBody>
                    <a:bodyPr/>
                    <a:lstStyle/>
                    <a:p>
                      <a:pPr marR="0" indent="0" algn="just" rtl="0">
                        <a:spcBef>
                          <a:spcPts val="0"/>
                        </a:spcBef>
                        <a:spcAft>
                          <a:spcPts val="0"/>
                        </a:spcAft>
                      </a:pPr>
                      <a:r>
                        <a:rPr lang="en-US" sz="600" b="1" kern="1400" dirty="0">
                          <a:solidFill>
                            <a:srgbClr val="000000"/>
                          </a:solidFill>
                          <a:latin typeface="+mj-lt"/>
                        </a:rPr>
                        <a:t>Late Payment Warning</a:t>
                      </a:r>
                      <a:r>
                        <a:rPr lang="en-US" sz="6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4"/>
                  </a:ext>
                </a:extLst>
              </a:tr>
              <a:tr h="286291">
                <a:tc gridSpan="2">
                  <a:txBody>
                    <a:bodyPr/>
                    <a:lstStyle/>
                    <a:p>
                      <a:pPr marR="0" indent="0" algn="l" rtl="0">
                        <a:spcBef>
                          <a:spcPts val="0"/>
                        </a:spcBef>
                        <a:spcAft>
                          <a:spcPts val="0"/>
                        </a:spcAft>
                      </a:pPr>
                      <a:r>
                        <a:rPr lang="en-US" sz="600" b="1" kern="1400" dirty="0">
                          <a:solidFill>
                            <a:srgbClr val="000000"/>
                          </a:solidFill>
                          <a:latin typeface="+mj-lt"/>
                        </a:rPr>
                        <a:t>Minimum Payment Warning</a:t>
                      </a:r>
                      <a:r>
                        <a:rPr lang="en-US" sz="6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5"/>
                  </a:ext>
                </a:extLst>
              </a:tr>
              <a:tr h="691843">
                <a:tc gridSpan="2">
                  <a:txBody>
                    <a:bodyPr/>
                    <a:lstStyle/>
                    <a:p>
                      <a:pPr marR="0" indent="0" algn="l" rtl="0">
                        <a:spcBef>
                          <a:spcPts val="0"/>
                        </a:spcBef>
                        <a:spcAft>
                          <a:spcPts val="1400"/>
                        </a:spcAft>
                      </a:pPr>
                      <a:r>
                        <a:rPr lang="en-US" sz="1000" kern="1400" dirty="0">
                          <a:solidFill>
                            <a:srgbClr val="000000"/>
                          </a:solidFill>
                          <a:latin typeface="+mj-lt"/>
                        </a:rPr>
                        <a:t> </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48" name="Content Placeholder 66">
            <a:extLst>
              <a:ext uri="{FF2B5EF4-FFF2-40B4-BE49-F238E27FC236}">
                <a16:creationId xmlns:a16="http://schemas.microsoft.com/office/drawing/2014/main" id="{F79B4DFE-14A9-475C-A0F6-DC626B97460D}"/>
              </a:ext>
            </a:extLst>
          </p:cNvPr>
          <p:cNvGraphicFramePr>
            <a:graphicFrameLocks/>
          </p:cNvGraphicFramePr>
          <p:nvPr/>
        </p:nvGraphicFramePr>
        <p:xfrm>
          <a:off x="4191000" y="5562600"/>
          <a:ext cx="4648199" cy="533400"/>
        </p:xfrm>
        <a:graphic>
          <a:graphicData uri="http://schemas.openxmlformats.org/drawingml/2006/table">
            <a:tbl>
              <a:tblPr/>
              <a:tblGrid>
                <a:gridCol w="1005796">
                  <a:extLst>
                    <a:ext uri="{9D8B030D-6E8A-4147-A177-3AD203B41FA5}">
                      <a16:colId xmlns:a16="http://schemas.microsoft.com/office/drawing/2014/main" val="20000"/>
                    </a:ext>
                  </a:extLst>
                </a:gridCol>
                <a:gridCol w="1299921">
                  <a:extLst>
                    <a:ext uri="{9D8B030D-6E8A-4147-A177-3AD203B41FA5}">
                      <a16:colId xmlns:a16="http://schemas.microsoft.com/office/drawing/2014/main" val="20001"/>
                    </a:ext>
                  </a:extLst>
                </a:gridCol>
                <a:gridCol w="1339311">
                  <a:extLst>
                    <a:ext uri="{9D8B030D-6E8A-4147-A177-3AD203B41FA5}">
                      <a16:colId xmlns:a16="http://schemas.microsoft.com/office/drawing/2014/main" val="20002"/>
                    </a:ext>
                  </a:extLst>
                </a:gridCol>
                <a:gridCol w="1003171">
                  <a:extLst>
                    <a:ext uri="{9D8B030D-6E8A-4147-A177-3AD203B41FA5}">
                      <a16:colId xmlns:a16="http://schemas.microsoft.com/office/drawing/2014/main" val="20003"/>
                    </a:ext>
                  </a:extLst>
                </a:gridCol>
              </a:tblGrid>
              <a:tr h="132771">
                <a:tc gridSpan="4">
                  <a:txBody>
                    <a:bodyPr/>
                    <a:lstStyle/>
                    <a:p>
                      <a:pPr marR="0" indent="0" algn="ctr" rtl="0">
                        <a:spcBef>
                          <a:spcPts val="0"/>
                        </a:spcBef>
                        <a:spcAft>
                          <a:spcPts val="0"/>
                        </a:spcAft>
                      </a:pPr>
                      <a:r>
                        <a:rPr lang="en-US" sz="800" b="1" kern="1400" dirty="0">
                          <a:solidFill>
                            <a:srgbClr val="000000"/>
                          </a:solidFill>
                          <a:latin typeface="+mj-lt"/>
                        </a:rPr>
                        <a:t>Interest Charge Calculation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78">
                <a:tc>
                  <a:txBody>
                    <a:bodyPr/>
                    <a:lstStyle/>
                    <a:p>
                      <a:pPr marR="0" indent="0" algn="ctr" rtl="0">
                        <a:spcBef>
                          <a:spcPts val="0"/>
                        </a:spcBef>
                        <a:spcAft>
                          <a:spcPts val="0"/>
                        </a:spcAft>
                      </a:pPr>
                      <a:r>
                        <a:rPr lang="en-US" sz="600" b="1" kern="1400" dirty="0">
                          <a:solidFill>
                            <a:srgbClr val="000000"/>
                          </a:solidFill>
                          <a:latin typeface="+mj-lt"/>
                        </a:rPr>
                        <a:t>Type of Balance</a:t>
                      </a:r>
                      <a:endParaRPr lang="en-US" sz="600" kern="1400" dirty="0">
                        <a:solidFill>
                          <a:srgbClr val="000000"/>
                        </a:solidFill>
                        <a:latin typeface="+mj-lt"/>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Annual Percentage Rate (APR)</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Balance Subject to Interest Rate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Interest Charge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99578">
                <a:tc>
                  <a:txBody>
                    <a:bodyPr/>
                    <a:lstStyle/>
                    <a:p>
                      <a:pPr marR="0" indent="0" algn="l" rtl="0">
                        <a:spcBef>
                          <a:spcPts val="0"/>
                        </a:spcBef>
                        <a:spcAft>
                          <a:spcPts val="0"/>
                        </a:spcAft>
                      </a:pPr>
                      <a:r>
                        <a:rPr lang="en-US" sz="600" kern="1400">
                          <a:solidFill>
                            <a:srgbClr val="000000"/>
                          </a:solidFill>
                          <a:latin typeface="+mj-lt"/>
                        </a:rPr>
                        <a:t>Purchases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1400"/>
                        </a:spcAft>
                      </a:pPr>
                      <a:r>
                        <a:rPr lang="en-US" sz="600" kern="1400" dirty="0">
                          <a:solidFill>
                            <a:srgbClr val="000000"/>
                          </a:solidFill>
                          <a:latin typeface="+mj-lt"/>
                        </a:rPr>
                        <a:t>14.99%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$512.14</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99578">
                <a:tc>
                  <a:txBody>
                    <a:bodyPr/>
                    <a:lstStyle/>
                    <a:p>
                      <a:pPr marR="0" indent="0" algn="l" rtl="0">
                        <a:spcBef>
                          <a:spcPts val="0"/>
                        </a:spcBef>
                        <a:spcAft>
                          <a:spcPts val="0"/>
                        </a:spcAft>
                      </a:pPr>
                      <a:r>
                        <a:rPr lang="en-US" sz="600" kern="1400">
                          <a:solidFill>
                            <a:srgbClr val="000000"/>
                          </a:solidFill>
                          <a:latin typeface="+mj-lt"/>
                        </a:rPr>
                        <a:t>Cash Advances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21.99%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$253.50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$4.58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1895">
                <a:tc>
                  <a:txBody>
                    <a:bodyPr/>
                    <a:lstStyle/>
                    <a:p>
                      <a:pPr marR="0" indent="0" algn="l" rtl="0">
                        <a:spcBef>
                          <a:spcPts val="0"/>
                        </a:spcBef>
                        <a:spcAft>
                          <a:spcPts val="0"/>
                        </a:spcAft>
                      </a:pPr>
                      <a:r>
                        <a:rPr lang="en-US" sz="600" kern="1400">
                          <a:solidFill>
                            <a:srgbClr val="000000"/>
                          </a:solidFill>
                          <a:latin typeface="+mj-lt"/>
                        </a:rPr>
                        <a:t>Balance Transfers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$637.50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9" name="Table 48">
            <a:extLst>
              <a:ext uri="{FF2B5EF4-FFF2-40B4-BE49-F238E27FC236}">
                <a16:creationId xmlns:a16="http://schemas.microsoft.com/office/drawing/2014/main" id="{F3C494BE-B6EE-4AF7-BFCB-FAFE6162D4FC}"/>
              </a:ext>
            </a:extLst>
          </p:cNvPr>
          <p:cNvGraphicFramePr>
            <a:graphicFrameLocks noGrp="1"/>
          </p:cNvGraphicFramePr>
          <p:nvPr/>
        </p:nvGraphicFramePr>
        <p:xfrm>
          <a:off x="4191000" y="649288"/>
          <a:ext cx="1600200" cy="1574801"/>
        </p:xfrm>
        <a:graphic>
          <a:graphicData uri="http://schemas.openxmlformats.org/drawingml/2006/table">
            <a:tbl>
              <a:tblPr/>
              <a:tblGrid>
                <a:gridCol w="968542">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tblGrid>
              <a:tr h="121919">
                <a:tc gridSpan="2">
                  <a:txBody>
                    <a:bodyPr/>
                    <a:lstStyle/>
                    <a:p>
                      <a:pPr marR="0" indent="0" algn="ctr" rtl="0">
                        <a:spcBef>
                          <a:spcPts val="0"/>
                        </a:spcBef>
                        <a:spcAft>
                          <a:spcPts val="0"/>
                        </a:spcAft>
                      </a:pPr>
                      <a:r>
                        <a:rPr lang="en-US" sz="800" b="1" kern="1400" dirty="0">
                          <a:solidFill>
                            <a:srgbClr val="000000"/>
                          </a:solidFill>
                          <a:latin typeface="+mj-lt"/>
                        </a:rPr>
                        <a:t>Summary of Account Activity</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05759">
                <a:tc>
                  <a:txBody>
                    <a:bodyPr/>
                    <a:lstStyle/>
                    <a:p>
                      <a:pPr marR="0" indent="0" algn="l" rtl="0">
                        <a:spcBef>
                          <a:spcPts val="0"/>
                        </a:spcBef>
                        <a:spcAft>
                          <a:spcPts val="0"/>
                        </a:spcAft>
                      </a:pPr>
                      <a:r>
                        <a:rPr lang="en-US" sz="600" kern="1400" dirty="0">
                          <a:solidFill>
                            <a:srgbClr val="000000"/>
                          </a:solidFill>
                          <a:latin typeface="+mj-lt"/>
                        </a:rPr>
                        <a:t>Previous Balance</a:t>
                      </a: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535.07</a:t>
                      </a: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05759">
                <a:tc>
                  <a:txBody>
                    <a:bodyPr/>
                    <a:lstStyle/>
                    <a:p>
                      <a:pPr marR="0" indent="0" algn="l" rtl="0">
                        <a:spcBef>
                          <a:spcPts val="0"/>
                        </a:spcBef>
                        <a:spcAft>
                          <a:spcPts val="0"/>
                        </a:spcAft>
                      </a:pPr>
                      <a:r>
                        <a:rPr lang="en-US" sz="600" kern="1400" dirty="0">
                          <a:solidFill>
                            <a:srgbClr val="000000"/>
                          </a:solidFill>
                          <a:latin typeface="+mj-lt"/>
                        </a:rPr>
                        <a:t>Payments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-450.00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5759">
                <a:tc>
                  <a:txBody>
                    <a:bodyPr/>
                    <a:lstStyle/>
                    <a:p>
                      <a:pPr marR="0" indent="0" algn="l" rtl="0">
                        <a:spcBef>
                          <a:spcPts val="0"/>
                        </a:spcBef>
                        <a:spcAft>
                          <a:spcPts val="0"/>
                        </a:spcAft>
                      </a:pPr>
                      <a:r>
                        <a:rPr lang="en-US" sz="600" kern="1400" dirty="0">
                          <a:solidFill>
                            <a:srgbClr val="000000"/>
                          </a:solidFill>
                          <a:latin typeface="+mj-lt"/>
                        </a:rPr>
                        <a:t>Purchases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5759">
                <a:tc>
                  <a:txBody>
                    <a:bodyPr/>
                    <a:lstStyle/>
                    <a:p>
                      <a:pPr marR="0" indent="0" algn="l" rtl="0">
                        <a:spcBef>
                          <a:spcPts val="0"/>
                        </a:spcBef>
                        <a:spcAft>
                          <a:spcPts val="0"/>
                        </a:spcAft>
                      </a:pPr>
                      <a:r>
                        <a:rPr lang="en-US" sz="600" kern="1400" dirty="0">
                          <a:solidFill>
                            <a:srgbClr val="000000"/>
                          </a:solidFill>
                          <a:latin typeface="+mj-lt"/>
                        </a:rPr>
                        <a:t>Balance Transfers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+785.00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5759">
                <a:tc>
                  <a:txBody>
                    <a:bodyPr/>
                    <a:lstStyle/>
                    <a:p>
                      <a:pPr marR="0" indent="0" algn="l" rtl="0">
                        <a:spcBef>
                          <a:spcPts val="0"/>
                        </a:spcBef>
                        <a:spcAft>
                          <a:spcPts val="0"/>
                        </a:spcAft>
                      </a:pPr>
                      <a:r>
                        <a:rPr lang="en-US" sz="600" kern="1400" dirty="0">
                          <a:solidFill>
                            <a:srgbClr val="000000"/>
                          </a:solidFill>
                          <a:latin typeface="+mj-lt"/>
                        </a:rPr>
                        <a:t>Cash Advances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+318.00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5759">
                <a:tc>
                  <a:txBody>
                    <a:bodyPr/>
                    <a:lstStyle/>
                    <a:p>
                      <a:pPr marR="0" indent="0" algn="l" rtl="0">
                        <a:spcBef>
                          <a:spcPts val="0"/>
                        </a:spcBef>
                        <a:spcAft>
                          <a:spcPts val="0"/>
                        </a:spcAft>
                      </a:pPr>
                      <a:r>
                        <a:rPr lang="en-US" sz="600" kern="1400" dirty="0">
                          <a:solidFill>
                            <a:srgbClr val="000000"/>
                          </a:solidFill>
                          <a:latin typeface="+mj-lt"/>
                        </a:rPr>
                        <a:t>Past Due Amount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5759">
                <a:tc>
                  <a:txBody>
                    <a:bodyPr/>
                    <a:lstStyle/>
                    <a:p>
                      <a:pPr marR="0" indent="0" algn="l" rtl="0">
                        <a:spcBef>
                          <a:spcPts val="0"/>
                        </a:spcBef>
                        <a:spcAft>
                          <a:spcPts val="0"/>
                        </a:spcAft>
                      </a:pPr>
                      <a:r>
                        <a:rPr lang="en-US" sz="600" kern="1400" dirty="0">
                          <a:solidFill>
                            <a:srgbClr val="000000"/>
                          </a:solidFill>
                          <a:latin typeface="+mj-lt"/>
                        </a:rPr>
                        <a:t>Fees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+69.45</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5759">
                <a:tc>
                  <a:txBody>
                    <a:bodyPr/>
                    <a:lstStyle/>
                    <a:p>
                      <a:pPr marR="0" indent="0" algn="l" rtl="0">
                        <a:spcBef>
                          <a:spcPts val="0"/>
                        </a:spcBef>
                        <a:spcAft>
                          <a:spcPts val="0"/>
                        </a:spcAft>
                      </a:pPr>
                      <a:r>
                        <a:rPr lang="en-US" sz="600" kern="1400" dirty="0">
                          <a:solidFill>
                            <a:srgbClr val="000000"/>
                          </a:solidFill>
                          <a:latin typeface="+mj-lt"/>
                        </a:rPr>
                        <a:t>Interest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+10.89</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5759">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91439">
                <a:tc>
                  <a:txBody>
                    <a:bodyPr/>
                    <a:lstStyle/>
                    <a:p>
                      <a:pPr marR="0" indent="0" algn="l" rtl="0">
                        <a:spcBef>
                          <a:spcPts val="0"/>
                        </a:spcBef>
                        <a:spcAft>
                          <a:spcPts val="0"/>
                        </a:spcAft>
                      </a:pPr>
                      <a:r>
                        <a:rPr lang="en-US" sz="600" kern="1400" dirty="0">
                          <a:solidFill>
                            <a:srgbClr val="000000"/>
                          </a:solidFill>
                          <a:latin typeface="+mj-lt"/>
                        </a:rPr>
                        <a:t> </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 </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5759">
                <a:tc>
                  <a:txBody>
                    <a:bodyPr/>
                    <a:lstStyle/>
                    <a:p>
                      <a:pPr marR="0" indent="0" algn="l" rtl="0">
                        <a:spcBef>
                          <a:spcPts val="0"/>
                        </a:spcBef>
                        <a:spcAft>
                          <a:spcPts val="0"/>
                        </a:spcAft>
                      </a:pPr>
                      <a:r>
                        <a:rPr lang="en-US" sz="600" kern="1400">
                          <a:solidFill>
                            <a:srgbClr val="000000"/>
                          </a:solidFill>
                          <a:latin typeface="+mj-lt"/>
                        </a:rPr>
                        <a:t>Credit Limit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$2,000.00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5759">
                <a:tc>
                  <a:txBody>
                    <a:bodyPr/>
                    <a:lstStyle/>
                    <a:p>
                      <a:pPr marR="0" indent="0" algn="l" rtl="0">
                        <a:spcBef>
                          <a:spcPts val="0"/>
                        </a:spcBef>
                        <a:spcAft>
                          <a:spcPts val="0"/>
                        </a:spcAft>
                      </a:pPr>
                      <a:r>
                        <a:rPr lang="en-US" sz="600" kern="1400">
                          <a:solidFill>
                            <a:srgbClr val="000000"/>
                          </a:solidFill>
                          <a:latin typeface="+mj-lt"/>
                        </a:rPr>
                        <a:t>Available credit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$215.47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6652">
                <a:tc>
                  <a:txBody>
                    <a:bodyPr/>
                    <a:lstStyle/>
                    <a:p>
                      <a:pPr marR="0" indent="0" algn="l" rtl="0">
                        <a:spcBef>
                          <a:spcPts val="0"/>
                        </a:spcBef>
                        <a:spcAft>
                          <a:spcPts val="0"/>
                        </a:spcAft>
                      </a:pPr>
                      <a:r>
                        <a:rPr lang="en-US" sz="600" kern="1400" dirty="0">
                          <a:solidFill>
                            <a:srgbClr val="000000"/>
                          </a:solidFill>
                          <a:latin typeface="+mj-lt"/>
                        </a:rPr>
                        <a:t>Statement closing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3/22/2012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91439">
                <a:tc>
                  <a:txBody>
                    <a:bodyPr/>
                    <a:lstStyle/>
                    <a:p>
                      <a:pPr marR="0" indent="0" algn="l" rtl="0">
                        <a:spcBef>
                          <a:spcPts val="0"/>
                        </a:spcBef>
                        <a:spcAft>
                          <a:spcPts val="0"/>
                        </a:spcAft>
                      </a:pPr>
                      <a:r>
                        <a:rPr lang="en-US" sz="600" kern="1400">
                          <a:solidFill>
                            <a:srgbClr val="000000"/>
                          </a:solidFill>
                          <a:latin typeface="+mj-lt"/>
                        </a:rPr>
                        <a:t>Days in billing cycle</a:t>
                      </a: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30</a:t>
                      </a: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50" name="Table 49">
            <a:extLst>
              <a:ext uri="{FF2B5EF4-FFF2-40B4-BE49-F238E27FC236}">
                <a16:creationId xmlns:a16="http://schemas.microsoft.com/office/drawing/2014/main" id="{35780B23-8754-4AD2-B26C-0270C2880D88}"/>
              </a:ext>
            </a:extLst>
          </p:cNvPr>
          <p:cNvGraphicFramePr>
            <a:graphicFrameLocks noGrp="1"/>
          </p:cNvGraphicFramePr>
          <p:nvPr/>
        </p:nvGraphicFramePr>
        <p:xfrm>
          <a:off x="5975350" y="1531938"/>
          <a:ext cx="2763838" cy="677869"/>
        </p:xfrm>
        <a:graphic>
          <a:graphicData uri="http://schemas.openxmlformats.org/drawingml/2006/table">
            <a:tbl>
              <a:tblPr/>
              <a:tblGrid>
                <a:gridCol w="896380">
                  <a:extLst>
                    <a:ext uri="{9D8B030D-6E8A-4147-A177-3AD203B41FA5}">
                      <a16:colId xmlns:a16="http://schemas.microsoft.com/office/drawing/2014/main" val="20000"/>
                    </a:ext>
                  </a:extLst>
                </a:gridCol>
                <a:gridCol w="971078">
                  <a:extLst>
                    <a:ext uri="{9D8B030D-6E8A-4147-A177-3AD203B41FA5}">
                      <a16:colId xmlns:a16="http://schemas.microsoft.com/office/drawing/2014/main" val="20001"/>
                    </a:ext>
                  </a:extLst>
                </a:gridCol>
                <a:gridCol w="896380">
                  <a:extLst>
                    <a:ext uri="{9D8B030D-6E8A-4147-A177-3AD203B41FA5}">
                      <a16:colId xmlns:a16="http://schemas.microsoft.com/office/drawing/2014/main" val="20002"/>
                    </a:ext>
                  </a:extLst>
                </a:gridCol>
              </a:tblGrid>
              <a:tr h="394090">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If you make no additional charges using this card and each month you pay…</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73">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0899">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1" name="Table 50">
            <a:extLst>
              <a:ext uri="{FF2B5EF4-FFF2-40B4-BE49-F238E27FC236}">
                <a16:creationId xmlns:a16="http://schemas.microsoft.com/office/drawing/2014/main" id="{D0A24D2C-AFE7-4038-BCCE-E0609C872C7B}"/>
              </a:ext>
            </a:extLst>
          </p:cNvPr>
          <p:cNvGraphicFramePr>
            <a:graphicFrameLocks noGrp="1"/>
          </p:cNvGraphicFramePr>
          <p:nvPr/>
        </p:nvGraphicFramePr>
        <p:xfrm>
          <a:off x="4191000" y="2330450"/>
          <a:ext cx="2286000" cy="869994"/>
        </p:xfrm>
        <a:graphic>
          <a:graphicData uri="http://schemas.openxmlformats.org/drawingml/2006/table">
            <a:tbl>
              <a:tblPr/>
              <a:tblGrid>
                <a:gridCol w="2286000">
                  <a:extLst>
                    <a:ext uri="{9D8B030D-6E8A-4147-A177-3AD203B41FA5}">
                      <a16:colId xmlns:a16="http://schemas.microsoft.com/office/drawing/2014/main" val="20000"/>
                    </a:ext>
                  </a:extLst>
                </a:gridCol>
              </a:tblGrid>
              <a:tr h="121911">
                <a:tc>
                  <a:txBody>
                    <a:bodyPr/>
                    <a:lstStyle/>
                    <a:p>
                      <a:pPr marR="0" indent="0" algn="l" rtl="0">
                        <a:spcBef>
                          <a:spcPts val="0"/>
                        </a:spcBef>
                        <a:spcAft>
                          <a:spcPts val="0"/>
                        </a:spcAft>
                      </a:pPr>
                      <a:r>
                        <a:rPr lang="en-US" sz="800" b="1" kern="1400" dirty="0">
                          <a:solidFill>
                            <a:srgbClr val="000000"/>
                          </a:solidFill>
                          <a:latin typeface="+mj-lt"/>
                        </a:rPr>
                        <a:t>Notice of Changes to Your Interest Rates</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66">
                <a:tc>
                  <a:txBody>
                    <a:bodyPr/>
                    <a:lstStyle/>
                    <a:p>
                      <a:pPr marR="0" indent="0" algn="l" rtl="0">
                        <a:spcBef>
                          <a:spcPts val="0"/>
                        </a:spcBef>
                        <a:spcAft>
                          <a:spcPts val="0"/>
                        </a:spcAft>
                      </a:pPr>
                      <a:r>
                        <a:rPr lang="en-US" sz="600" kern="1400" dirty="0">
                          <a:solidFill>
                            <a:srgbClr val="000000"/>
                          </a:solidFill>
                          <a:latin typeface="+mj-lt"/>
                        </a:rPr>
                        <a:t>You have triggered the Penalty APR of 28.99%. This change will impact your account as follows: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274299">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the Penalty APR will apply to these transactions. We may keep the APR at this level indefinitely.</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90874">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rates will continue to apply to these transactions. If you become more than 60 days late on your account, the Penalty APR will apply to hose transactions as well.</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2" name="Table 51">
            <a:extLst>
              <a:ext uri="{FF2B5EF4-FFF2-40B4-BE49-F238E27FC236}">
                <a16:creationId xmlns:a16="http://schemas.microsoft.com/office/drawing/2014/main" id="{A0E14E2B-18C3-4C02-A3BD-F03155B2ED7B}"/>
              </a:ext>
            </a:extLst>
          </p:cNvPr>
          <p:cNvGraphicFramePr>
            <a:graphicFrameLocks noGrp="1"/>
          </p:cNvGraphicFramePr>
          <p:nvPr/>
        </p:nvGraphicFramePr>
        <p:xfrm>
          <a:off x="6553200" y="2328863"/>
          <a:ext cx="2287588" cy="871595"/>
        </p:xfrm>
        <a:graphic>
          <a:graphicData uri="http://schemas.openxmlformats.org/drawingml/2006/table">
            <a:tbl>
              <a:tblPr/>
              <a:tblGrid>
                <a:gridCol w="2287588">
                  <a:extLst>
                    <a:ext uri="{9D8B030D-6E8A-4147-A177-3AD203B41FA5}">
                      <a16:colId xmlns:a16="http://schemas.microsoft.com/office/drawing/2014/main" val="20000"/>
                    </a:ext>
                  </a:extLst>
                </a:gridCol>
              </a:tblGrid>
              <a:tr h="126459">
                <a:tc>
                  <a:txBody>
                    <a:bodyPr/>
                    <a:lstStyle/>
                    <a:p>
                      <a:pPr marR="0" indent="0" algn="l" rtl="0">
                        <a:spcBef>
                          <a:spcPts val="0"/>
                        </a:spcBef>
                        <a:spcAft>
                          <a:spcPts val="0"/>
                        </a:spcAft>
                      </a:pPr>
                      <a:r>
                        <a:rPr lang="en-US" sz="800" b="1" kern="1400" dirty="0">
                          <a:solidFill>
                            <a:srgbClr val="000000"/>
                          </a:solidFill>
                          <a:latin typeface="+mj-lt"/>
                        </a:rPr>
                        <a:t>Important Changes to Your Account Terms</a:t>
                      </a:r>
                      <a:endParaRPr lang="en-US" sz="8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9376">
                <a:tc>
                  <a:txBody>
                    <a:bodyPr/>
                    <a:lstStyle/>
                    <a:p>
                      <a:pPr marR="0" indent="0" algn="l" rtl="0">
                        <a:spcBef>
                          <a:spcPts val="0"/>
                        </a:spcBef>
                        <a:spcAft>
                          <a:spcPts val="0"/>
                        </a:spcAft>
                      </a:pPr>
                      <a:r>
                        <a:rPr lang="en-US" sz="600" kern="1400" dirty="0">
                          <a:solidFill>
                            <a:srgbClr val="000000"/>
                          </a:solidFill>
                          <a:latin typeface="+mj-lt"/>
                        </a:rPr>
                        <a:t>The following is a summary of changes that are being made to your account terms. For more detailed information, please refer to the booklet enclosed with this statement. These changes will impact your account as follows: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APR</a:t>
                      </a:r>
                      <a:r>
                        <a:rPr lang="en-US" sz="600" kern="1400" baseline="0" dirty="0">
                          <a:solidFill>
                            <a:srgbClr val="000000"/>
                          </a:solidFill>
                          <a:latin typeface="+mj-lt"/>
                        </a:rPr>
                        <a:t> for Purchases will increase to 16.99%.</a:t>
                      </a:r>
                      <a:endParaRPr lang="en-US" sz="6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APRs will continue to apply to these transactions.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3" name="Table 52">
            <a:extLst>
              <a:ext uri="{FF2B5EF4-FFF2-40B4-BE49-F238E27FC236}">
                <a16:creationId xmlns:a16="http://schemas.microsoft.com/office/drawing/2014/main" id="{53F8912B-6F45-41BD-9B35-92D921BA6635}"/>
              </a:ext>
            </a:extLst>
          </p:cNvPr>
          <p:cNvGraphicFramePr>
            <a:graphicFrameLocks noGrp="1"/>
          </p:cNvGraphicFramePr>
          <p:nvPr/>
        </p:nvGraphicFramePr>
        <p:xfrm>
          <a:off x="4953000" y="5124450"/>
          <a:ext cx="3124200" cy="304800"/>
        </p:xfrm>
        <a:graphic>
          <a:graphicData uri="http://schemas.openxmlformats.org/drawingml/2006/table">
            <a:tbl>
              <a:tblPr/>
              <a:tblGrid>
                <a:gridCol w="15618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76200">
                <a:tc gridSpan="2">
                  <a:txBody>
                    <a:bodyPr/>
                    <a:lstStyle/>
                    <a:p>
                      <a:pPr marR="0" indent="0" algn="ctr" rtl="0">
                        <a:spcBef>
                          <a:spcPts val="0"/>
                        </a:spcBef>
                        <a:spcAft>
                          <a:spcPts val="0"/>
                        </a:spcAft>
                      </a:pPr>
                      <a:r>
                        <a:rPr lang="en-US" sz="800" b="1" kern="1400" dirty="0">
                          <a:solidFill>
                            <a:srgbClr val="000000"/>
                          </a:solidFill>
                          <a:latin typeface="Calibri" pitchFamily="34" charset="0"/>
                          <a:cs typeface="Calibri" pitchFamily="34" charset="0"/>
                        </a:rPr>
                        <a:t>2012 Totals Year-to-Date</a:t>
                      </a:r>
                      <a:endParaRPr lang="en-US" sz="8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0883" name="TextBox 53">
            <a:extLst>
              <a:ext uri="{FF2B5EF4-FFF2-40B4-BE49-F238E27FC236}">
                <a16:creationId xmlns:a16="http://schemas.microsoft.com/office/drawing/2014/main" id="{A7E9C95D-9903-4C68-B41F-FD54E1C1AEEE}"/>
              </a:ext>
            </a:extLst>
          </p:cNvPr>
          <p:cNvSpPr txBox="1">
            <a:spLocks noChangeArrowheads="1"/>
          </p:cNvSpPr>
          <p:nvPr/>
        </p:nvSpPr>
        <p:spPr bwMode="auto">
          <a:xfrm>
            <a:off x="4800600" y="395288"/>
            <a:ext cx="350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b="1">
                <a:latin typeface="+mj-lt"/>
                <a:cs typeface="Arial" charset="0"/>
              </a:rPr>
              <a:t>Andrew’s Credit Card Statement</a:t>
            </a:r>
          </a:p>
        </p:txBody>
      </p:sp>
      <p:sp>
        <p:nvSpPr>
          <p:cNvPr id="55" name="Rectangle 54">
            <a:extLst>
              <a:ext uri="{FF2B5EF4-FFF2-40B4-BE49-F238E27FC236}">
                <a16:creationId xmlns:a16="http://schemas.microsoft.com/office/drawing/2014/main" id="{AC1C5C62-DB79-4E61-9ED8-127BA186C766}"/>
              </a:ext>
            </a:extLst>
          </p:cNvPr>
          <p:cNvSpPr/>
          <p:nvPr/>
        </p:nvSpPr>
        <p:spPr>
          <a:xfrm>
            <a:off x="4038600" y="381000"/>
            <a:ext cx="4953000" cy="5867400"/>
          </a:xfrm>
          <a:prstGeom prst="rect">
            <a:avLst/>
          </a:prstGeom>
          <a:noFill/>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latin typeface="+mj-lt"/>
            </a:endParaRPr>
          </a:p>
        </p:txBody>
      </p:sp>
      <p:grpSp>
        <p:nvGrpSpPr>
          <p:cNvPr id="70885" name="Group 55">
            <a:extLst>
              <a:ext uri="{FF2B5EF4-FFF2-40B4-BE49-F238E27FC236}">
                <a16:creationId xmlns:a16="http://schemas.microsoft.com/office/drawing/2014/main" id="{4481E6AD-1754-481A-AFEC-F7AA3B3CF400}"/>
              </a:ext>
            </a:extLst>
          </p:cNvPr>
          <p:cNvGrpSpPr>
            <a:grpSpLocks/>
          </p:cNvGrpSpPr>
          <p:nvPr/>
        </p:nvGrpSpPr>
        <p:grpSpPr bwMode="auto">
          <a:xfrm>
            <a:off x="6096000" y="5773738"/>
            <a:ext cx="303213" cy="328612"/>
            <a:chOff x="6096000" y="5773401"/>
            <a:chExt cx="302619" cy="328949"/>
          </a:xfrm>
        </p:grpSpPr>
        <p:pic>
          <p:nvPicPr>
            <p:cNvPr id="72977" name="Picture 75">
              <a:extLst>
                <a:ext uri="{FF2B5EF4-FFF2-40B4-BE49-F238E27FC236}">
                  <a16:creationId xmlns:a16="http://schemas.microsoft.com/office/drawing/2014/main" id="{191ACFF0-0A9E-4165-89BB-5A49534E19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91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20" name="Text Box 76">
              <a:extLst>
                <a:ext uri="{FF2B5EF4-FFF2-40B4-BE49-F238E27FC236}">
                  <a16:creationId xmlns:a16="http://schemas.microsoft.com/office/drawing/2014/main" id="{9792019A-E124-42D3-9A95-7DF87835F5D2}"/>
                </a:ext>
              </a:extLst>
            </p:cNvPr>
            <p:cNvSpPr txBox="1">
              <a:spLocks noChangeArrowheads="1"/>
            </p:cNvSpPr>
            <p:nvPr/>
          </p:nvSpPr>
          <p:spPr bwMode="auto">
            <a:xfrm>
              <a:off x="6099169" y="5773401"/>
              <a:ext cx="291528" cy="2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10</a:t>
              </a:r>
              <a:endParaRPr lang="en-US" sz="1200">
                <a:latin typeface="+mj-lt"/>
                <a:cs typeface="Arial" charset="0"/>
              </a:endParaRPr>
            </a:p>
          </p:txBody>
        </p:sp>
      </p:grpSp>
      <p:grpSp>
        <p:nvGrpSpPr>
          <p:cNvPr id="70886" name="Group 65">
            <a:extLst>
              <a:ext uri="{FF2B5EF4-FFF2-40B4-BE49-F238E27FC236}">
                <a16:creationId xmlns:a16="http://schemas.microsoft.com/office/drawing/2014/main" id="{333E3489-C36A-4C57-B0D4-A4EF97E75334}"/>
              </a:ext>
            </a:extLst>
          </p:cNvPr>
          <p:cNvGrpSpPr>
            <a:grpSpLocks/>
          </p:cNvGrpSpPr>
          <p:nvPr/>
        </p:nvGrpSpPr>
        <p:grpSpPr bwMode="auto">
          <a:xfrm>
            <a:off x="8035925" y="5019675"/>
            <a:ext cx="303213" cy="317500"/>
            <a:chOff x="8079381" y="5108346"/>
            <a:chExt cx="302619" cy="317729"/>
          </a:xfrm>
        </p:grpSpPr>
        <p:pic>
          <p:nvPicPr>
            <p:cNvPr id="72975" name="Picture 75">
              <a:extLst>
                <a:ext uri="{FF2B5EF4-FFF2-40B4-BE49-F238E27FC236}">
                  <a16:creationId xmlns:a16="http://schemas.microsoft.com/office/drawing/2014/main" id="{FC10CF60-8A65-463F-8B0B-436E41D4E2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381" y="51149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18" name="Text Box 76">
              <a:extLst>
                <a:ext uri="{FF2B5EF4-FFF2-40B4-BE49-F238E27FC236}">
                  <a16:creationId xmlns:a16="http://schemas.microsoft.com/office/drawing/2014/main" id="{CE86665C-982A-4479-A4B4-1DD88CC8A76D}"/>
                </a:ext>
              </a:extLst>
            </p:cNvPr>
            <p:cNvSpPr txBox="1">
              <a:spLocks noChangeArrowheads="1"/>
            </p:cNvSpPr>
            <p:nvPr/>
          </p:nvSpPr>
          <p:spPr bwMode="auto">
            <a:xfrm>
              <a:off x="8150679" y="5108346"/>
              <a:ext cx="152101"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9</a:t>
              </a:r>
              <a:endParaRPr lang="en-US" sz="1200">
                <a:latin typeface="+mj-lt"/>
                <a:cs typeface="Arial" charset="0"/>
              </a:endParaRPr>
            </a:p>
          </p:txBody>
        </p:sp>
      </p:grpSp>
      <p:grpSp>
        <p:nvGrpSpPr>
          <p:cNvPr id="70887" name="Group 74">
            <a:extLst>
              <a:ext uri="{FF2B5EF4-FFF2-40B4-BE49-F238E27FC236}">
                <a16:creationId xmlns:a16="http://schemas.microsoft.com/office/drawing/2014/main" id="{15493E00-4E28-46CE-B56C-88EBEE23BFC1}"/>
              </a:ext>
            </a:extLst>
          </p:cNvPr>
          <p:cNvGrpSpPr>
            <a:grpSpLocks/>
          </p:cNvGrpSpPr>
          <p:nvPr/>
        </p:nvGrpSpPr>
        <p:grpSpPr bwMode="auto">
          <a:xfrm>
            <a:off x="7467600" y="4248150"/>
            <a:ext cx="303213" cy="330200"/>
            <a:chOff x="7467600" y="4248150"/>
            <a:chExt cx="302619" cy="330200"/>
          </a:xfrm>
        </p:grpSpPr>
        <p:pic>
          <p:nvPicPr>
            <p:cNvPr id="72973" name="Picture 75">
              <a:extLst>
                <a:ext uri="{FF2B5EF4-FFF2-40B4-BE49-F238E27FC236}">
                  <a16:creationId xmlns:a16="http://schemas.microsoft.com/office/drawing/2014/main" id="{504356C5-954B-4583-BB49-B5D891373D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267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16" name="Text Box 76">
              <a:extLst>
                <a:ext uri="{FF2B5EF4-FFF2-40B4-BE49-F238E27FC236}">
                  <a16:creationId xmlns:a16="http://schemas.microsoft.com/office/drawing/2014/main" id="{4D481751-3F7E-41E3-A7F2-0067564BEC4D}"/>
                </a:ext>
              </a:extLst>
            </p:cNvPr>
            <p:cNvSpPr txBox="1">
              <a:spLocks noChangeArrowheads="1"/>
            </p:cNvSpPr>
            <p:nvPr/>
          </p:nvSpPr>
          <p:spPr bwMode="auto">
            <a:xfrm>
              <a:off x="7534144" y="424815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8</a:t>
              </a:r>
              <a:endParaRPr lang="en-US" sz="1200">
                <a:latin typeface="+mj-lt"/>
                <a:cs typeface="Arial" charset="0"/>
              </a:endParaRPr>
            </a:p>
          </p:txBody>
        </p:sp>
      </p:grpSp>
      <p:grpSp>
        <p:nvGrpSpPr>
          <p:cNvPr id="70888" name="Group 78">
            <a:extLst>
              <a:ext uri="{FF2B5EF4-FFF2-40B4-BE49-F238E27FC236}">
                <a16:creationId xmlns:a16="http://schemas.microsoft.com/office/drawing/2014/main" id="{EF02A8C4-C172-4D08-A1F4-70CC4F745FB7}"/>
              </a:ext>
            </a:extLst>
          </p:cNvPr>
          <p:cNvGrpSpPr>
            <a:grpSpLocks/>
          </p:cNvGrpSpPr>
          <p:nvPr/>
        </p:nvGrpSpPr>
        <p:grpSpPr bwMode="auto">
          <a:xfrm>
            <a:off x="6858000" y="3190875"/>
            <a:ext cx="303213" cy="320675"/>
            <a:chOff x="6858000" y="3190875"/>
            <a:chExt cx="302619" cy="320675"/>
          </a:xfrm>
        </p:grpSpPr>
        <p:pic>
          <p:nvPicPr>
            <p:cNvPr id="72971" name="Picture 75">
              <a:extLst>
                <a:ext uri="{FF2B5EF4-FFF2-40B4-BE49-F238E27FC236}">
                  <a16:creationId xmlns:a16="http://schemas.microsoft.com/office/drawing/2014/main" id="{5776461F-9212-47ED-908C-09BB18FD83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004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14" name="Text Box 76">
              <a:extLst>
                <a:ext uri="{FF2B5EF4-FFF2-40B4-BE49-F238E27FC236}">
                  <a16:creationId xmlns:a16="http://schemas.microsoft.com/office/drawing/2014/main" id="{5FE90845-8BFF-44C3-AE0E-0D01A3C95B6F}"/>
                </a:ext>
              </a:extLst>
            </p:cNvPr>
            <p:cNvSpPr txBox="1">
              <a:spLocks noChangeArrowheads="1"/>
            </p:cNvSpPr>
            <p:nvPr/>
          </p:nvSpPr>
          <p:spPr bwMode="auto">
            <a:xfrm>
              <a:off x="6924544" y="3190875"/>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7</a:t>
              </a:r>
              <a:endParaRPr lang="en-US" sz="1200">
                <a:latin typeface="+mj-lt"/>
                <a:cs typeface="Arial" charset="0"/>
              </a:endParaRPr>
            </a:p>
          </p:txBody>
        </p:sp>
      </p:grpSp>
      <p:grpSp>
        <p:nvGrpSpPr>
          <p:cNvPr id="70889" name="Group 81">
            <a:extLst>
              <a:ext uri="{FF2B5EF4-FFF2-40B4-BE49-F238E27FC236}">
                <a16:creationId xmlns:a16="http://schemas.microsoft.com/office/drawing/2014/main" id="{020C6927-24FA-4CF4-8B06-F1B8BD73E85A}"/>
              </a:ext>
            </a:extLst>
          </p:cNvPr>
          <p:cNvGrpSpPr>
            <a:grpSpLocks/>
          </p:cNvGrpSpPr>
          <p:nvPr/>
        </p:nvGrpSpPr>
        <p:grpSpPr bwMode="auto">
          <a:xfrm>
            <a:off x="8553450" y="2247900"/>
            <a:ext cx="303213" cy="320675"/>
            <a:chOff x="8553450" y="2247900"/>
            <a:chExt cx="302619" cy="320675"/>
          </a:xfrm>
        </p:grpSpPr>
        <p:pic>
          <p:nvPicPr>
            <p:cNvPr id="72969" name="Picture 75">
              <a:extLst>
                <a:ext uri="{FF2B5EF4-FFF2-40B4-BE49-F238E27FC236}">
                  <a16:creationId xmlns:a16="http://schemas.microsoft.com/office/drawing/2014/main" id="{B10A9BE8-0957-4EA2-B468-9EA9E32FE4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50" y="22574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12" name="Text Box 76">
              <a:extLst>
                <a:ext uri="{FF2B5EF4-FFF2-40B4-BE49-F238E27FC236}">
                  <a16:creationId xmlns:a16="http://schemas.microsoft.com/office/drawing/2014/main" id="{86F8C9A1-7830-417A-BF1C-F726DF782612}"/>
                </a:ext>
              </a:extLst>
            </p:cNvPr>
            <p:cNvSpPr txBox="1">
              <a:spLocks noChangeArrowheads="1"/>
            </p:cNvSpPr>
            <p:nvPr/>
          </p:nvSpPr>
          <p:spPr bwMode="auto">
            <a:xfrm>
              <a:off x="8619994" y="224790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6</a:t>
              </a:r>
              <a:endParaRPr lang="en-US" sz="1200">
                <a:latin typeface="+mj-lt"/>
                <a:cs typeface="Arial" charset="0"/>
              </a:endParaRPr>
            </a:p>
          </p:txBody>
        </p:sp>
      </p:grpSp>
      <p:grpSp>
        <p:nvGrpSpPr>
          <p:cNvPr id="70890" name="Group 84">
            <a:extLst>
              <a:ext uri="{FF2B5EF4-FFF2-40B4-BE49-F238E27FC236}">
                <a16:creationId xmlns:a16="http://schemas.microsoft.com/office/drawing/2014/main" id="{4D6776BD-976D-409B-91B3-98944DD59C81}"/>
              </a:ext>
            </a:extLst>
          </p:cNvPr>
          <p:cNvGrpSpPr>
            <a:grpSpLocks/>
          </p:cNvGrpSpPr>
          <p:nvPr/>
        </p:nvGrpSpPr>
        <p:grpSpPr bwMode="auto">
          <a:xfrm>
            <a:off x="7772400" y="595313"/>
            <a:ext cx="411163" cy="325437"/>
            <a:chOff x="7772400" y="594970"/>
            <a:chExt cx="411505" cy="325780"/>
          </a:xfrm>
        </p:grpSpPr>
        <p:pic>
          <p:nvPicPr>
            <p:cNvPr id="72967" name="Picture 75">
              <a:extLst>
                <a:ext uri="{FF2B5EF4-FFF2-40B4-BE49-F238E27FC236}">
                  <a16:creationId xmlns:a16="http://schemas.microsoft.com/office/drawing/2014/main" id="{6951A86F-C388-441E-9EB0-52BA290007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96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10" name="Text Box 76">
              <a:extLst>
                <a:ext uri="{FF2B5EF4-FFF2-40B4-BE49-F238E27FC236}">
                  <a16:creationId xmlns:a16="http://schemas.microsoft.com/office/drawing/2014/main" id="{DA62D304-C2FB-44B3-9BA8-36EFF85D35E2}"/>
                </a:ext>
              </a:extLst>
            </p:cNvPr>
            <p:cNvSpPr txBox="1">
              <a:spLocks noChangeArrowheads="1"/>
            </p:cNvSpPr>
            <p:nvPr/>
          </p:nvSpPr>
          <p:spPr bwMode="auto">
            <a:xfrm>
              <a:off x="7826420" y="594970"/>
              <a:ext cx="357485" cy="3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2</a:t>
              </a:r>
              <a:endParaRPr lang="en-US" sz="1200">
                <a:latin typeface="+mj-lt"/>
                <a:cs typeface="Arial" charset="0"/>
              </a:endParaRPr>
            </a:p>
          </p:txBody>
        </p:sp>
      </p:grpSp>
      <p:grpSp>
        <p:nvGrpSpPr>
          <p:cNvPr id="70891" name="Group 87">
            <a:extLst>
              <a:ext uri="{FF2B5EF4-FFF2-40B4-BE49-F238E27FC236}">
                <a16:creationId xmlns:a16="http://schemas.microsoft.com/office/drawing/2014/main" id="{51CF817D-6D05-4E95-A9FA-DE875CE1E111}"/>
              </a:ext>
            </a:extLst>
          </p:cNvPr>
          <p:cNvGrpSpPr>
            <a:grpSpLocks/>
          </p:cNvGrpSpPr>
          <p:nvPr/>
        </p:nvGrpSpPr>
        <p:grpSpPr bwMode="auto">
          <a:xfrm>
            <a:off x="5715000" y="1273175"/>
            <a:ext cx="407988" cy="325438"/>
            <a:chOff x="5715000" y="1273455"/>
            <a:chExt cx="408455" cy="325135"/>
          </a:xfrm>
        </p:grpSpPr>
        <p:pic>
          <p:nvPicPr>
            <p:cNvPr id="72965" name="Picture 75">
              <a:extLst>
                <a:ext uri="{FF2B5EF4-FFF2-40B4-BE49-F238E27FC236}">
                  <a16:creationId xmlns:a16="http://schemas.microsoft.com/office/drawing/2014/main" id="{4AEAA970-F80C-480F-B7DA-D7DEB6937E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8744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08" name="Text Box 76">
              <a:extLst>
                <a:ext uri="{FF2B5EF4-FFF2-40B4-BE49-F238E27FC236}">
                  <a16:creationId xmlns:a16="http://schemas.microsoft.com/office/drawing/2014/main" id="{C4A85AEC-A88F-4FF1-84C9-B6865873764D}"/>
                </a:ext>
              </a:extLst>
            </p:cNvPr>
            <p:cNvSpPr txBox="1">
              <a:spLocks noChangeArrowheads="1"/>
            </p:cNvSpPr>
            <p:nvPr/>
          </p:nvSpPr>
          <p:spPr bwMode="auto">
            <a:xfrm>
              <a:off x="5765858" y="1273455"/>
              <a:ext cx="357597" cy="3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4</a:t>
              </a:r>
              <a:endParaRPr lang="en-US" sz="1200">
                <a:latin typeface="+mj-lt"/>
                <a:cs typeface="Arial" charset="0"/>
              </a:endParaRPr>
            </a:p>
          </p:txBody>
        </p:sp>
      </p:grpSp>
      <p:grpSp>
        <p:nvGrpSpPr>
          <p:cNvPr id="70892" name="Group 90">
            <a:extLst>
              <a:ext uri="{FF2B5EF4-FFF2-40B4-BE49-F238E27FC236}">
                <a16:creationId xmlns:a16="http://schemas.microsoft.com/office/drawing/2014/main" id="{28B9FAAB-1215-4D46-99C7-E61EE1D367D0}"/>
              </a:ext>
            </a:extLst>
          </p:cNvPr>
          <p:cNvGrpSpPr>
            <a:grpSpLocks/>
          </p:cNvGrpSpPr>
          <p:nvPr/>
        </p:nvGrpSpPr>
        <p:grpSpPr bwMode="auto">
          <a:xfrm>
            <a:off x="6248400" y="2278063"/>
            <a:ext cx="412750" cy="319087"/>
            <a:chOff x="6248400" y="2278685"/>
            <a:chExt cx="412720" cy="318465"/>
          </a:xfrm>
        </p:grpSpPr>
        <p:pic>
          <p:nvPicPr>
            <p:cNvPr id="72963" name="Picture 75">
              <a:extLst>
                <a:ext uri="{FF2B5EF4-FFF2-40B4-BE49-F238E27FC236}">
                  <a16:creationId xmlns:a16="http://schemas.microsoft.com/office/drawing/2014/main" id="{D59B75CC-E575-45EC-91C8-522B883E13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06" name="Text Box 76">
              <a:extLst>
                <a:ext uri="{FF2B5EF4-FFF2-40B4-BE49-F238E27FC236}">
                  <a16:creationId xmlns:a16="http://schemas.microsoft.com/office/drawing/2014/main" id="{B56DEEF4-1078-4B05-9F1A-9A770AAF93C5}"/>
                </a:ext>
              </a:extLst>
            </p:cNvPr>
            <p:cNvSpPr txBox="1">
              <a:spLocks noChangeArrowheads="1"/>
            </p:cNvSpPr>
            <p:nvPr/>
          </p:nvSpPr>
          <p:spPr bwMode="auto">
            <a:xfrm>
              <a:off x="6303959" y="2278685"/>
              <a:ext cx="357161" cy="30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5</a:t>
              </a:r>
              <a:endParaRPr lang="en-US" sz="1200">
                <a:latin typeface="+mj-lt"/>
                <a:cs typeface="Arial" charset="0"/>
              </a:endParaRPr>
            </a:p>
          </p:txBody>
        </p:sp>
      </p:grpSp>
      <p:grpSp>
        <p:nvGrpSpPr>
          <p:cNvPr id="70893" name="Group 93">
            <a:extLst>
              <a:ext uri="{FF2B5EF4-FFF2-40B4-BE49-F238E27FC236}">
                <a16:creationId xmlns:a16="http://schemas.microsoft.com/office/drawing/2014/main" id="{EC03236C-9AF1-48EE-9EFC-AC929803E160}"/>
              </a:ext>
            </a:extLst>
          </p:cNvPr>
          <p:cNvGrpSpPr>
            <a:grpSpLocks/>
          </p:cNvGrpSpPr>
          <p:nvPr/>
        </p:nvGrpSpPr>
        <p:grpSpPr bwMode="auto">
          <a:xfrm>
            <a:off x="4953000" y="1131888"/>
            <a:ext cx="303213" cy="322262"/>
            <a:chOff x="4953000" y="1132367"/>
            <a:chExt cx="302619" cy="321783"/>
          </a:xfrm>
        </p:grpSpPr>
        <p:pic>
          <p:nvPicPr>
            <p:cNvPr id="72961" name="Picture 75">
              <a:extLst>
                <a:ext uri="{FF2B5EF4-FFF2-40B4-BE49-F238E27FC236}">
                  <a16:creationId xmlns:a16="http://schemas.microsoft.com/office/drawing/2014/main" id="{373A04BE-D679-42FD-AC21-1AD7A0BAA9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43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04" name="Text Box 76">
              <a:extLst>
                <a:ext uri="{FF2B5EF4-FFF2-40B4-BE49-F238E27FC236}">
                  <a16:creationId xmlns:a16="http://schemas.microsoft.com/office/drawing/2014/main" id="{E29D630D-E7A1-4832-894C-2720146224E7}"/>
                </a:ext>
              </a:extLst>
            </p:cNvPr>
            <p:cNvSpPr txBox="1">
              <a:spLocks noChangeArrowheads="1"/>
            </p:cNvSpPr>
            <p:nvPr/>
          </p:nvSpPr>
          <p:spPr bwMode="auto">
            <a:xfrm>
              <a:off x="5011623" y="1132367"/>
              <a:ext cx="169529" cy="3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a:t>
              </a:r>
              <a:endParaRPr lang="en-US" sz="1200">
                <a:latin typeface="+mj-lt"/>
                <a:cs typeface="Arial" charset="0"/>
              </a:endParaRPr>
            </a:p>
          </p:txBody>
        </p:sp>
      </p:grpSp>
      <p:grpSp>
        <p:nvGrpSpPr>
          <p:cNvPr id="70894" name="Group 96">
            <a:extLst>
              <a:ext uri="{FF2B5EF4-FFF2-40B4-BE49-F238E27FC236}">
                <a16:creationId xmlns:a16="http://schemas.microsoft.com/office/drawing/2014/main" id="{5567399F-8241-4854-9D7E-70B43476D4DE}"/>
              </a:ext>
            </a:extLst>
          </p:cNvPr>
          <p:cNvGrpSpPr>
            <a:grpSpLocks/>
          </p:cNvGrpSpPr>
          <p:nvPr/>
        </p:nvGrpSpPr>
        <p:grpSpPr bwMode="auto">
          <a:xfrm>
            <a:off x="5715000" y="995363"/>
            <a:ext cx="415925" cy="333375"/>
            <a:chOff x="5715000" y="994865"/>
            <a:chExt cx="415770" cy="334181"/>
          </a:xfrm>
        </p:grpSpPr>
        <p:pic>
          <p:nvPicPr>
            <p:cNvPr id="72959" name="Picture 75">
              <a:extLst>
                <a:ext uri="{FF2B5EF4-FFF2-40B4-BE49-F238E27FC236}">
                  <a16:creationId xmlns:a16="http://schemas.microsoft.com/office/drawing/2014/main" id="{CFAF695C-C737-4E2D-B0DB-07F4E35201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17896"/>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0902" name="Text Box 76">
              <a:extLst>
                <a:ext uri="{FF2B5EF4-FFF2-40B4-BE49-F238E27FC236}">
                  <a16:creationId xmlns:a16="http://schemas.microsoft.com/office/drawing/2014/main" id="{3FE925E9-2516-4EAC-B213-2A20D34F04A7}"/>
                </a:ext>
              </a:extLst>
            </p:cNvPr>
            <p:cNvSpPr txBox="1">
              <a:spLocks noChangeArrowheads="1"/>
            </p:cNvSpPr>
            <p:nvPr/>
          </p:nvSpPr>
          <p:spPr bwMode="auto">
            <a:xfrm>
              <a:off x="5773716" y="994865"/>
              <a:ext cx="357054" cy="31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3</a:t>
              </a:r>
              <a:endParaRPr lang="en-US" sz="1200">
                <a:latin typeface="+mj-lt"/>
                <a:cs typeface="Arial" charset="0"/>
              </a:endParaRPr>
            </a:p>
          </p:txBody>
        </p:sp>
      </p:grpSp>
      <p:sp>
        <p:nvSpPr>
          <p:cNvPr id="72" name="Rounded Rectangle 71">
            <a:extLst>
              <a:ext uri="{FF2B5EF4-FFF2-40B4-BE49-F238E27FC236}">
                <a16:creationId xmlns:a16="http://schemas.microsoft.com/office/drawing/2014/main" id="{D6486F5A-6794-423A-9B84-A385C991B56B}"/>
              </a:ext>
            </a:extLst>
          </p:cNvPr>
          <p:cNvSpPr/>
          <p:nvPr/>
        </p:nvSpPr>
        <p:spPr>
          <a:xfrm>
            <a:off x="228600" y="4114800"/>
            <a:ext cx="3627438" cy="1524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73" name="Rectangle 2">
            <a:extLst>
              <a:ext uri="{FF2B5EF4-FFF2-40B4-BE49-F238E27FC236}">
                <a16:creationId xmlns:a16="http://schemas.microsoft.com/office/drawing/2014/main" id="{08B20C70-BC6B-458D-B710-9BAF303714CD}"/>
              </a:ext>
            </a:extLst>
          </p:cNvPr>
          <p:cNvSpPr>
            <a:spLocks noChangeArrowheads="1"/>
          </p:cNvSpPr>
          <p:nvPr/>
        </p:nvSpPr>
        <p:spPr bwMode="auto">
          <a:xfrm>
            <a:off x="76200" y="1163638"/>
            <a:ext cx="38100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Notice of Changes to Your Interest Rates</a:t>
            </a:r>
          </a:p>
          <a:p>
            <a:pPr marL="342900" indent="-342900">
              <a:buFont typeface="Arial" pitchFamily="34" charset="0"/>
              <a:buChar char="•"/>
              <a:defRPr/>
            </a:pPr>
            <a:r>
              <a:rPr lang="en-US" sz="2400" dirty="0">
                <a:cs typeface="Calibri" pitchFamily="34" charset="0"/>
              </a:rPr>
              <a:t>If the Penalty APR is triggered, cardholder must be notified that their rates will be increasing</a:t>
            </a:r>
          </a:p>
        </p:txBody>
      </p:sp>
      <p:sp>
        <p:nvSpPr>
          <p:cNvPr id="74" name="TextBox 73">
            <a:extLst>
              <a:ext uri="{FF2B5EF4-FFF2-40B4-BE49-F238E27FC236}">
                <a16:creationId xmlns:a16="http://schemas.microsoft.com/office/drawing/2014/main" id="{50E2F084-01EC-46EA-84FF-2470676FD9D3}"/>
              </a:ext>
            </a:extLst>
          </p:cNvPr>
          <p:cNvSpPr txBox="1">
            <a:spLocks noChangeArrowheads="1"/>
          </p:cNvSpPr>
          <p:nvPr/>
        </p:nvSpPr>
        <p:spPr bwMode="auto">
          <a:xfrm>
            <a:off x="274638" y="41910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a:latin typeface="+mj-lt"/>
                <a:cs typeface="Arial" charset="0"/>
              </a:rPr>
              <a:t>Has Andrew triggered</a:t>
            </a:r>
          </a:p>
          <a:p>
            <a:pPr algn="ctr">
              <a:defRPr/>
            </a:pPr>
            <a:r>
              <a:rPr lang="en-US" sz="2000">
                <a:latin typeface="+mj-lt"/>
                <a:cs typeface="Arial" charset="0"/>
              </a:rPr>
              <a:t> the Penalty APR?</a:t>
            </a:r>
          </a:p>
        </p:txBody>
      </p:sp>
      <p:sp>
        <p:nvSpPr>
          <p:cNvPr id="76" name="TextBox 75">
            <a:extLst>
              <a:ext uri="{FF2B5EF4-FFF2-40B4-BE49-F238E27FC236}">
                <a16:creationId xmlns:a16="http://schemas.microsoft.com/office/drawing/2014/main" id="{19A837C2-A3DD-438A-B701-C10E15762FD3}"/>
              </a:ext>
            </a:extLst>
          </p:cNvPr>
          <p:cNvSpPr txBox="1">
            <a:spLocks noChangeArrowheads="1"/>
          </p:cNvSpPr>
          <p:nvPr/>
        </p:nvSpPr>
        <p:spPr bwMode="auto">
          <a:xfrm>
            <a:off x="274638" y="48514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a:latin typeface="+mj-lt"/>
                <a:cs typeface="Arial" charset="0"/>
              </a:rPr>
              <a:t>Yes, he will pay 28.99% on all transactions made after 4/9/12.</a:t>
            </a:r>
          </a:p>
        </p:txBody>
      </p:sp>
      <p:sp>
        <p:nvSpPr>
          <p:cNvPr id="17" name="Right Arrow 16">
            <a:extLst>
              <a:ext uri="{FF2B5EF4-FFF2-40B4-BE49-F238E27FC236}">
                <a16:creationId xmlns:a16="http://schemas.microsoft.com/office/drawing/2014/main" id="{DAF491DF-AE71-48D8-A4FF-F21E78DBD2A0}"/>
              </a:ext>
            </a:extLst>
          </p:cNvPr>
          <p:cNvSpPr/>
          <p:nvPr/>
        </p:nvSpPr>
        <p:spPr>
          <a:xfrm rot="5400000">
            <a:off x="4972050" y="1885950"/>
            <a:ext cx="4953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graphicFrame>
        <p:nvGraphicFramePr>
          <p:cNvPr id="54" name="Table 53">
            <a:extLst>
              <a:ext uri="{FF2B5EF4-FFF2-40B4-BE49-F238E27FC236}">
                <a16:creationId xmlns:a16="http://schemas.microsoft.com/office/drawing/2014/main" id="{8F7D2646-0DB9-404D-9ADF-3C4B2949F6AD}"/>
              </a:ext>
            </a:extLst>
          </p:cNvPr>
          <p:cNvGraphicFramePr>
            <a:graphicFrameLocks noGrp="1"/>
          </p:cNvGraphicFramePr>
          <p:nvPr/>
        </p:nvGraphicFramePr>
        <p:xfrm>
          <a:off x="4221163" y="2576513"/>
          <a:ext cx="4587875" cy="1903413"/>
        </p:xfrm>
        <a:graphic>
          <a:graphicData uri="http://schemas.openxmlformats.org/drawingml/2006/table">
            <a:tbl>
              <a:tblPr/>
              <a:tblGrid>
                <a:gridCol w="4587875">
                  <a:extLst>
                    <a:ext uri="{9D8B030D-6E8A-4147-A177-3AD203B41FA5}">
                      <a16:colId xmlns:a16="http://schemas.microsoft.com/office/drawing/2014/main" val="20000"/>
                    </a:ext>
                  </a:extLst>
                </a:gridCol>
              </a:tblGrid>
              <a:tr h="285168">
                <a:tc>
                  <a:txBody>
                    <a:bodyPr/>
                    <a:lstStyle/>
                    <a:p>
                      <a:pPr marR="0" indent="0" algn="l" rtl="0">
                        <a:spcBef>
                          <a:spcPts val="0"/>
                        </a:spcBef>
                        <a:spcAft>
                          <a:spcPts val="0"/>
                        </a:spcAft>
                      </a:pPr>
                      <a:r>
                        <a:rPr lang="en-US" sz="1600" b="1" kern="1400" dirty="0">
                          <a:solidFill>
                            <a:srgbClr val="000000"/>
                          </a:solidFill>
                          <a:latin typeface="+mj-lt"/>
                        </a:rPr>
                        <a:t>Notice of Changes to Your Interest Rates</a:t>
                      </a:r>
                      <a:endParaRPr lang="en-US" sz="1600" kern="1400" dirty="0">
                        <a:solidFill>
                          <a:srgbClr val="000000"/>
                        </a:solidFill>
                        <a:latin typeface="+mj-lt"/>
                      </a:endParaRPr>
                    </a:p>
                  </a:txBody>
                  <a:tcPr marL="73012" marR="73012"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427751">
                <a:tc>
                  <a:txBody>
                    <a:bodyPr/>
                    <a:lstStyle/>
                    <a:p>
                      <a:pPr marR="0" indent="0" algn="l" rtl="0">
                        <a:spcBef>
                          <a:spcPts val="0"/>
                        </a:spcBef>
                        <a:spcAft>
                          <a:spcPts val="0"/>
                        </a:spcAft>
                      </a:pPr>
                      <a:r>
                        <a:rPr lang="en-US" sz="1200" kern="1400" dirty="0">
                          <a:solidFill>
                            <a:srgbClr val="000000"/>
                          </a:solidFill>
                          <a:latin typeface="+mj-lt"/>
                        </a:rPr>
                        <a:t>You have triggered the Penalty APR of 28.99%. This change will impact your account as follows:</a:t>
                      </a:r>
                    </a:p>
                  </a:txBody>
                  <a:tcPr marL="73012" marR="73012"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548867">
                <a:tc>
                  <a:txBody>
                    <a:bodyPr/>
                    <a:lstStyle/>
                    <a:p>
                      <a:pPr marR="0" indent="0" algn="l" rtl="0">
                        <a:spcBef>
                          <a:spcPts val="0"/>
                        </a:spcBef>
                        <a:spcAft>
                          <a:spcPts val="0"/>
                        </a:spcAft>
                      </a:pPr>
                      <a:r>
                        <a:rPr lang="en-US" sz="1200" u="sng" kern="1400" dirty="0">
                          <a:solidFill>
                            <a:srgbClr val="000000"/>
                          </a:solidFill>
                          <a:latin typeface="+mj-lt"/>
                        </a:rPr>
                        <a:t>Transactions made on or after 4/9/12: </a:t>
                      </a:r>
                      <a:r>
                        <a:rPr lang="en-US" sz="1200" kern="1400" dirty="0">
                          <a:solidFill>
                            <a:srgbClr val="000000"/>
                          </a:solidFill>
                          <a:latin typeface="+mj-lt"/>
                        </a:rPr>
                        <a:t>As of  5/10/12, the Penalty APR will apply to these transactions. We may keep the APR at this level indefinitely.</a:t>
                      </a:r>
                    </a:p>
                  </a:txBody>
                  <a:tcPr marL="73012" marR="73012"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641627">
                <a:tc>
                  <a:txBody>
                    <a:bodyPr/>
                    <a:lstStyle/>
                    <a:p>
                      <a:pPr marR="0" indent="0" algn="l" rtl="0">
                        <a:spcBef>
                          <a:spcPts val="0"/>
                        </a:spcBef>
                        <a:spcAft>
                          <a:spcPts val="0"/>
                        </a:spcAft>
                      </a:pPr>
                      <a:r>
                        <a:rPr lang="en-US" sz="1200" u="sng" kern="1400" dirty="0">
                          <a:solidFill>
                            <a:srgbClr val="000000"/>
                          </a:solidFill>
                          <a:latin typeface="+mj-lt"/>
                        </a:rPr>
                        <a:t>Transactions made before 4/9/12: </a:t>
                      </a:r>
                      <a:r>
                        <a:rPr lang="en-US" sz="1200" kern="1400" dirty="0">
                          <a:solidFill>
                            <a:srgbClr val="000000"/>
                          </a:solidFill>
                          <a:latin typeface="+mj-lt"/>
                        </a:rPr>
                        <a:t>Current rates will continue to apply to these transactions. If you become more than 60 days late on your account, the Penalty APR will apply to hose transactions as well.</a:t>
                      </a:r>
                    </a:p>
                  </a:txBody>
                  <a:tcPr marL="73012" marR="73012"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0" name="Right Arrow 69">
            <a:extLst>
              <a:ext uri="{FF2B5EF4-FFF2-40B4-BE49-F238E27FC236}">
                <a16:creationId xmlns:a16="http://schemas.microsoft.com/office/drawing/2014/main" id="{B4461408-0A7F-42BB-BC6C-DC5C7D8C28A4}"/>
              </a:ext>
            </a:extLst>
          </p:cNvPr>
          <p:cNvSpPr/>
          <p:nvPr/>
        </p:nvSpPr>
        <p:spPr>
          <a:xfrm>
            <a:off x="3771900" y="2765425"/>
            <a:ext cx="533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4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7088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088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088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088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088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088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089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089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089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089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7089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73">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2" presetClass="entr" presetSubtype="8"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0-#ppt_w/2"/>
                                          </p:val>
                                        </p:tav>
                                        <p:tav tm="100000">
                                          <p:val>
                                            <p:strVal val="#ppt_x"/>
                                          </p:val>
                                        </p:tav>
                                      </p:tavLst>
                                    </p:anim>
                                    <p:anim calcmode="lin" valueType="num">
                                      <p:cBhvr additive="base">
                                        <p:cTn id="74"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83" grpId="0"/>
      <p:bldP spid="55" grpId="0" animBg="1"/>
      <p:bldP spid="72" grpId="0" animBg="1"/>
      <p:bldP spid="74" grpId="0"/>
      <p:bldP spid="76" grpId="0"/>
      <p:bldP spid="17" grpId="0" animBg="1"/>
      <p:bldP spid="17" grpId="1" animBg="1"/>
      <p:bldP spid="7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a:extLst>
              <a:ext uri="{FF2B5EF4-FFF2-40B4-BE49-F238E27FC236}">
                <a16:creationId xmlns:a16="http://schemas.microsoft.com/office/drawing/2014/main" id="{FF9A97C3-C920-4D34-BC7A-EB5599F30B83}"/>
              </a:ext>
            </a:extLst>
          </p:cNvPr>
          <p:cNvGraphicFramePr>
            <a:graphicFrameLocks noGrp="1"/>
          </p:cNvGraphicFramePr>
          <p:nvPr/>
        </p:nvGraphicFramePr>
        <p:xfrm>
          <a:off x="4191000" y="3276600"/>
          <a:ext cx="4648199" cy="2209805"/>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23940">
                <a:tc gridSpan="5">
                  <a:txBody>
                    <a:bodyPr/>
                    <a:lstStyle/>
                    <a:p>
                      <a:pPr marR="0" indent="0" algn="ctr" rtl="0">
                        <a:spcBef>
                          <a:spcPts val="0"/>
                        </a:spcBef>
                        <a:spcAft>
                          <a:spcPts val="0"/>
                        </a:spcAft>
                      </a:pPr>
                      <a:r>
                        <a:rPr lang="en-US" sz="800" b="1" kern="1400" dirty="0">
                          <a:solidFill>
                            <a:srgbClr val="000000"/>
                          </a:solidFill>
                          <a:latin typeface="+mj-lt"/>
                        </a:rPr>
                        <a:t>Transactions</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58">
                <a:tc>
                  <a:txBody>
                    <a:bodyPr/>
                    <a:lstStyle/>
                    <a:p>
                      <a:pPr marR="0" indent="0" algn="ctr" rtl="0">
                        <a:spcBef>
                          <a:spcPts val="0"/>
                        </a:spcBef>
                        <a:spcAft>
                          <a:spcPts val="0"/>
                        </a:spcAft>
                      </a:pPr>
                      <a:r>
                        <a:rPr lang="en-US" sz="700" b="1" kern="1400" dirty="0">
                          <a:solidFill>
                            <a:srgbClr val="000000"/>
                          </a:solidFill>
                          <a:latin typeface="+mj-lt"/>
                        </a:rPr>
                        <a:t>Reference Number</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dirty="0">
                          <a:solidFill>
                            <a:srgbClr val="000000"/>
                          </a:solidFill>
                          <a:latin typeface="+mj-lt"/>
                        </a:rPr>
                        <a:t>Trans Date</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a:solidFill>
                            <a:srgbClr val="000000"/>
                          </a:solidFill>
                          <a:latin typeface="+mj-lt"/>
                        </a:rPr>
                        <a:t>Post Date</a:t>
                      </a:r>
                      <a:endParaRPr lang="en-US" sz="700" kern="140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Description of Transaction or Credit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Amount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8447">
                <a:tc>
                  <a:txBody>
                    <a:bodyPr/>
                    <a:lstStyle/>
                    <a:p>
                      <a:pPr marR="0" indent="0" algn="l" rtl="0">
                        <a:spcBef>
                          <a:spcPts val="0"/>
                        </a:spcBef>
                        <a:spcAft>
                          <a:spcPts val="0"/>
                        </a:spcAft>
                      </a:pPr>
                      <a:r>
                        <a:rPr lang="en-US" sz="7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108447">
                <a:tc>
                  <a:txBody>
                    <a:bodyPr/>
                    <a:lstStyle/>
                    <a:p>
                      <a:pPr marR="0" indent="0" algn="l" rtl="0">
                        <a:spcBef>
                          <a:spcPts val="0"/>
                        </a:spcBef>
                        <a:spcAft>
                          <a:spcPts val="0"/>
                        </a:spcAft>
                      </a:pPr>
                      <a:r>
                        <a:rPr lang="en-US" sz="7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8447">
                <a:tc>
                  <a:txBody>
                    <a:bodyPr/>
                    <a:lstStyle/>
                    <a:p>
                      <a:pPr marR="0" indent="0" algn="l" rtl="0">
                        <a:spcBef>
                          <a:spcPts val="0"/>
                        </a:spcBef>
                        <a:spcAft>
                          <a:spcPts val="0"/>
                        </a:spcAft>
                      </a:pPr>
                      <a:r>
                        <a:rPr lang="en-US" sz="7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r h="108447">
                <a:tc>
                  <a:txBody>
                    <a:bodyPr/>
                    <a:lstStyle/>
                    <a:p>
                      <a:pPr marR="0" indent="0" algn="l" rtl="0">
                        <a:spcBef>
                          <a:spcPts val="0"/>
                        </a:spcBef>
                        <a:spcAft>
                          <a:spcPts val="0"/>
                        </a:spcAft>
                      </a:pPr>
                      <a:r>
                        <a:rPr lang="en-US" sz="7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5"/>
                  </a:ext>
                </a:extLst>
              </a:tr>
              <a:tr h="123940">
                <a:tc gridSpan="5">
                  <a:txBody>
                    <a:bodyPr/>
                    <a:lstStyle/>
                    <a:p>
                      <a:pPr marR="0" indent="0" algn="ctr" rtl="0">
                        <a:spcBef>
                          <a:spcPts val="0"/>
                        </a:spcBef>
                        <a:spcAft>
                          <a:spcPts val="0"/>
                        </a:spcAft>
                      </a:pPr>
                      <a:r>
                        <a:rPr lang="en-US" sz="800" b="1" kern="1400" dirty="0">
                          <a:solidFill>
                            <a:srgbClr val="000000"/>
                          </a:solidFill>
                          <a:latin typeface="+mj-lt"/>
                        </a:rPr>
                        <a:t>Fees</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8447">
                <a:tc>
                  <a:txBody>
                    <a:bodyPr/>
                    <a:lstStyle/>
                    <a:p>
                      <a:pPr marR="0" indent="0" algn="l" rtl="0">
                        <a:spcBef>
                          <a:spcPts val="0"/>
                        </a:spcBef>
                        <a:spcAft>
                          <a:spcPts val="0"/>
                        </a:spcAft>
                      </a:pPr>
                      <a:r>
                        <a:rPr lang="en-US" sz="700" kern="140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7"/>
                  </a:ext>
                </a:extLst>
              </a:tr>
              <a:tr h="108447">
                <a:tc>
                  <a:txBody>
                    <a:bodyPr/>
                    <a:lstStyle/>
                    <a:p>
                      <a:pPr marR="0" indent="0" algn="l" rtl="0">
                        <a:spcBef>
                          <a:spcPts val="0"/>
                        </a:spcBef>
                        <a:spcAft>
                          <a:spcPts val="0"/>
                        </a:spcAft>
                      </a:pPr>
                      <a:r>
                        <a:rPr lang="en-US" sz="7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8"/>
                  </a:ext>
                </a:extLst>
              </a:tr>
              <a:tr h="108447">
                <a:tc>
                  <a:txBody>
                    <a:bodyPr/>
                    <a:lstStyle/>
                    <a:p>
                      <a:pPr marR="0" indent="0" algn="l" rtl="0">
                        <a:spcBef>
                          <a:spcPts val="0"/>
                        </a:spcBef>
                        <a:spcAft>
                          <a:spcPts val="0"/>
                        </a:spcAft>
                      </a:pPr>
                      <a:r>
                        <a:rPr lang="en-US" sz="7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9"/>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Fees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$69.45</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0"/>
                  </a:ext>
                </a:extLst>
              </a:tr>
              <a:tr h="123940">
                <a:tc gridSpan="5">
                  <a:txBody>
                    <a:bodyPr/>
                    <a:lstStyle/>
                    <a:p>
                      <a:pPr marR="0" indent="0" algn="ctr" rtl="0">
                        <a:spcBef>
                          <a:spcPts val="0"/>
                        </a:spcBef>
                        <a:spcAft>
                          <a:spcPts val="0"/>
                        </a:spcAft>
                      </a:pPr>
                      <a:r>
                        <a:rPr lang="en-US" sz="800" b="1" kern="1400" dirty="0">
                          <a:solidFill>
                            <a:srgbClr val="000000"/>
                          </a:solidFill>
                          <a:latin typeface="+mj-lt"/>
                        </a:rPr>
                        <a:t>Interest Charged</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2"/>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3"/>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Interest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$10.89</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r h="431708">
                <a:tc gridSpan="5">
                  <a:txBody>
                    <a:bodyPr/>
                    <a:lstStyle/>
                    <a:p>
                      <a:pPr marR="0" indent="0" algn="l" rtl="0">
                        <a:spcBef>
                          <a:spcPts val="0"/>
                        </a:spcBef>
                        <a:spcAft>
                          <a:spcPts val="1400"/>
                        </a:spcAft>
                      </a:pPr>
                      <a:r>
                        <a:rPr lang="en-US" sz="6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47" name="Table 46">
            <a:extLst>
              <a:ext uri="{FF2B5EF4-FFF2-40B4-BE49-F238E27FC236}">
                <a16:creationId xmlns:a16="http://schemas.microsoft.com/office/drawing/2014/main" id="{A96F8612-5FEB-46BD-B42D-6A3F0EE31572}"/>
              </a:ext>
            </a:extLst>
          </p:cNvPr>
          <p:cNvGraphicFramePr>
            <a:graphicFrameLocks noGrp="1"/>
          </p:cNvGraphicFramePr>
          <p:nvPr/>
        </p:nvGraphicFramePr>
        <p:xfrm>
          <a:off x="5867400" y="654050"/>
          <a:ext cx="2971800" cy="1648130"/>
        </p:xfrm>
        <a:graphic>
          <a:graphicData uri="http://schemas.openxmlformats.org/drawingml/2006/table">
            <a:tbl>
              <a:tblPr/>
              <a:tblGrid>
                <a:gridCol w="2149814">
                  <a:extLst>
                    <a:ext uri="{9D8B030D-6E8A-4147-A177-3AD203B41FA5}">
                      <a16:colId xmlns:a16="http://schemas.microsoft.com/office/drawing/2014/main" val="20000"/>
                    </a:ext>
                  </a:extLst>
                </a:gridCol>
                <a:gridCol w="821986">
                  <a:extLst>
                    <a:ext uri="{9D8B030D-6E8A-4147-A177-3AD203B41FA5}">
                      <a16:colId xmlns:a16="http://schemas.microsoft.com/office/drawing/2014/main" val="20001"/>
                    </a:ext>
                  </a:extLst>
                </a:gridCol>
              </a:tblGrid>
              <a:tr h="121865">
                <a:tc gridSpan="2">
                  <a:txBody>
                    <a:bodyPr/>
                    <a:lstStyle/>
                    <a:p>
                      <a:pPr marR="0" indent="0" algn="ctr" rtl="0">
                        <a:spcBef>
                          <a:spcPts val="0"/>
                        </a:spcBef>
                        <a:spcAft>
                          <a:spcPts val="0"/>
                        </a:spcAft>
                      </a:pPr>
                      <a:r>
                        <a:rPr lang="en-US" sz="800" b="1" kern="1400" dirty="0">
                          <a:solidFill>
                            <a:srgbClr val="000000"/>
                          </a:solidFill>
                          <a:latin typeface="+mj-lt"/>
                        </a:rPr>
                        <a:t>Payment Information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398">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398">
                <a:tc>
                  <a:txBody>
                    <a:bodyPr/>
                    <a:lstStyle/>
                    <a:p>
                      <a:pPr marR="0" indent="0" algn="l" rtl="0">
                        <a:spcBef>
                          <a:spcPts val="0"/>
                        </a:spcBef>
                        <a:spcAft>
                          <a:spcPts val="0"/>
                        </a:spcAft>
                      </a:pPr>
                      <a:r>
                        <a:rPr lang="en-US" sz="6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91398">
                <a:tc>
                  <a:txBody>
                    <a:bodyPr/>
                    <a:lstStyle/>
                    <a:p>
                      <a:pPr marR="0" indent="0" algn="l" rtl="0">
                        <a:spcBef>
                          <a:spcPts val="0"/>
                        </a:spcBef>
                        <a:spcAft>
                          <a:spcPts val="0"/>
                        </a:spcAft>
                      </a:pPr>
                      <a:r>
                        <a:rPr lang="en-US" sz="6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195">
                <a:tc gridSpan="2">
                  <a:txBody>
                    <a:bodyPr/>
                    <a:lstStyle/>
                    <a:p>
                      <a:pPr marR="0" indent="0" algn="just" rtl="0">
                        <a:spcBef>
                          <a:spcPts val="0"/>
                        </a:spcBef>
                        <a:spcAft>
                          <a:spcPts val="0"/>
                        </a:spcAft>
                      </a:pPr>
                      <a:r>
                        <a:rPr lang="en-US" sz="600" b="1" kern="1400" dirty="0">
                          <a:solidFill>
                            <a:srgbClr val="000000"/>
                          </a:solidFill>
                          <a:latin typeface="+mj-lt"/>
                        </a:rPr>
                        <a:t>Late Payment Warning</a:t>
                      </a:r>
                      <a:r>
                        <a:rPr lang="en-US" sz="6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4"/>
                  </a:ext>
                </a:extLst>
              </a:tr>
              <a:tr h="286126">
                <a:tc gridSpan="2">
                  <a:txBody>
                    <a:bodyPr/>
                    <a:lstStyle/>
                    <a:p>
                      <a:pPr marR="0" indent="0" algn="l" rtl="0">
                        <a:spcBef>
                          <a:spcPts val="0"/>
                        </a:spcBef>
                        <a:spcAft>
                          <a:spcPts val="0"/>
                        </a:spcAft>
                      </a:pPr>
                      <a:r>
                        <a:rPr lang="en-US" sz="600" b="1" kern="1400" dirty="0">
                          <a:solidFill>
                            <a:srgbClr val="000000"/>
                          </a:solidFill>
                          <a:latin typeface="+mj-lt"/>
                        </a:rPr>
                        <a:t>Minimum Payment Warning</a:t>
                      </a:r>
                      <a:r>
                        <a:rPr lang="en-US" sz="6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5"/>
                  </a:ext>
                </a:extLst>
              </a:tr>
              <a:tr h="691444">
                <a:tc gridSpan="2">
                  <a:txBody>
                    <a:bodyPr/>
                    <a:lstStyle/>
                    <a:p>
                      <a:pPr marR="0" indent="0" algn="l" rtl="0">
                        <a:spcBef>
                          <a:spcPts val="0"/>
                        </a:spcBef>
                        <a:spcAft>
                          <a:spcPts val="1400"/>
                        </a:spcAft>
                      </a:pPr>
                      <a:r>
                        <a:rPr lang="en-US" sz="1000" kern="1400" dirty="0">
                          <a:solidFill>
                            <a:srgbClr val="000000"/>
                          </a:solidFill>
                          <a:latin typeface="+mj-lt"/>
                        </a:rPr>
                        <a:t> </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48" name="Content Placeholder 66">
            <a:extLst>
              <a:ext uri="{FF2B5EF4-FFF2-40B4-BE49-F238E27FC236}">
                <a16:creationId xmlns:a16="http://schemas.microsoft.com/office/drawing/2014/main" id="{4FFAA080-7230-42B9-A4D4-6D65FE96EE13}"/>
              </a:ext>
            </a:extLst>
          </p:cNvPr>
          <p:cNvGraphicFramePr>
            <a:graphicFrameLocks/>
          </p:cNvGraphicFramePr>
          <p:nvPr/>
        </p:nvGraphicFramePr>
        <p:xfrm>
          <a:off x="4191000" y="5562600"/>
          <a:ext cx="4648199" cy="533400"/>
        </p:xfrm>
        <a:graphic>
          <a:graphicData uri="http://schemas.openxmlformats.org/drawingml/2006/table">
            <a:tbl>
              <a:tblPr/>
              <a:tblGrid>
                <a:gridCol w="1005796">
                  <a:extLst>
                    <a:ext uri="{9D8B030D-6E8A-4147-A177-3AD203B41FA5}">
                      <a16:colId xmlns:a16="http://schemas.microsoft.com/office/drawing/2014/main" val="20000"/>
                    </a:ext>
                  </a:extLst>
                </a:gridCol>
                <a:gridCol w="1299921">
                  <a:extLst>
                    <a:ext uri="{9D8B030D-6E8A-4147-A177-3AD203B41FA5}">
                      <a16:colId xmlns:a16="http://schemas.microsoft.com/office/drawing/2014/main" val="20001"/>
                    </a:ext>
                  </a:extLst>
                </a:gridCol>
                <a:gridCol w="1339311">
                  <a:extLst>
                    <a:ext uri="{9D8B030D-6E8A-4147-A177-3AD203B41FA5}">
                      <a16:colId xmlns:a16="http://schemas.microsoft.com/office/drawing/2014/main" val="20002"/>
                    </a:ext>
                  </a:extLst>
                </a:gridCol>
                <a:gridCol w="1003171">
                  <a:extLst>
                    <a:ext uri="{9D8B030D-6E8A-4147-A177-3AD203B41FA5}">
                      <a16:colId xmlns:a16="http://schemas.microsoft.com/office/drawing/2014/main" val="20003"/>
                    </a:ext>
                  </a:extLst>
                </a:gridCol>
              </a:tblGrid>
              <a:tr h="132771">
                <a:tc gridSpan="4">
                  <a:txBody>
                    <a:bodyPr/>
                    <a:lstStyle/>
                    <a:p>
                      <a:pPr marR="0" indent="0" algn="ctr" rtl="0">
                        <a:spcBef>
                          <a:spcPts val="0"/>
                        </a:spcBef>
                        <a:spcAft>
                          <a:spcPts val="0"/>
                        </a:spcAft>
                      </a:pPr>
                      <a:r>
                        <a:rPr lang="en-US" sz="800" b="1" kern="1400" dirty="0">
                          <a:solidFill>
                            <a:srgbClr val="000000"/>
                          </a:solidFill>
                          <a:latin typeface="+mj-lt"/>
                        </a:rPr>
                        <a:t>Interest Charge Calculation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78">
                <a:tc>
                  <a:txBody>
                    <a:bodyPr/>
                    <a:lstStyle/>
                    <a:p>
                      <a:pPr marR="0" indent="0" algn="ctr" rtl="0">
                        <a:spcBef>
                          <a:spcPts val="0"/>
                        </a:spcBef>
                        <a:spcAft>
                          <a:spcPts val="0"/>
                        </a:spcAft>
                      </a:pPr>
                      <a:r>
                        <a:rPr lang="en-US" sz="600" b="1" kern="1400" dirty="0">
                          <a:solidFill>
                            <a:srgbClr val="000000"/>
                          </a:solidFill>
                          <a:latin typeface="+mj-lt"/>
                        </a:rPr>
                        <a:t>Type of Balance</a:t>
                      </a:r>
                      <a:endParaRPr lang="en-US" sz="600" kern="1400" dirty="0">
                        <a:solidFill>
                          <a:srgbClr val="000000"/>
                        </a:solidFill>
                        <a:latin typeface="+mj-lt"/>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Annual Percentage Rate (APR)</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Balance Subject to Interest Rate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Interest Charge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99578">
                <a:tc>
                  <a:txBody>
                    <a:bodyPr/>
                    <a:lstStyle/>
                    <a:p>
                      <a:pPr marR="0" indent="0" algn="l" rtl="0">
                        <a:spcBef>
                          <a:spcPts val="0"/>
                        </a:spcBef>
                        <a:spcAft>
                          <a:spcPts val="0"/>
                        </a:spcAft>
                      </a:pPr>
                      <a:r>
                        <a:rPr lang="en-US" sz="600" kern="1400">
                          <a:solidFill>
                            <a:srgbClr val="000000"/>
                          </a:solidFill>
                          <a:latin typeface="+mj-lt"/>
                        </a:rPr>
                        <a:t>Purchases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1400"/>
                        </a:spcAft>
                      </a:pPr>
                      <a:r>
                        <a:rPr lang="en-US" sz="600" kern="1400" dirty="0">
                          <a:solidFill>
                            <a:srgbClr val="000000"/>
                          </a:solidFill>
                          <a:latin typeface="+mj-lt"/>
                        </a:rPr>
                        <a:t>14.99%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$512.14</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99578">
                <a:tc>
                  <a:txBody>
                    <a:bodyPr/>
                    <a:lstStyle/>
                    <a:p>
                      <a:pPr marR="0" indent="0" algn="l" rtl="0">
                        <a:spcBef>
                          <a:spcPts val="0"/>
                        </a:spcBef>
                        <a:spcAft>
                          <a:spcPts val="0"/>
                        </a:spcAft>
                      </a:pPr>
                      <a:r>
                        <a:rPr lang="en-US" sz="600" kern="1400">
                          <a:solidFill>
                            <a:srgbClr val="000000"/>
                          </a:solidFill>
                          <a:latin typeface="+mj-lt"/>
                        </a:rPr>
                        <a:t>Cash Advances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21.99%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$253.50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$4.58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1895">
                <a:tc>
                  <a:txBody>
                    <a:bodyPr/>
                    <a:lstStyle/>
                    <a:p>
                      <a:pPr marR="0" indent="0" algn="l" rtl="0">
                        <a:spcBef>
                          <a:spcPts val="0"/>
                        </a:spcBef>
                        <a:spcAft>
                          <a:spcPts val="0"/>
                        </a:spcAft>
                      </a:pPr>
                      <a:r>
                        <a:rPr lang="en-US" sz="600" kern="1400">
                          <a:solidFill>
                            <a:srgbClr val="000000"/>
                          </a:solidFill>
                          <a:latin typeface="+mj-lt"/>
                        </a:rPr>
                        <a:t>Balance Transfers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$637.50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9" name="Table 48">
            <a:extLst>
              <a:ext uri="{FF2B5EF4-FFF2-40B4-BE49-F238E27FC236}">
                <a16:creationId xmlns:a16="http://schemas.microsoft.com/office/drawing/2014/main" id="{BF17DBE4-7904-4C48-B542-0869023F9F3C}"/>
              </a:ext>
            </a:extLst>
          </p:cNvPr>
          <p:cNvGraphicFramePr>
            <a:graphicFrameLocks noGrp="1"/>
          </p:cNvGraphicFramePr>
          <p:nvPr/>
        </p:nvGraphicFramePr>
        <p:xfrm>
          <a:off x="4191000" y="649288"/>
          <a:ext cx="1600200" cy="1574801"/>
        </p:xfrm>
        <a:graphic>
          <a:graphicData uri="http://schemas.openxmlformats.org/drawingml/2006/table">
            <a:tbl>
              <a:tblPr/>
              <a:tblGrid>
                <a:gridCol w="968542">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tblGrid>
              <a:tr h="121919">
                <a:tc gridSpan="2">
                  <a:txBody>
                    <a:bodyPr/>
                    <a:lstStyle/>
                    <a:p>
                      <a:pPr marR="0" indent="0" algn="ctr" rtl="0">
                        <a:spcBef>
                          <a:spcPts val="0"/>
                        </a:spcBef>
                        <a:spcAft>
                          <a:spcPts val="0"/>
                        </a:spcAft>
                      </a:pPr>
                      <a:r>
                        <a:rPr lang="en-US" sz="800" b="1" kern="1400" dirty="0">
                          <a:solidFill>
                            <a:srgbClr val="000000"/>
                          </a:solidFill>
                          <a:latin typeface="+mj-lt"/>
                        </a:rPr>
                        <a:t>Summary of Account Activity</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05759">
                <a:tc>
                  <a:txBody>
                    <a:bodyPr/>
                    <a:lstStyle/>
                    <a:p>
                      <a:pPr marR="0" indent="0" algn="l" rtl="0">
                        <a:spcBef>
                          <a:spcPts val="0"/>
                        </a:spcBef>
                        <a:spcAft>
                          <a:spcPts val="0"/>
                        </a:spcAft>
                      </a:pPr>
                      <a:r>
                        <a:rPr lang="en-US" sz="600" kern="1400" dirty="0">
                          <a:solidFill>
                            <a:srgbClr val="000000"/>
                          </a:solidFill>
                          <a:latin typeface="+mj-lt"/>
                        </a:rPr>
                        <a:t>Previous Balance</a:t>
                      </a: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535.07</a:t>
                      </a: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05759">
                <a:tc>
                  <a:txBody>
                    <a:bodyPr/>
                    <a:lstStyle/>
                    <a:p>
                      <a:pPr marR="0" indent="0" algn="l" rtl="0">
                        <a:spcBef>
                          <a:spcPts val="0"/>
                        </a:spcBef>
                        <a:spcAft>
                          <a:spcPts val="0"/>
                        </a:spcAft>
                      </a:pPr>
                      <a:r>
                        <a:rPr lang="en-US" sz="600" kern="1400" dirty="0">
                          <a:solidFill>
                            <a:srgbClr val="000000"/>
                          </a:solidFill>
                          <a:latin typeface="+mj-lt"/>
                        </a:rPr>
                        <a:t>Payments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-450.00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5759">
                <a:tc>
                  <a:txBody>
                    <a:bodyPr/>
                    <a:lstStyle/>
                    <a:p>
                      <a:pPr marR="0" indent="0" algn="l" rtl="0">
                        <a:spcBef>
                          <a:spcPts val="0"/>
                        </a:spcBef>
                        <a:spcAft>
                          <a:spcPts val="0"/>
                        </a:spcAft>
                      </a:pPr>
                      <a:r>
                        <a:rPr lang="en-US" sz="600" kern="1400" dirty="0">
                          <a:solidFill>
                            <a:srgbClr val="000000"/>
                          </a:solidFill>
                          <a:latin typeface="+mj-lt"/>
                        </a:rPr>
                        <a:t>Purchases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5759">
                <a:tc>
                  <a:txBody>
                    <a:bodyPr/>
                    <a:lstStyle/>
                    <a:p>
                      <a:pPr marR="0" indent="0" algn="l" rtl="0">
                        <a:spcBef>
                          <a:spcPts val="0"/>
                        </a:spcBef>
                        <a:spcAft>
                          <a:spcPts val="0"/>
                        </a:spcAft>
                      </a:pPr>
                      <a:r>
                        <a:rPr lang="en-US" sz="600" kern="1400" dirty="0">
                          <a:solidFill>
                            <a:srgbClr val="000000"/>
                          </a:solidFill>
                          <a:latin typeface="+mj-lt"/>
                        </a:rPr>
                        <a:t>Balance Transfers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+785.00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5759">
                <a:tc>
                  <a:txBody>
                    <a:bodyPr/>
                    <a:lstStyle/>
                    <a:p>
                      <a:pPr marR="0" indent="0" algn="l" rtl="0">
                        <a:spcBef>
                          <a:spcPts val="0"/>
                        </a:spcBef>
                        <a:spcAft>
                          <a:spcPts val="0"/>
                        </a:spcAft>
                      </a:pPr>
                      <a:r>
                        <a:rPr lang="en-US" sz="600" kern="1400" dirty="0">
                          <a:solidFill>
                            <a:srgbClr val="000000"/>
                          </a:solidFill>
                          <a:latin typeface="+mj-lt"/>
                        </a:rPr>
                        <a:t>Cash Advances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+318.00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5759">
                <a:tc>
                  <a:txBody>
                    <a:bodyPr/>
                    <a:lstStyle/>
                    <a:p>
                      <a:pPr marR="0" indent="0" algn="l" rtl="0">
                        <a:spcBef>
                          <a:spcPts val="0"/>
                        </a:spcBef>
                        <a:spcAft>
                          <a:spcPts val="0"/>
                        </a:spcAft>
                      </a:pPr>
                      <a:r>
                        <a:rPr lang="en-US" sz="600" kern="1400" dirty="0">
                          <a:solidFill>
                            <a:srgbClr val="000000"/>
                          </a:solidFill>
                          <a:latin typeface="+mj-lt"/>
                        </a:rPr>
                        <a:t>Past Due Amount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5759">
                <a:tc>
                  <a:txBody>
                    <a:bodyPr/>
                    <a:lstStyle/>
                    <a:p>
                      <a:pPr marR="0" indent="0" algn="l" rtl="0">
                        <a:spcBef>
                          <a:spcPts val="0"/>
                        </a:spcBef>
                        <a:spcAft>
                          <a:spcPts val="0"/>
                        </a:spcAft>
                      </a:pPr>
                      <a:r>
                        <a:rPr lang="en-US" sz="600" kern="1400" dirty="0">
                          <a:solidFill>
                            <a:srgbClr val="000000"/>
                          </a:solidFill>
                          <a:latin typeface="+mj-lt"/>
                        </a:rPr>
                        <a:t>Fees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+69.45</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5759">
                <a:tc>
                  <a:txBody>
                    <a:bodyPr/>
                    <a:lstStyle/>
                    <a:p>
                      <a:pPr marR="0" indent="0" algn="l" rtl="0">
                        <a:spcBef>
                          <a:spcPts val="0"/>
                        </a:spcBef>
                        <a:spcAft>
                          <a:spcPts val="0"/>
                        </a:spcAft>
                      </a:pPr>
                      <a:r>
                        <a:rPr lang="en-US" sz="600" kern="1400" dirty="0">
                          <a:solidFill>
                            <a:srgbClr val="000000"/>
                          </a:solidFill>
                          <a:latin typeface="+mj-lt"/>
                        </a:rPr>
                        <a:t>Interest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+10.89</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5759">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91439">
                <a:tc>
                  <a:txBody>
                    <a:bodyPr/>
                    <a:lstStyle/>
                    <a:p>
                      <a:pPr marR="0" indent="0" algn="l" rtl="0">
                        <a:spcBef>
                          <a:spcPts val="0"/>
                        </a:spcBef>
                        <a:spcAft>
                          <a:spcPts val="0"/>
                        </a:spcAft>
                      </a:pPr>
                      <a:r>
                        <a:rPr lang="en-US" sz="600" kern="1400" dirty="0">
                          <a:solidFill>
                            <a:srgbClr val="000000"/>
                          </a:solidFill>
                          <a:latin typeface="+mj-lt"/>
                        </a:rPr>
                        <a:t> </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 </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5759">
                <a:tc>
                  <a:txBody>
                    <a:bodyPr/>
                    <a:lstStyle/>
                    <a:p>
                      <a:pPr marR="0" indent="0" algn="l" rtl="0">
                        <a:spcBef>
                          <a:spcPts val="0"/>
                        </a:spcBef>
                        <a:spcAft>
                          <a:spcPts val="0"/>
                        </a:spcAft>
                      </a:pPr>
                      <a:r>
                        <a:rPr lang="en-US" sz="600" kern="1400">
                          <a:solidFill>
                            <a:srgbClr val="000000"/>
                          </a:solidFill>
                          <a:latin typeface="+mj-lt"/>
                        </a:rPr>
                        <a:t>Credit Limit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$2,000.00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5759">
                <a:tc>
                  <a:txBody>
                    <a:bodyPr/>
                    <a:lstStyle/>
                    <a:p>
                      <a:pPr marR="0" indent="0" algn="l" rtl="0">
                        <a:spcBef>
                          <a:spcPts val="0"/>
                        </a:spcBef>
                        <a:spcAft>
                          <a:spcPts val="0"/>
                        </a:spcAft>
                      </a:pPr>
                      <a:r>
                        <a:rPr lang="en-US" sz="600" kern="1400">
                          <a:solidFill>
                            <a:srgbClr val="000000"/>
                          </a:solidFill>
                          <a:latin typeface="+mj-lt"/>
                        </a:rPr>
                        <a:t>Available credit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$215.47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6652">
                <a:tc>
                  <a:txBody>
                    <a:bodyPr/>
                    <a:lstStyle/>
                    <a:p>
                      <a:pPr marR="0" indent="0" algn="l" rtl="0">
                        <a:spcBef>
                          <a:spcPts val="0"/>
                        </a:spcBef>
                        <a:spcAft>
                          <a:spcPts val="0"/>
                        </a:spcAft>
                      </a:pPr>
                      <a:r>
                        <a:rPr lang="en-US" sz="600" kern="1400" dirty="0">
                          <a:solidFill>
                            <a:srgbClr val="000000"/>
                          </a:solidFill>
                          <a:latin typeface="+mj-lt"/>
                        </a:rPr>
                        <a:t>Statement closing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3/22/2012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91439">
                <a:tc>
                  <a:txBody>
                    <a:bodyPr/>
                    <a:lstStyle/>
                    <a:p>
                      <a:pPr marR="0" indent="0" algn="l" rtl="0">
                        <a:spcBef>
                          <a:spcPts val="0"/>
                        </a:spcBef>
                        <a:spcAft>
                          <a:spcPts val="0"/>
                        </a:spcAft>
                      </a:pPr>
                      <a:r>
                        <a:rPr lang="en-US" sz="600" kern="1400">
                          <a:solidFill>
                            <a:srgbClr val="000000"/>
                          </a:solidFill>
                          <a:latin typeface="+mj-lt"/>
                        </a:rPr>
                        <a:t>Days in billing cycle</a:t>
                      </a: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30</a:t>
                      </a: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50" name="Table 49">
            <a:extLst>
              <a:ext uri="{FF2B5EF4-FFF2-40B4-BE49-F238E27FC236}">
                <a16:creationId xmlns:a16="http://schemas.microsoft.com/office/drawing/2014/main" id="{62144752-C001-415D-A1E4-08339F545A3D}"/>
              </a:ext>
            </a:extLst>
          </p:cNvPr>
          <p:cNvGraphicFramePr>
            <a:graphicFrameLocks noGrp="1"/>
          </p:cNvGraphicFramePr>
          <p:nvPr/>
        </p:nvGraphicFramePr>
        <p:xfrm>
          <a:off x="5975350" y="1531938"/>
          <a:ext cx="2763838" cy="677869"/>
        </p:xfrm>
        <a:graphic>
          <a:graphicData uri="http://schemas.openxmlformats.org/drawingml/2006/table">
            <a:tbl>
              <a:tblPr/>
              <a:tblGrid>
                <a:gridCol w="896380">
                  <a:extLst>
                    <a:ext uri="{9D8B030D-6E8A-4147-A177-3AD203B41FA5}">
                      <a16:colId xmlns:a16="http://schemas.microsoft.com/office/drawing/2014/main" val="20000"/>
                    </a:ext>
                  </a:extLst>
                </a:gridCol>
                <a:gridCol w="971078">
                  <a:extLst>
                    <a:ext uri="{9D8B030D-6E8A-4147-A177-3AD203B41FA5}">
                      <a16:colId xmlns:a16="http://schemas.microsoft.com/office/drawing/2014/main" val="20001"/>
                    </a:ext>
                  </a:extLst>
                </a:gridCol>
                <a:gridCol w="896380">
                  <a:extLst>
                    <a:ext uri="{9D8B030D-6E8A-4147-A177-3AD203B41FA5}">
                      <a16:colId xmlns:a16="http://schemas.microsoft.com/office/drawing/2014/main" val="20002"/>
                    </a:ext>
                  </a:extLst>
                </a:gridCol>
              </a:tblGrid>
              <a:tr h="394090">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If you make no additional charges using this card and each month you pay…</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73">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0899">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1" name="Table 50">
            <a:extLst>
              <a:ext uri="{FF2B5EF4-FFF2-40B4-BE49-F238E27FC236}">
                <a16:creationId xmlns:a16="http://schemas.microsoft.com/office/drawing/2014/main" id="{8210C844-3058-48BC-B406-F9E65E427936}"/>
              </a:ext>
            </a:extLst>
          </p:cNvPr>
          <p:cNvGraphicFramePr>
            <a:graphicFrameLocks noGrp="1"/>
          </p:cNvGraphicFramePr>
          <p:nvPr/>
        </p:nvGraphicFramePr>
        <p:xfrm>
          <a:off x="4191000" y="2330450"/>
          <a:ext cx="2286000" cy="869994"/>
        </p:xfrm>
        <a:graphic>
          <a:graphicData uri="http://schemas.openxmlformats.org/drawingml/2006/table">
            <a:tbl>
              <a:tblPr/>
              <a:tblGrid>
                <a:gridCol w="2286000">
                  <a:extLst>
                    <a:ext uri="{9D8B030D-6E8A-4147-A177-3AD203B41FA5}">
                      <a16:colId xmlns:a16="http://schemas.microsoft.com/office/drawing/2014/main" val="20000"/>
                    </a:ext>
                  </a:extLst>
                </a:gridCol>
              </a:tblGrid>
              <a:tr h="121911">
                <a:tc>
                  <a:txBody>
                    <a:bodyPr/>
                    <a:lstStyle/>
                    <a:p>
                      <a:pPr marR="0" indent="0" algn="l" rtl="0">
                        <a:spcBef>
                          <a:spcPts val="0"/>
                        </a:spcBef>
                        <a:spcAft>
                          <a:spcPts val="0"/>
                        </a:spcAft>
                      </a:pPr>
                      <a:r>
                        <a:rPr lang="en-US" sz="800" b="1" kern="1400" dirty="0">
                          <a:solidFill>
                            <a:srgbClr val="000000"/>
                          </a:solidFill>
                          <a:latin typeface="+mj-lt"/>
                        </a:rPr>
                        <a:t>Notice of Changes to Your Interest Rates</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66">
                <a:tc>
                  <a:txBody>
                    <a:bodyPr/>
                    <a:lstStyle/>
                    <a:p>
                      <a:pPr marR="0" indent="0" algn="l" rtl="0">
                        <a:spcBef>
                          <a:spcPts val="0"/>
                        </a:spcBef>
                        <a:spcAft>
                          <a:spcPts val="0"/>
                        </a:spcAft>
                      </a:pPr>
                      <a:r>
                        <a:rPr lang="en-US" sz="600" kern="1400" dirty="0">
                          <a:solidFill>
                            <a:srgbClr val="000000"/>
                          </a:solidFill>
                          <a:latin typeface="+mj-lt"/>
                        </a:rPr>
                        <a:t>You have triggered the Penalty APR of 28.99%. This change will impact your account as follows: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274299">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the Penalty APR will apply to these transactions. We may keep the APR at this level indefinitely.</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90874">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rates will continue to apply to these transactions. If you become more than 60 days late on your account, the Penalty APR will apply to hose transactions as well.</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2" name="Table 51">
            <a:extLst>
              <a:ext uri="{FF2B5EF4-FFF2-40B4-BE49-F238E27FC236}">
                <a16:creationId xmlns:a16="http://schemas.microsoft.com/office/drawing/2014/main" id="{4110939A-4687-4695-A9DB-D23A2CE9EEF3}"/>
              </a:ext>
            </a:extLst>
          </p:cNvPr>
          <p:cNvGraphicFramePr>
            <a:graphicFrameLocks noGrp="1"/>
          </p:cNvGraphicFramePr>
          <p:nvPr/>
        </p:nvGraphicFramePr>
        <p:xfrm>
          <a:off x="6553200" y="2328863"/>
          <a:ext cx="2287588" cy="871595"/>
        </p:xfrm>
        <a:graphic>
          <a:graphicData uri="http://schemas.openxmlformats.org/drawingml/2006/table">
            <a:tbl>
              <a:tblPr/>
              <a:tblGrid>
                <a:gridCol w="2287588">
                  <a:extLst>
                    <a:ext uri="{9D8B030D-6E8A-4147-A177-3AD203B41FA5}">
                      <a16:colId xmlns:a16="http://schemas.microsoft.com/office/drawing/2014/main" val="20000"/>
                    </a:ext>
                  </a:extLst>
                </a:gridCol>
              </a:tblGrid>
              <a:tr h="126459">
                <a:tc>
                  <a:txBody>
                    <a:bodyPr/>
                    <a:lstStyle/>
                    <a:p>
                      <a:pPr marR="0" indent="0" algn="l" rtl="0">
                        <a:spcBef>
                          <a:spcPts val="0"/>
                        </a:spcBef>
                        <a:spcAft>
                          <a:spcPts val="0"/>
                        </a:spcAft>
                      </a:pPr>
                      <a:r>
                        <a:rPr lang="en-US" sz="800" b="1" kern="1400" dirty="0">
                          <a:solidFill>
                            <a:srgbClr val="000000"/>
                          </a:solidFill>
                          <a:latin typeface="+mj-lt"/>
                        </a:rPr>
                        <a:t>Important Changes to Your Account Terms</a:t>
                      </a:r>
                      <a:endParaRPr lang="en-US" sz="8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9376">
                <a:tc>
                  <a:txBody>
                    <a:bodyPr/>
                    <a:lstStyle/>
                    <a:p>
                      <a:pPr marR="0" indent="0" algn="l" rtl="0">
                        <a:spcBef>
                          <a:spcPts val="0"/>
                        </a:spcBef>
                        <a:spcAft>
                          <a:spcPts val="0"/>
                        </a:spcAft>
                      </a:pPr>
                      <a:r>
                        <a:rPr lang="en-US" sz="600" kern="1400" dirty="0">
                          <a:solidFill>
                            <a:srgbClr val="000000"/>
                          </a:solidFill>
                          <a:latin typeface="+mj-lt"/>
                        </a:rPr>
                        <a:t>The following is a summary of changes that are being made to your account terms. For more detailed information, please refer to the booklet enclosed with this statement. These changes will impact your account as follows: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APR</a:t>
                      </a:r>
                      <a:r>
                        <a:rPr lang="en-US" sz="600" kern="1400" baseline="0" dirty="0">
                          <a:solidFill>
                            <a:srgbClr val="000000"/>
                          </a:solidFill>
                          <a:latin typeface="+mj-lt"/>
                        </a:rPr>
                        <a:t> for Purchases will increase to 16.99%.</a:t>
                      </a:r>
                      <a:endParaRPr lang="en-US" sz="6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APRs will continue to apply to these transactions.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3" name="Table 52">
            <a:extLst>
              <a:ext uri="{FF2B5EF4-FFF2-40B4-BE49-F238E27FC236}">
                <a16:creationId xmlns:a16="http://schemas.microsoft.com/office/drawing/2014/main" id="{672A94C4-7DD8-40C4-BF74-4A79B6018872}"/>
              </a:ext>
            </a:extLst>
          </p:cNvPr>
          <p:cNvGraphicFramePr>
            <a:graphicFrameLocks noGrp="1"/>
          </p:cNvGraphicFramePr>
          <p:nvPr/>
        </p:nvGraphicFramePr>
        <p:xfrm>
          <a:off x="4953000" y="5105400"/>
          <a:ext cx="3124200" cy="304800"/>
        </p:xfrm>
        <a:graphic>
          <a:graphicData uri="http://schemas.openxmlformats.org/drawingml/2006/table">
            <a:tbl>
              <a:tblPr/>
              <a:tblGrid>
                <a:gridCol w="15618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76200">
                <a:tc gridSpan="2">
                  <a:txBody>
                    <a:bodyPr/>
                    <a:lstStyle/>
                    <a:p>
                      <a:pPr marR="0" indent="0" algn="ctr" rtl="0">
                        <a:spcBef>
                          <a:spcPts val="0"/>
                        </a:spcBef>
                        <a:spcAft>
                          <a:spcPts val="0"/>
                        </a:spcAft>
                      </a:pPr>
                      <a:r>
                        <a:rPr lang="en-US" sz="800" b="1" kern="1400" dirty="0">
                          <a:solidFill>
                            <a:srgbClr val="000000"/>
                          </a:solidFill>
                          <a:latin typeface="Calibri" pitchFamily="34" charset="0"/>
                          <a:cs typeface="Calibri" pitchFamily="34" charset="0"/>
                        </a:rPr>
                        <a:t>2012 Totals Year-to-Date</a:t>
                      </a:r>
                      <a:endParaRPr lang="en-US" sz="8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1907" name="TextBox 53">
            <a:extLst>
              <a:ext uri="{FF2B5EF4-FFF2-40B4-BE49-F238E27FC236}">
                <a16:creationId xmlns:a16="http://schemas.microsoft.com/office/drawing/2014/main" id="{DCFBDDA2-9C7D-4FB8-8A98-A71CD05C3BB0}"/>
              </a:ext>
            </a:extLst>
          </p:cNvPr>
          <p:cNvSpPr txBox="1">
            <a:spLocks noChangeArrowheads="1"/>
          </p:cNvSpPr>
          <p:nvPr/>
        </p:nvSpPr>
        <p:spPr bwMode="auto">
          <a:xfrm>
            <a:off x="4800600" y="395288"/>
            <a:ext cx="350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b="1">
                <a:latin typeface="+mj-lt"/>
                <a:cs typeface="Arial" charset="0"/>
              </a:rPr>
              <a:t>Andrew’s Credit Card Statement</a:t>
            </a:r>
          </a:p>
        </p:txBody>
      </p:sp>
      <p:sp>
        <p:nvSpPr>
          <p:cNvPr id="55" name="Rectangle 54">
            <a:extLst>
              <a:ext uri="{FF2B5EF4-FFF2-40B4-BE49-F238E27FC236}">
                <a16:creationId xmlns:a16="http://schemas.microsoft.com/office/drawing/2014/main" id="{DEE955FE-3ADE-4B4A-9A2D-6726BD500565}"/>
              </a:ext>
            </a:extLst>
          </p:cNvPr>
          <p:cNvSpPr/>
          <p:nvPr/>
        </p:nvSpPr>
        <p:spPr>
          <a:xfrm>
            <a:off x="4038600" y="381000"/>
            <a:ext cx="4953000" cy="5867400"/>
          </a:xfrm>
          <a:prstGeom prst="rect">
            <a:avLst/>
          </a:prstGeom>
          <a:noFill/>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latin typeface="+mj-lt"/>
            </a:endParaRPr>
          </a:p>
        </p:txBody>
      </p:sp>
      <p:grpSp>
        <p:nvGrpSpPr>
          <p:cNvPr id="71909" name="Group 55">
            <a:extLst>
              <a:ext uri="{FF2B5EF4-FFF2-40B4-BE49-F238E27FC236}">
                <a16:creationId xmlns:a16="http://schemas.microsoft.com/office/drawing/2014/main" id="{A44A0569-E342-4322-99F8-B3D20F216B2E}"/>
              </a:ext>
            </a:extLst>
          </p:cNvPr>
          <p:cNvGrpSpPr>
            <a:grpSpLocks/>
          </p:cNvGrpSpPr>
          <p:nvPr/>
        </p:nvGrpSpPr>
        <p:grpSpPr bwMode="auto">
          <a:xfrm>
            <a:off x="6096000" y="5773738"/>
            <a:ext cx="303213" cy="328612"/>
            <a:chOff x="6096000" y="5773401"/>
            <a:chExt cx="302619" cy="328949"/>
          </a:xfrm>
        </p:grpSpPr>
        <p:pic>
          <p:nvPicPr>
            <p:cNvPr id="74001" name="Picture 75">
              <a:extLst>
                <a:ext uri="{FF2B5EF4-FFF2-40B4-BE49-F238E27FC236}">
                  <a16:creationId xmlns:a16="http://schemas.microsoft.com/office/drawing/2014/main" id="{0B2F8A52-1F8E-4FE8-94CA-3F48249F50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91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44" name="Text Box 76">
              <a:extLst>
                <a:ext uri="{FF2B5EF4-FFF2-40B4-BE49-F238E27FC236}">
                  <a16:creationId xmlns:a16="http://schemas.microsoft.com/office/drawing/2014/main" id="{C1CD5D01-7D37-45C1-8B52-1B82B6E5DA56}"/>
                </a:ext>
              </a:extLst>
            </p:cNvPr>
            <p:cNvSpPr txBox="1">
              <a:spLocks noChangeArrowheads="1"/>
            </p:cNvSpPr>
            <p:nvPr/>
          </p:nvSpPr>
          <p:spPr bwMode="auto">
            <a:xfrm>
              <a:off x="6099169" y="5773401"/>
              <a:ext cx="291528" cy="2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10</a:t>
              </a:r>
              <a:endParaRPr lang="en-US" sz="1200">
                <a:latin typeface="+mj-lt"/>
                <a:cs typeface="Arial" charset="0"/>
              </a:endParaRPr>
            </a:p>
          </p:txBody>
        </p:sp>
      </p:grpSp>
      <p:grpSp>
        <p:nvGrpSpPr>
          <p:cNvPr id="71910" name="Group 65">
            <a:extLst>
              <a:ext uri="{FF2B5EF4-FFF2-40B4-BE49-F238E27FC236}">
                <a16:creationId xmlns:a16="http://schemas.microsoft.com/office/drawing/2014/main" id="{177EBE90-82F0-4255-97F8-C623B7A94052}"/>
              </a:ext>
            </a:extLst>
          </p:cNvPr>
          <p:cNvGrpSpPr>
            <a:grpSpLocks/>
          </p:cNvGrpSpPr>
          <p:nvPr/>
        </p:nvGrpSpPr>
        <p:grpSpPr bwMode="auto">
          <a:xfrm>
            <a:off x="8035925" y="5019675"/>
            <a:ext cx="303213" cy="317500"/>
            <a:chOff x="8079381" y="5108346"/>
            <a:chExt cx="302619" cy="317729"/>
          </a:xfrm>
        </p:grpSpPr>
        <p:pic>
          <p:nvPicPr>
            <p:cNvPr id="73999" name="Picture 75">
              <a:extLst>
                <a:ext uri="{FF2B5EF4-FFF2-40B4-BE49-F238E27FC236}">
                  <a16:creationId xmlns:a16="http://schemas.microsoft.com/office/drawing/2014/main" id="{FBBBF064-23F0-4A27-8C79-474E0026B3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381" y="51149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42" name="Text Box 76">
              <a:extLst>
                <a:ext uri="{FF2B5EF4-FFF2-40B4-BE49-F238E27FC236}">
                  <a16:creationId xmlns:a16="http://schemas.microsoft.com/office/drawing/2014/main" id="{C7C101A4-E2E0-4AE9-A5BC-449C42161149}"/>
                </a:ext>
              </a:extLst>
            </p:cNvPr>
            <p:cNvSpPr txBox="1">
              <a:spLocks noChangeArrowheads="1"/>
            </p:cNvSpPr>
            <p:nvPr/>
          </p:nvSpPr>
          <p:spPr bwMode="auto">
            <a:xfrm>
              <a:off x="8150679" y="5108346"/>
              <a:ext cx="152101"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9</a:t>
              </a:r>
              <a:endParaRPr lang="en-US" sz="1200">
                <a:latin typeface="+mj-lt"/>
                <a:cs typeface="Arial" charset="0"/>
              </a:endParaRPr>
            </a:p>
          </p:txBody>
        </p:sp>
      </p:grpSp>
      <p:grpSp>
        <p:nvGrpSpPr>
          <p:cNvPr id="71911" name="Group 74">
            <a:extLst>
              <a:ext uri="{FF2B5EF4-FFF2-40B4-BE49-F238E27FC236}">
                <a16:creationId xmlns:a16="http://schemas.microsoft.com/office/drawing/2014/main" id="{8BEF6938-0DAF-4E42-8AFF-3AEA6612FD9A}"/>
              </a:ext>
            </a:extLst>
          </p:cNvPr>
          <p:cNvGrpSpPr>
            <a:grpSpLocks/>
          </p:cNvGrpSpPr>
          <p:nvPr/>
        </p:nvGrpSpPr>
        <p:grpSpPr bwMode="auto">
          <a:xfrm>
            <a:off x="7467600" y="4248150"/>
            <a:ext cx="303213" cy="330200"/>
            <a:chOff x="7467600" y="4248150"/>
            <a:chExt cx="302619" cy="330200"/>
          </a:xfrm>
        </p:grpSpPr>
        <p:pic>
          <p:nvPicPr>
            <p:cNvPr id="73997" name="Picture 75">
              <a:extLst>
                <a:ext uri="{FF2B5EF4-FFF2-40B4-BE49-F238E27FC236}">
                  <a16:creationId xmlns:a16="http://schemas.microsoft.com/office/drawing/2014/main" id="{A5359BD1-0F2B-4320-A0E2-E8EA12AD7E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267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40" name="Text Box 76">
              <a:extLst>
                <a:ext uri="{FF2B5EF4-FFF2-40B4-BE49-F238E27FC236}">
                  <a16:creationId xmlns:a16="http://schemas.microsoft.com/office/drawing/2014/main" id="{8948A2D2-C626-4E2E-BDA0-15D6313ACF62}"/>
                </a:ext>
              </a:extLst>
            </p:cNvPr>
            <p:cNvSpPr txBox="1">
              <a:spLocks noChangeArrowheads="1"/>
            </p:cNvSpPr>
            <p:nvPr/>
          </p:nvSpPr>
          <p:spPr bwMode="auto">
            <a:xfrm>
              <a:off x="7534144" y="424815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8</a:t>
              </a:r>
              <a:endParaRPr lang="en-US" sz="1200">
                <a:latin typeface="+mj-lt"/>
                <a:cs typeface="Arial" charset="0"/>
              </a:endParaRPr>
            </a:p>
          </p:txBody>
        </p:sp>
      </p:grpSp>
      <p:grpSp>
        <p:nvGrpSpPr>
          <p:cNvPr id="71912" name="Group 78">
            <a:extLst>
              <a:ext uri="{FF2B5EF4-FFF2-40B4-BE49-F238E27FC236}">
                <a16:creationId xmlns:a16="http://schemas.microsoft.com/office/drawing/2014/main" id="{0F59998F-92EB-42B0-B154-AAFDB4925311}"/>
              </a:ext>
            </a:extLst>
          </p:cNvPr>
          <p:cNvGrpSpPr>
            <a:grpSpLocks/>
          </p:cNvGrpSpPr>
          <p:nvPr/>
        </p:nvGrpSpPr>
        <p:grpSpPr bwMode="auto">
          <a:xfrm>
            <a:off x="6858000" y="3190875"/>
            <a:ext cx="303213" cy="320675"/>
            <a:chOff x="6858000" y="3190875"/>
            <a:chExt cx="302619" cy="320675"/>
          </a:xfrm>
        </p:grpSpPr>
        <p:pic>
          <p:nvPicPr>
            <p:cNvPr id="73995" name="Picture 75">
              <a:extLst>
                <a:ext uri="{FF2B5EF4-FFF2-40B4-BE49-F238E27FC236}">
                  <a16:creationId xmlns:a16="http://schemas.microsoft.com/office/drawing/2014/main" id="{2BBAE073-3168-4FD1-B8F7-DF0253DF97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004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38" name="Text Box 76">
              <a:extLst>
                <a:ext uri="{FF2B5EF4-FFF2-40B4-BE49-F238E27FC236}">
                  <a16:creationId xmlns:a16="http://schemas.microsoft.com/office/drawing/2014/main" id="{5B1C601F-B87C-4935-AD12-3B2A1CF96288}"/>
                </a:ext>
              </a:extLst>
            </p:cNvPr>
            <p:cNvSpPr txBox="1">
              <a:spLocks noChangeArrowheads="1"/>
            </p:cNvSpPr>
            <p:nvPr/>
          </p:nvSpPr>
          <p:spPr bwMode="auto">
            <a:xfrm>
              <a:off x="6924544" y="3190875"/>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7</a:t>
              </a:r>
              <a:endParaRPr lang="en-US" sz="1200">
                <a:latin typeface="+mj-lt"/>
                <a:cs typeface="Arial" charset="0"/>
              </a:endParaRPr>
            </a:p>
          </p:txBody>
        </p:sp>
      </p:grpSp>
      <p:grpSp>
        <p:nvGrpSpPr>
          <p:cNvPr id="71913" name="Group 81">
            <a:extLst>
              <a:ext uri="{FF2B5EF4-FFF2-40B4-BE49-F238E27FC236}">
                <a16:creationId xmlns:a16="http://schemas.microsoft.com/office/drawing/2014/main" id="{1EF2CA79-1923-4B08-9975-D1A7E85FBBBD}"/>
              </a:ext>
            </a:extLst>
          </p:cNvPr>
          <p:cNvGrpSpPr>
            <a:grpSpLocks/>
          </p:cNvGrpSpPr>
          <p:nvPr/>
        </p:nvGrpSpPr>
        <p:grpSpPr bwMode="auto">
          <a:xfrm>
            <a:off x="8553450" y="2247900"/>
            <a:ext cx="303213" cy="320675"/>
            <a:chOff x="8553450" y="2247900"/>
            <a:chExt cx="302619" cy="320675"/>
          </a:xfrm>
        </p:grpSpPr>
        <p:pic>
          <p:nvPicPr>
            <p:cNvPr id="73993" name="Picture 75">
              <a:extLst>
                <a:ext uri="{FF2B5EF4-FFF2-40B4-BE49-F238E27FC236}">
                  <a16:creationId xmlns:a16="http://schemas.microsoft.com/office/drawing/2014/main" id="{36959AF0-67E5-47AD-8657-C88929FB7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50" y="22574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36" name="Text Box 76">
              <a:extLst>
                <a:ext uri="{FF2B5EF4-FFF2-40B4-BE49-F238E27FC236}">
                  <a16:creationId xmlns:a16="http://schemas.microsoft.com/office/drawing/2014/main" id="{34CA54F3-4EBF-444B-87E0-007234335CC6}"/>
                </a:ext>
              </a:extLst>
            </p:cNvPr>
            <p:cNvSpPr txBox="1">
              <a:spLocks noChangeArrowheads="1"/>
            </p:cNvSpPr>
            <p:nvPr/>
          </p:nvSpPr>
          <p:spPr bwMode="auto">
            <a:xfrm>
              <a:off x="8619994" y="224790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6</a:t>
              </a:r>
              <a:endParaRPr lang="en-US" sz="1200">
                <a:latin typeface="+mj-lt"/>
                <a:cs typeface="Arial" charset="0"/>
              </a:endParaRPr>
            </a:p>
          </p:txBody>
        </p:sp>
      </p:grpSp>
      <p:grpSp>
        <p:nvGrpSpPr>
          <p:cNvPr id="71914" name="Group 84">
            <a:extLst>
              <a:ext uri="{FF2B5EF4-FFF2-40B4-BE49-F238E27FC236}">
                <a16:creationId xmlns:a16="http://schemas.microsoft.com/office/drawing/2014/main" id="{CA45B9A8-238B-4329-A108-7FB81A28BCE8}"/>
              </a:ext>
            </a:extLst>
          </p:cNvPr>
          <p:cNvGrpSpPr>
            <a:grpSpLocks/>
          </p:cNvGrpSpPr>
          <p:nvPr/>
        </p:nvGrpSpPr>
        <p:grpSpPr bwMode="auto">
          <a:xfrm>
            <a:off x="7772400" y="595313"/>
            <a:ext cx="411163" cy="325437"/>
            <a:chOff x="7772400" y="594970"/>
            <a:chExt cx="411505" cy="325780"/>
          </a:xfrm>
        </p:grpSpPr>
        <p:pic>
          <p:nvPicPr>
            <p:cNvPr id="73991" name="Picture 75">
              <a:extLst>
                <a:ext uri="{FF2B5EF4-FFF2-40B4-BE49-F238E27FC236}">
                  <a16:creationId xmlns:a16="http://schemas.microsoft.com/office/drawing/2014/main" id="{EF721E4B-AB5F-4144-923A-CA226620C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96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34" name="Text Box 76">
              <a:extLst>
                <a:ext uri="{FF2B5EF4-FFF2-40B4-BE49-F238E27FC236}">
                  <a16:creationId xmlns:a16="http://schemas.microsoft.com/office/drawing/2014/main" id="{D619DC13-9354-41E8-910B-D417EE827AB4}"/>
                </a:ext>
              </a:extLst>
            </p:cNvPr>
            <p:cNvSpPr txBox="1">
              <a:spLocks noChangeArrowheads="1"/>
            </p:cNvSpPr>
            <p:nvPr/>
          </p:nvSpPr>
          <p:spPr bwMode="auto">
            <a:xfrm>
              <a:off x="7826420" y="594970"/>
              <a:ext cx="357485" cy="3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2</a:t>
              </a:r>
              <a:endParaRPr lang="en-US" sz="1200">
                <a:latin typeface="+mj-lt"/>
                <a:cs typeface="Arial" charset="0"/>
              </a:endParaRPr>
            </a:p>
          </p:txBody>
        </p:sp>
      </p:grpSp>
      <p:grpSp>
        <p:nvGrpSpPr>
          <p:cNvPr id="71915" name="Group 87">
            <a:extLst>
              <a:ext uri="{FF2B5EF4-FFF2-40B4-BE49-F238E27FC236}">
                <a16:creationId xmlns:a16="http://schemas.microsoft.com/office/drawing/2014/main" id="{5403DC4B-F99B-4E2D-AD18-6C93B5930E42}"/>
              </a:ext>
            </a:extLst>
          </p:cNvPr>
          <p:cNvGrpSpPr>
            <a:grpSpLocks/>
          </p:cNvGrpSpPr>
          <p:nvPr/>
        </p:nvGrpSpPr>
        <p:grpSpPr bwMode="auto">
          <a:xfrm>
            <a:off x="5715000" y="1273175"/>
            <a:ext cx="407988" cy="325438"/>
            <a:chOff x="5715000" y="1273455"/>
            <a:chExt cx="408455" cy="325135"/>
          </a:xfrm>
        </p:grpSpPr>
        <p:pic>
          <p:nvPicPr>
            <p:cNvPr id="73989" name="Picture 75">
              <a:extLst>
                <a:ext uri="{FF2B5EF4-FFF2-40B4-BE49-F238E27FC236}">
                  <a16:creationId xmlns:a16="http://schemas.microsoft.com/office/drawing/2014/main" id="{4D8D29F6-5F88-4F1A-94EA-06A8AB8322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8744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32" name="Text Box 76">
              <a:extLst>
                <a:ext uri="{FF2B5EF4-FFF2-40B4-BE49-F238E27FC236}">
                  <a16:creationId xmlns:a16="http://schemas.microsoft.com/office/drawing/2014/main" id="{3015F0D5-69F6-4121-9781-E81588B492C1}"/>
                </a:ext>
              </a:extLst>
            </p:cNvPr>
            <p:cNvSpPr txBox="1">
              <a:spLocks noChangeArrowheads="1"/>
            </p:cNvSpPr>
            <p:nvPr/>
          </p:nvSpPr>
          <p:spPr bwMode="auto">
            <a:xfrm>
              <a:off x="5765858" y="1273455"/>
              <a:ext cx="357597" cy="3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4</a:t>
              </a:r>
              <a:endParaRPr lang="en-US" sz="1200">
                <a:latin typeface="+mj-lt"/>
                <a:cs typeface="Arial" charset="0"/>
              </a:endParaRPr>
            </a:p>
          </p:txBody>
        </p:sp>
      </p:grpSp>
      <p:grpSp>
        <p:nvGrpSpPr>
          <p:cNvPr id="71916" name="Group 90">
            <a:extLst>
              <a:ext uri="{FF2B5EF4-FFF2-40B4-BE49-F238E27FC236}">
                <a16:creationId xmlns:a16="http://schemas.microsoft.com/office/drawing/2014/main" id="{F5E9C0E6-9E2F-491C-8350-4C5F8374A47A}"/>
              </a:ext>
            </a:extLst>
          </p:cNvPr>
          <p:cNvGrpSpPr>
            <a:grpSpLocks/>
          </p:cNvGrpSpPr>
          <p:nvPr/>
        </p:nvGrpSpPr>
        <p:grpSpPr bwMode="auto">
          <a:xfrm>
            <a:off x="6248400" y="2278063"/>
            <a:ext cx="412750" cy="319087"/>
            <a:chOff x="6248400" y="2278685"/>
            <a:chExt cx="412720" cy="318465"/>
          </a:xfrm>
        </p:grpSpPr>
        <p:pic>
          <p:nvPicPr>
            <p:cNvPr id="73987" name="Picture 75">
              <a:extLst>
                <a:ext uri="{FF2B5EF4-FFF2-40B4-BE49-F238E27FC236}">
                  <a16:creationId xmlns:a16="http://schemas.microsoft.com/office/drawing/2014/main" id="{C362A41D-DAF7-4DFB-867D-3FE4E502A1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30" name="Text Box 76">
              <a:extLst>
                <a:ext uri="{FF2B5EF4-FFF2-40B4-BE49-F238E27FC236}">
                  <a16:creationId xmlns:a16="http://schemas.microsoft.com/office/drawing/2014/main" id="{88648F0B-5552-4E82-B342-BBBCC7824998}"/>
                </a:ext>
              </a:extLst>
            </p:cNvPr>
            <p:cNvSpPr txBox="1">
              <a:spLocks noChangeArrowheads="1"/>
            </p:cNvSpPr>
            <p:nvPr/>
          </p:nvSpPr>
          <p:spPr bwMode="auto">
            <a:xfrm>
              <a:off x="6303959" y="2278685"/>
              <a:ext cx="357161" cy="30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5</a:t>
              </a:r>
              <a:endParaRPr lang="en-US" sz="1200">
                <a:latin typeface="+mj-lt"/>
                <a:cs typeface="Arial" charset="0"/>
              </a:endParaRPr>
            </a:p>
          </p:txBody>
        </p:sp>
      </p:grpSp>
      <p:grpSp>
        <p:nvGrpSpPr>
          <p:cNvPr id="71917" name="Group 93">
            <a:extLst>
              <a:ext uri="{FF2B5EF4-FFF2-40B4-BE49-F238E27FC236}">
                <a16:creationId xmlns:a16="http://schemas.microsoft.com/office/drawing/2014/main" id="{4E32217D-3E3C-4CD8-A2A1-0762A291280A}"/>
              </a:ext>
            </a:extLst>
          </p:cNvPr>
          <p:cNvGrpSpPr>
            <a:grpSpLocks/>
          </p:cNvGrpSpPr>
          <p:nvPr/>
        </p:nvGrpSpPr>
        <p:grpSpPr bwMode="auto">
          <a:xfrm>
            <a:off x="4953000" y="1131888"/>
            <a:ext cx="303213" cy="322262"/>
            <a:chOff x="4953000" y="1132367"/>
            <a:chExt cx="302619" cy="321783"/>
          </a:xfrm>
        </p:grpSpPr>
        <p:pic>
          <p:nvPicPr>
            <p:cNvPr id="73985" name="Picture 75">
              <a:extLst>
                <a:ext uri="{FF2B5EF4-FFF2-40B4-BE49-F238E27FC236}">
                  <a16:creationId xmlns:a16="http://schemas.microsoft.com/office/drawing/2014/main" id="{85E13739-2150-438C-A4C0-FB8CD0CE03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43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28" name="Text Box 76">
              <a:extLst>
                <a:ext uri="{FF2B5EF4-FFF2-40B4-BE49-F238E27FC236}">
                  <a16:creationId xmlns:a16="http://schemas.microsoft.com/office/drawing/2014/main" id="{EB3B54CB-35F7-405F-B93E-7C4A9C641D78}"/>
                </a:ext>
              </a:extLst>
            </p:cNvPr>
            <p:cNvSpPr txBox="1">
              <a:spLocks noChangeArrowheads="1"/>
            </p:cNvSpPr>
            <p:nvPr/>
          </p:nvSpPr>
          <p:spPr bwMode="auto">
            <a:xfrm>
              <a:off x="5011623" y="1132367"/>
              <a:ext cx="169529" cy="3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a:t>
              </a:r>
              <a:endParaRPr lang="en-US" sz="1200">
                <a:latin typeface="+mj-lt"/>
                <a:cs typeface="Arial" charset="0"/>
              </a:endParaRPr>
            </a:p>
          </p:txBody>
        </p:sp>
      </p:grpSp>
      <p:grpSp>
        <p:nvGrpSpPr>
          <p:cNvPr id="71918" name="Group 96">
            <a:extLst>
              <a:ext uri="{FF2B5EF4-FFF2-40B4-BE49-F238E27FC236}">
                <a16:creationId xmlns:a16="http://schemas.microsoft.com/office/drawing/2014/main" id="{1B05E4C9-9CF7-48A8-B89C-11799A9E2D13}"/>
              </a:ext>
            </a:extLst>
          </p:cNvPr>
          <p:cNvGrpSpPr>
            <a:grpSpLocks/>
          </p:cNvGrpSpPr>
          <p:nvPr/>
        </p:nvGrpSpPr>
        <p:grpSpPr bwMode="auto">
          <a:xfrm>
            <a:off x="5715000" y="995363"/>
            <a:ext cx="415925" cy="333375"/>
            <a:chOff x="5715000" y="994865"/>
            <a:chExt cx="415770" cy="334181"/>
          </a:xfrm>
        </p:grpSpPr>
        <p:pic>
          <p:nvPicPr>
            <p:cNvPr id="73983" name="Picture 75">
              <a:extLst>
                <a:ext uri="{FF2B5EF4-FFF2-40B4-BE49-F238E27FC236}">
                  <a16:creationId xmlns:a16="http://schemas.microsoft.com/office/drawing/2014/main" id="{FC1851A6-0D09-45F0-8471-E248932370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17896"/>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26" name="Text Box 76">
              <a:extLst>
                <a:ext uri="{FF2B5EF4-FFF2-40B4-BE49-F238E27FC236}">
                  <a16:creationId xmlns:a16="http://schemas.microsoft.com/office/drawing/2014/main" id="{4235D7A1-5648-41B5-BB1E-1579CF3A99BB}"/>
                </a:ext>
              </a:extLst>
            </p:cNvPr>
            <p:cNvSpPr txBox="1">
              <a:spLocks noChangeArrowheads="1"/>
            </p:cNvSpPr>
            <p:nvPr/>
          </p:nvSpPr>
          <p:spPr bwMode="auto">
            <a:xfrm>
              <a:off x="5773716" y="994865"/>
              <a:ext cx="357054" cy="31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3</a:t>
              </a:r>
              <a:endParaRPr lang="en-US" sz="1200">
                <a:latin typeface="+mj-lt"/>
                <a:cs typeface="Arial" charset="0"/>
              </a:endParaRPr>
            </a:p>
          </p:txBody>
        </p:sp>
      </p:grpSp>
      <p:sp>
        <p:nvSpPr>
          <p:cNvPr id="72" name="Rounded Rectangle 71">
            <a:extLst>
              <a:ext uri="{FF2B5EF4-FFF2-40B4-BE49-F238E27FC236}">
                <a16:creationId xmlns:a16="http://schemas.microsoft.com/office/drawing/2014/main" id="{9C25C929-ED52-47D6-B693-25EAB5CC2E9A}"/>
              </a:ext>
            </a:extLst>
          </p:cNvPr>
          <p:cNvSpPr/>
          <p:nvPr/>
        </p:nvSpPr>
        <p:spPr>
          <a:xfrm>
            <a:off x="214313" y="4568825"/>
            <a:ext cx="3627437" cy="1828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73" name="Rectangle 2">
            <a:extLst>
              <a:ext uri="{FF2B5EF4-FFF2-40B4-BE49-F238E27FC236}">
                <a16:creationId xmlns:a16="http://schemas.microsoft.com/office/drawing/2014/main" id="{626C8C22-9AAC-4E38-8C78-C64327ECCF47}"/>
              </a:ext>
            </a:extLst>
          </p:cNvPr>
          <p:cNvSpPr>
            <a:spLocks noChangeArrowheads="1"/>
          </p:cNvSpPr>
          <p:nvPr/>
        </p:nvSpPr>
        <p:spPr bwMode="auto">
          <a:xfrm>
            <a:off x="142875" y="341313"/>
            <a:ext cx="3810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Important Changes to Your Account Terms</a:t>
            </a:r>
          </a:p>
          <a:p>
            <a:pPr marL="342900" indent="-342900">
              <a:buFont typeface="Arial" pitchFamily="34" charset="0"/>
              <a:buChar char="•"/>
              <a:defRPr/>
            </a:pPr>
            <a:r>
              <a:rPr lang="en-US" sz="2400" dirty="0">
                <a:cs typeface="Calibri" pitchFamily="34" charset="0"/>
              </a:rPr>
              <a:t>Must be notified of any significant changes at least 45 days before the changes take effect</a:t>
            </a:r>
          </a:p>
          <a:p>
            <a:pPr marL="342900" indent="-342900">
              <a:buFont typeface="Arial" pitchFamily="34" charset="0"/>
              <a:buChar char="•"/>
              <a:defRPr/>
            </a:pPr>
            <a:r>
              <a:rPr lang="en-US" sz="2400" dirty="0">
                <a:cs typeface="Calibri" pitchFamily="34" charset="0"/>
              </a:rPr>
              <a:t>Any changes can only apply to new charges</a:t>
            </a:r>
          </a:p>
          <a:p>
            <a:pPr marL="342900" indent="-342900">
              <a:buFont typeface="Arial" pitchFamily="34" charset="0"/>
              <a:buChar char="•"/>
              <a:defRPr/>
            </a:pPr>
            <a:r>
              <a:rPr lang="en-US" sz="2400" dirty="0">
                <a:cs typeface="Calibri" pitchFamily="34" charset="0"/>
              </a:rPr>
              <a:t>Account can be closed before the changes go into effect</a:t>
            </a:r>
          </a:p>
        </p:txBody>
      </p:sp>
      <p:sp>
        <p:nvSpPr>
          <p:cNvPr id="74" name="TextBox 73">
            <a:extLst>
              <a:ext uri="{FF2B5EF4-FFF2-40B4-BE49-F238E27FC236}">
                <a16:creationId xmlns:a16="http://schemas.microsoft.com/office/drawing/2014/main" id="{72F4EDDE-E4FF-4707-9D1F-4208A2F1CCC1}"/>
              </a:ext>
            </a:extLst>
          </p:cNvPr>
          <p:cNvSpPr txBox="1">
            <a:spLocks noChangeArrowheads="1"/>
          </p:cNvSpPr>
          <p:nvPr/>
        </p:nvSpPr>
        <p:spPr bwMode="auto">
          <a:xfrm>
            <a:off x="381000" y="4543425"/>
            <a:ext cx="335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Other than implementation of the Penalty APR, will there be any other changes to Andrew’s account terms?</a:t>
            </a:r>
          </a:p>
        </p:txBody>
      </p:sp>
      <p:sp>
        <p:nvSpPr>
          <p:cNvPr id="76" name="TextBox 75">
            <a:extLst>
              <a:ext uri="{FF2B5EF4-FFF2-40B4-BE49-F238E27FC236}">
                <a16:creationId xmlns:a16="http://schemas.microsoft.com/office/drawing/2014/main" id="{06812EC8-2A45-4FC3-B534-E3AA8FADB4B2}"/>
              </a:ext>
            </a:extLst>
          </p:cNvPr>
          <p:cNvSpPr txBox="1">
            <a:spLocks noChangeArrowheads="1"/>
          </p:cNvSpPr>
          <p:nvPr/>
        </p:nvSpPr>
        <p:spPr bwMode="auto">
          <a:xfrm>
            <a:off x="198438" y="57912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a:latin typeface="+mj-lt"/>
                <a:cs typeface="Arial" charset="0"/>
              </a:rPr>
              <a:t>Yes, his APR for Purchases is increasing to 16.99%.</a:t>
            </a:r>
          </a:p>
        </p:txBody>
      </p:sp>
      <p:sp>
        <p:nvSpPr>
          <p:cNvPr id="17" name="Right Arrow 16">
            <a:extLst>
              <a:ext uri="{FF2B5EF4-FFF2-40B4-BE49-F238E27FC236}">
                <a16:creationId xmlns:a16="http://schemas.microsoft.com/office/drawing/2014/main" id="{24075769-4BC8-4BA9-86A3-83931B7F04A6}"/>
              </a:ext>
            </a:extLst>
          </p:cNvPr>
          <p:cNvSpPr/>
          <p:nvPr/>
        </p:nvSpPr>
        <p:spPr>
          <a:xfrm rot="5400000">
            <a:off x="6991350" y="1619250"/>
            <a:ext cx="10287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graphicFrame>
        <p:nvGraphicFramePr>
          <p:cNvPr id="54" name="Table 53">
            <a:extLst>
              <a:ext uri="{FF2B5EF4-FFF2-40B4-BE49-F238E27FC236}">
                <a16:creationId xmlns:a16="http://schemas.microsoft.com/office/drawing/2014/main" id="{14CF76F6-0091-4D64-B811-EF1E2CD95DA7}"/>
              </a:ext>
            </a:extLst>
          </p:cNvPr>
          <p:cNvGraphicFramePr>
            <a:graphicFrameLocks noGrp="1"/>
          </p:cNvGraphicFramePr>
          <p:nvPr/>
        </p:nvGraphicFramePr>
        <p:xfrm>
          <a:off x="4154488" y="2457450"/>
          <a:ext cx="4725987" cy="1870485"/>
        </p:xfrm>
        <a:graphic>
          <a:graphicData uri="http://schemas.openxmlformats.org/drawingml/2006/table">
            <a:tbl>
              <a:tblPr/>
              <a:tblGrid>
                <a:gridCol w="4725987">
                  <a:extLst>
                    <a:ext uri="{9D8B030D-6E8A-4147-A177-3AD203B41FA5}">
                      <a16:colId xmlns:a16="http://schemas.microsoft.com/office/drawing/2014/main" val="20000"/>
                    </a:ext>
                  </a:extLst>
                </a:gridCol>
              </a:tblGrid>
              <a:tr h="303724">
                <a:tc>
                  <a:txBody>
                    <a:bodyPr/>
                    <a:lstStyle/>
                    <a:p>
                      <a:pPr marR="0" indent="0" algn="l" rtl="0">
                        <a:spcBef>
                          <a:spcPts val="0"/>
                        </a:spcBef>
                        <a:spcAft>
                          <a:spcPts val="0"/>
                        </a:spcAft>
                      </a:pPr>
                      <a:r>
                        <a:rPr lang="en-US" sz="1600" b="1" kern="1400" dirty="0">
                          <a:solidFill>
                            <a:srgbClr val="000000"/>
                          </a:solidFill>
                          <a:latin typeface="+mj-lt"/>
                        </a:rPr>
                        <a:t>Important Changes to Your Account Terms</a:t>
                      </a:r>
                      <a:endParaRPr lang="en-US" sz="16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835241">
                <a:tc>
                  <a:txBody>
                    <a:bodyPr/>
                    <a:lstStyle/>
                    <a:p>
                      <a:pPr marR="0" indent="0" algn="l" rtl="0">
                        <a:spcBef>
                          <a:spcPts val="0"/>
                        </a:spcBef>
                        <a:spcAft>
                          <a:spcPts val="0"/>
                        </a:spcAft>
                      </a:pPr>
                      <a:r>
                        <a:rPr lang="en-US" sz="1200" kern="1400" dirty="0">
                          <a:solidFill>
                            <a:srgbClr val="000000"/>
                          </a:solidFill>
                          <a:latin typeface="+mj-lt"/>
                        </a:rPr>
                        <a:t>The following is a summary of changes that are being made to your account terms. For more detailed information, please refer to the booklet enclosed with this statement. These changes will impact your account as follows: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365555">
                <a:tc>
                  <a:txBody>
                    <a:bodyPr/>
                    <a:lstStyle/>
                    <a:p>
                      <a:pPr marR="0" indent="0" algn="l" rtl="0">
                        <a:spcBef>
                          <a:spcPts val="0"/>
                        </a:spcBef>
                        <a:spcAft>
                          <a:spcPts val="0"/>
                        </a:spcAft>
                      </a:pPr>
                      <a:r>
                        <a:rPr lang="en-US" sz="1200" u="sng" kern="1400" dirty="0">
                          <a:solidFill>
                            <a:srgbClr val="000000"/>
                          </a:solidFill>
                          <a:latin typeface="+mj-lt"/>
                        </a:rPr>
                        <a:t>Transactions made on or after 4/9/12: </a:t>
                      </a:r>
                      <a:r>
                        <a:rPr lang="en-US" sz="1200" kern="1400" dirty="0">
                          <a:solidFill>
                            <a:srgbClr val="000000"/>
                          </a:solidFill>
                          <a:latin typeface="+mj-lt"/>
                        </a:rPr>
                        <a:t>As of 5/10/12, APR</a:t>
                      </a:r>
                      <a:r>
                        <a:rPr lang="en-US" sz="1200" kern="1400" baseline="0" dirty="0">
                          <a:solidFill>
                            <a:srgbClr val="000000"/>
                          </a:solidFill>
                          <a:latin typeface="+mj-lt"/>
                        </a:rPr>
                        <a:t> for Purchases will increase to 16.99%.</a:t>
                      </a:r>
                      <a:endParaRPr lang="en-US" sz="12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365555">
                <a:tc>
                  <a:txBody>
                    <a:bodyPr/>
                    <a:lstStyle/>
                    <a:p>
                      <a:pPr marR="0" indent="0" algn="l" rtl="0">
                        <a:spcBef>
                          <a:spcPts val="0"/>
                        </a:spcBef>
                        <a:spcAft>
                          <a:spcPts val="0"/>
                        </a:spcAft>
                      </a:pPr>
                      <a:r>
                        <a:rPr lang="en-US" sz="1200" u="sng" kern="1400" dirty="0">
                          <a:solidFill>
                            <a:srgbClr val="000000"/>
                          </a:solidFill>
                          <a:latin typeface="+mj-lt"/>
                        </a:rPr>
                        <a:t>Transactions made before 4/9/12: </a:t>
                      </a:r>
                      <a:r>
                        <a:rPr lang="en-US" sz="1200" kern="1400" dirty="0">
                          <a:solidFill>
                            <a:srgbClr val="000000"/>
                          </a:solidFill>
                          <a:latin typeface="+mj-lt"/>
                        </a:rPr>
                        <a:t>Current APRs will continue to apply to these transactions.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0" name="Right Arrow 69">
            <a:extLst>
              <a:ext uri="{FF2B5EF4-FFF2-40B4-BE49-F238E27FC236}">
                <a16:creationId xmlns:a16="http://schemas.microsoft.com/office/drawing/2014/main" id="{0E0F74B2-4F8C-4179-8DD6-D4DB245B2647}"/>
              </a:ext>
            </a:extLst>
          </p:cNvPr>
          <p:cNvSpPr/>
          <p:nvPr/>
        </p:nvSpPr>
        <p:spPr>
          <a:xfrm>
            <a:off x="3086100" y="3486150"/>
            <a:ext cx="1295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190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190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19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19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191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19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191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191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191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191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191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73">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3">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2" presetClass="entr" presetSubtype="8"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additive="base">
                                        <p:cTn id="75" dur="500" fill="hold"/>
                                        <p:tgtEl>
                                          <p:spTgt spid="70"/>
                                        </p:tgtEl>
                                        <p:attrNameLst>
                                          <p:attrName>ppt_x</p:attrName>
                                        </p:attrNameLst>
                                      </p:cBhvr>
                                      <p:tavLst>
                                        <p:tav tm="0">
                                          <p:val>
                                            <p:strVal val="0-#ppt_w/2"/>
                                          </p:val>
                                        </p:tav>
                                        <p:tav tm="100000">
                                          <p:val>
                                            <p:strVal val="#ppt_x"/>
                                          </p:val>
                                        </p:tav>
                                      </p:tavLst>
                                    </p:anim>
                                    <p:anim calcmode="lin" valueType="num">
                                      <p:cBhvr additive="base">
                                        <p:cTn id="7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7" grpId="0"/>
      <p:bldP spid="55" grpId="0" animBg="1"/>
      <p:bldP spid="72" grpId="0" animBg="1"/>
      <p:bldP spid="74" grpId="0"/>
      <p:bldP spid="76" grpId="0"/>
      <p:bldP spid="17" grpId="0" animBg="1"/>
      <p:bldP spid="17" grpId="1" animBg="1"/>
      <p:bldP spid="7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a:extLst>
              <a:ext uri="{FF2B5EF4-FFF2-40B4-BE49-F238E27FC236}">
                <a16:creationId xmlns:a16="http://schemas.microsoft.com/office/drawing/2014/main" id="{AFFAB78D-84B4-46BD-B67C-BFF5F7BFAA52}"/>
              </a:ext>
            </a:extLst>
          </p:cNvPr>
          <p:cNvGraphicFramePr>
            <a:graphicFrameLocks noGrp="1"/>
          </p:cNvGraphicFramePr>
          <p:nvPr/>
        </p:nvGraphicFramePr>
        <p:xfrm>
          <a:off x="4191000" y="3276600"/>
          <a:ext cx="4648199" cy="2209805"/>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23940">
                <a:tc gridSpan="5">
                  <a:txBody>
                    <a:bodyPr/>
                    <a:lstStyle/>
                    <a:p>
                      <a:pPr marR="0" indent="0" algn="ctr" rtl="0">
                        <a:spcBef>
                          <a:spcPts val="0"/>
                        </a:spcBef>
                        <a:spcAft>
                          <a:spcPts val="0"/>
                        </a:spcAft>
                      </a:pPr>
                      <a:r>
                        <a:rPr lang="en-US" sz="800" b="1" kern="1400" dirty="0">
                          <a:solidFill>
                            <a:srgbClr val="000000"/>
                          </a:solidFill>
                          <a:latin typeface="+mj-lt"/>
                        </a:rPr>
                        <a:t>Transactions</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58">
                <a:tc>
                  <a:txBody>
                    <a:bodyPr/>
                    <a:lstStyle/>
                    <a:p>
                      <a:pPr marR="0" indent="0" algn="ctr" rtl="0">
                        <a:spcBef>
                          <a:spcPts val="0"/>
                        </a:spcBef>
                        <a:spcAft>
                          <a:spcPts val="0"/>
                        </a:spcAft>
                      </a:pPr>
                      <a:r>
                        <a:rPr lang="en-US" sz="700" b="1" kern="1400" dirty="0">
                          <a:solidFill>
                            <a:srgbClr val="000000"/>
                          </a:solidFill>
                          <a:latin typeface="+mj-lt"/>
                        </a:rPr>
                        <a:t>Reference Number</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dirty="0">
                          <a:solidFill>
                            <a:srgbClr val="000000"/>
                          </a:solidFill>
                          <a:latin typeface="+mj-lt"/>
                        </a:rPr>
                        <a:t>Trans Date</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a:solidFill>
                            <a:srgbClr val="000000"/>
                          </a:solidFill>
                          <a:latin typeface="+mj-lt"/>
                        </a:rPr>
                        <a:t>Post Date</a:t>
                      </a:r>
                      <a:endParaRPr lang="en-US" sz="700" kern="140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Description of Transaction or Credit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Amount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8447">
                <a:tc>
                  <a:txBody>
                    <a:bodyPr/>
                    <a:lstStyle/>
                    <a:p>
                      <a:pPr marR="0" indent="0" algn="l" rtl="0">
                        <a:spcBef>
                          <a:spcPts val="0"/>
                        </a:spcBef>
                        <a:spcAft>
                          <a:spcPts val="0"/>
                        </a:spcAft>
                      </a:pPr>
                      <a:r>
                        <a:rPr lang="en-US" sz="7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108447">
                <a:tc>
                  <a:txBody>
                    <a:bodyPr/>
                    <a:lstStyle/>
                    <a:p>
                      <a:pPr marR="0" indent="0" algn="l" rtl="0">
                        <a:spcBef>
                          <a:spcPts val="0"/>
                        </a:spcBef>
                        <a:spcAft>
                          <a:spcPts val="0"/>
                        </a:spcAft>
                      </a:pPr>
                      <a:r>
                        <a:rPr lang="en-US" sz="7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8447">
                <a:tc>
                  <a:txBody>
                    <a:bodyPr/>
                    <a:lstStyle/>
                    <a:p>
                      <a:pPr marR="0" indent="0" algn="l" rtl="0">
                        <a:spcBef>
                          <a:spcPts val="0"/>
                        </a:spcBef>
                        <a:spcAft>
                          <a:spcPts val="0"/>
                        </a:spcAft>
                      </a:pPr>
                      <a:r>
                        <a:rPr lang="en-US" sz="7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r h="108447">
                <a:tc>
                  <a:txBody>
                    <a:bodyPr/>
                    <a:lstStyle/>
                    <a:p>
                      <a:pPr marR="0" indent="0" algn="l" rtl="0">
                        <a:spcBef>
                          <a:spcPts val="0"/>
                        </a:spcBef>
                        <a:spcAft>
                          <a:spcPts val="0"/>
                        </a:spcAft>
                      </a:pPr>
                      <a:r>
                        <a:rPr lang="en-US" sz="7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5"/>
                  </a:ext>
                </a:extLst>
              </a:tr>
              <a:tr h="123940">
                <a:tc gridSpan="5">
                  <a:txBody>
                    <a:bodyPr/>
                    <a:lstStyle/>
                    <a:p>
                      <a:pPr marR="0" indent="0" algn="ctr" rtl="0">
                        <a:spcBef>
                          <a:spcPts val="0"/>
                        </a:spcBef>
                        <a:spcAft>
                          <a:spcPts val="0"/>
                        </a:spcAft>
                      </a:pPr>
                      <a:r>
                        <a:rPr lang="en-US" sz="800" b="1" kern="1400" dirty="0">
                          <a:solidFill>
                            <a:srgbClr val="000000"/>
                          </a:solidFill>
                          <a:latin typeface="+mj-lt"/>
                        </a:rPr>
                        <a:t>Fees</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8447">
                <a:tc>
                  <a:txBody>
                    <a:bodyPr/>
                    <a:lstStyle/>
                    <a:p>
                      <a:pPr marR="0" indent="0" algn="l" rtl="0">
                        <a:spcBef>
                          <a:spcPts val="0"/>
                        </a:spcBef>
                        <a:spcAft>
                          <a:spcPts val="0"/>
                        </a:spcAft>
                      </a:pPr>
                      <a:r>
                        <a:rPr lang="en-US" sz="700" kern="140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7"/>
                  </a:ext>
                </a:extLst>
              </a:tr>
              <a:tr h="108447">
                <a:tc>
                  <a:txBody>
                    <a:bodyPr/>
                    <a:lstStyle/>
                    <a:p>
                      <a:pPr marR="0" indent="0" algn="l" rtl="0">
                        <a:spcBef>
                          <a:spcPts val="0"/>
                        </a:spcBef>
                        <a:spcAft>
                          <a:spcPts val="0"/>
                        </a:spcAft>
                      </a:pPr>
                      <a:r>
                        <a:rPr lang="en-US" sz="7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8"/>
                  </a:ext>
                </a:extLst>
              </a:tr>
              <a:tr h="108447">
                <a:tc>
                  <a:txBody>
                    <a:bodyPr/>
                    <a:lstStyle/>
                    <a:p>
                      <a:pPr marR="0" indent="0" algn="l" rtl="0">
                        <a:spcBef>
                          <a:spcPts val="0"/>
                        </a:spcBef>
                        <a:spcAft>
                          <a:spcPts val="0"/>
                        </a:spcAft>
                      </a:pPr>
                      <a:r>
                        <a:rPr lang="en-US" sz="7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9"/>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Fees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$69.45</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0"/>
                  </a:ext>
                </a:extLst>
              </a:tr>
              <a:tr h="123940">
                <a:tc gridSpan="5">
                  <a:txBody>
                    <a:bodyPr/>
                    <a:lstStyle/>
                    <a:p>
                      <a:pPr marR="0" indent="0" algn="ctr" rtl="0">
                        <a:spcBef>
                          <a:spcPts val="0"/>
                        </a:spcBef>
                        <a:spcAft>
                          <a:spcPts val="0"/>
                        </a:spcAft>
                      </a:pPr>
                      <a:r>
                        <a:rPr lang="en-US" sz="800" b="1" kern="1400" dirty="0">
                          <a:solidFill>
                            <a:srgbClr val="000000"/>
                          </a:solidFill>
                          <a:latin typeface="+mj-lt"/>
                        </a:rPr>
                        <a:t>Interest Charged</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2"/>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3"/>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Interest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$10.89</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r h="431708">
                <a:tc gridSpan="5">
                  <a:txBody>
                    <a:bodyPr/>
                    <a:lstStyle/>
                    <a:p>
                      <a:pPr marR="0" indent="0" algn="l" rtl="0">
                        <a:spcBef>
                          <a:spcPts val="0"/>
                        </a:spcBef>
                        <a:spcAft>
                          <a:spcPts val="1400"/>
                        </a:spcAft>
                      </a:pPr>
                      <a:r>
                        <a:rPr lang="en-US" sz="6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47" name="Table 46">
            <a:extLst>
              <a:ext uri="{FF2B5EF4-FFF2-40B4-BE49-F238E27FC236}">
                <a16:creationId xmlns:a16="http://schemas.microsoft.com/office/drawing/2014/main" id="{516BD0A0-41BC-42A6-91B9-ACA5BF96803F}"/>
              </a:ext>
            </a:extLst>
          </p:cNvPr>
          <p:cNvGraphicFramePr>
            <a:graphicFrameLocks noGrp="1"/>
          </p:cNvGraphicFramePr>
          <p:nvPr/>
        </p:nvGraphicFramePr>
        <p:xfrm>
          <a:off x="5867400" y="654050"/>
          <a:ext cx="2971800" cy="1648130"/>
        </p:xfrm>
        <a:graphic>
          <a:graphicData uri="http://schemas.openxmlformats.org/drawingml/2006/table">
            <a:tbl>
              <a:tblPr/>
              <a:tblGrid>
                <a:gridCol w="2149814">
                  <a:extLst>
                    <a:ext uri="{9D8B030D-6E8A-4147-A177-3AD203B41FA5}">
                      <a16:colId xmlns:a16="http://schemas.microsoft.com/office/drawing/2014/main" val="20000"/>
                    </a:ext>
                  </a:extLst>
                </a:gridCol>
                <a:gridCol w="821986">
                  <a:extLst>
                    <a:ext uri="{9D8B030D-6E8A-4147-A177-3AD203B41FA5}">
                      <a16:colId xmlns:a16="http://schemas.microsoft.com/office/drawing/2014/main" val="20001"/>
                    </a:ext>
                  </a:extLst>
                </a:gridCol>
              </a:tblGrid>
              <a:tr h="121865">
                <a:tc gridSpan="2">
                  <a:txBody>
                    <a:bodyPr/>
                    <a:lstStyle/>
                    <a:p>
                      <a:pPr marR="0" indent="0" algn="ctr" rtl="0">
                        <a:spcBef>
                          <a:spcPts val="0"/>
                        </a:spcBef>
                        <a:spcAft>
                          <a:spcPts val="0"/>
                        </a:spcAft>
                      </a:pPr>
                      <a:r>
                        <a:rPr lang="en-US" sz="800" b="1" kern="1400" dirty="0">
                          <a:solidFill>
                            <a:srgbClr val="000000"/>
                          </a:solidFill>
                          <a:latin typeface="+mj-lt"/>
                        </a:rPr>
                        <a:t>Payment Information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398">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398">
                <a:tc>
                  <a:txBody>
                    <a:bodyPr/>
                    <a:lstStyle/>
                    <a:p>
                      <a:pPr marR="0" indent="0" algn="l" rtl="0">
                        <a:spcBef>
                          <a:spcPts val="0"/>
                        </a:spcBef>
                        <a:spcAft>
                          <a:spcPts val="0"/>
                        </a:spcAft>
                      </a:pPr>
                      <a:r>
                        <a:rPr lang="en-US" sz="6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91398">
                <a:tc>
                  <a:txBody>
                    <a:bodyPr/>
                    <a:lstStyle/>
                    <a:p>
                      <a:pPr marR="0" indent="0" algn="l" rtl="0">
                        <a:spcBef>
                          <a:spcPts val="0"/>
                        </a:spcBef>
                        <a:spcAft>
                          <a:spcPts val="0"/>
                        </a:spcAft>
                      </a:pPr>
                      <a:r>
                        <a:rPr lang="en-US" sz="6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195">
                <a:tc gridSpan="2">
                  <a:txBody>
                    <a:bodyPr/>
                    <a:lstStyle/>
                    <a:p>
                      <a:pPr marR="0" indent="0" algn="just" rtl="0">
                        <a:spcBef>
                          <a:spcPts val="0"/>
                        </a:spcBef>
                        <a:spcAft>
                          <a:spcPts val="0"/>
                        </a:spcAft>
                      </a:pPr>
                      <a:r>
                        <a:rPr lang="en-US" sz="600" b="1" kern="1400" dirty="0">
                          <a:solidFill>
                            <a:srgbClr val="000000"/>
                          </a:solidFill>
                          <a:latin typeface="+mj-lt"/>
                        </a:rPr>
                        <a:t>Late Payment Warning</a:t>
                      </a:r>
                      <a:r>
                        <a:rPr lang="en-US" sz="6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4"/>
                  </a:ext>
                </a:extLst>
              </a:tr>
              <a:tr h="286126">
                <a:tc gridSpan="2">
                  <a:txBody>
                    <a:bodyPr/>
                    <a:lstStyle/>
                    <a:p>
                      <a:pPr marR="0" indent="0" algn="l" rtl="0">
                        <a:spcBef>
                          <a:spcPts val="0"/>
                        </a:spcBef>
                        <a:spcAft>
                          <a:spcPts val="0"/>
                        </a:spcAft>
                      </a:pPr>
                      <a:r>
                        <a:rPr lang="en-US" sz="600" b="1" kern="1400" dirty="0">
                          <a:solidFill>
                            <a:srgbClr val="000000"/>
                          </a:solidFill>
                          <a:latin typeface="+mj-lt"/>
                        </a:rPr>
                        <a:t>Minimum Payment Warning</a:t>
                      </a:r>
                      <a:r>
                        <a:rPr lang="en-US" sz="6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5"/>
                  </a:ext>
                </a:extLst>
              </a:tr>
              <a:tr h="691444">
                <a:tc gridSpan="2">
                  <a:txBody>
                    <a:bodyPr/>
                    <a:lstStyle/>
                    <a:p>
                      <a:pPr marR="0" indent="0" algn="l" rtl="0">
                        <a:spcBef>
                          <a:spcPts val="0"/>
                        </a:spcBef>
                        <a:spcAft>
                          <a:spcPts val="1400"/>
                        </a:spcAft>
                      </a:pPr>
                      <a:r>
                        <a:rPr lang="en-US" sz="1000" kern="1400" dirty="0">
                          <a:solidFill>
                            <a:srgbClr val="000000"/>
                          </a:solidFill>
                          <a:latin typeface="+mj-lt"/>
                        </a:rPr>
                        <a:t> </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48" name="Content Placeholder 66">
            <a:extLst>
              <a:ext uri="{FF2B5EF4-FFF2-40B4-BE49-F238E27FC236}">
                <a16:creationId xmlns:a16="http://schemas.microsoft.com/office/drawing/2014/main" id="{EDCAC6B1-BA56-44C9-A867-7C470DCD20AE}"/>
              </a:ext>
            </a:extLst>
          </p:cNvPr>
          <p:cNvGraphicFramePr>
            <a:graphicFrameLocks/>
          </p:cNvGraphicFramePr>
          <p:nvPr/>
        </p:nvGraphicFramePr>
        <p:xfrm>
          <a:off x="4191000" y="5562600"/>
          <a:ext cx="4648199" cy="533400"/>
        </p:xfrm>
        <a:graphic>
          <a:graphicData uri="http://schemas.openxmlformats.org/drawingml/2006/table">
            <a:tbl>
              <a:tblPr/>
              <a:tblGrid>
                <a:gridCol w="1005796">
                  <a:extLst>
                    <a:ext uri="{9D8B030D-6E8A-4147-A177-3AD203B41FA5}">
                      <a16:colId xmlns:a16="http://schemas.microsoft.com/office/drawing/2014/main" val="20000"/>
                    </a:ext>
                  </a:extLst>
                </a:gridCol>
                <a:gridCol w="1299921">
                  <a:extLst>
                    <a:ext uri="{9D8B030D-6E8A-4147-A177-3AD203B41FA5}">
                      <a16:colId xmlns:a16="http://schemas.microsoft.com/office/drawing/2014/main" val="20001"/>
                    </a:ext>
                  </a:extLst>
                </a:gridCol>
                <a:gridCol w="1339311">
                  <a:extLst>
                    <a:ext uri="{9D8B030D-6E8A-4147-A177-3AD203B41FA5}">
                      <a16:colId xmlns:a16="http://schemas.microsoft.com/office/drawing/2014/main" val="20002"/>
                    </a:ext>
                  </a:extLst>
                </a:gridCol>
                <a:gridCol w="1003171">
                  <a:extLst>
                    <a:ext uri="{9D8B030D-6E8A-4147-A177-3AD203B41FA5}">
                      <a16:colId xmlns:a16="http://schemas.microsoft.com/office/drawing/2014/main" val="20003"/>
                    </a:ext>
                  </a:extLst>
                </a:gridCol>
              </a:tblGrid>
              <a:tr h="132771">
                <a:tc gridSpan="4">
                  <a:txBody>
                    <a:bodyPr/>
                    <a:lstStyle/>
                    <a:p>
                      <a:pPr marR="0" indent="0" algn="ctr" rtl="0">
                        <a:spcBef>
                          <a:spcPts val="0"/>
                        </a:spcBef>
                        <a:spcAft>
                          <a:spcPts val="0"/>
                        </a:spcAft>
                      </a:pPr>
                      <a:r>
                        <a:rPr lang="en-US" sz="800" b="1" kern="1400" dirty="0">
                          <a:solidFill>
                            <a:srgbClr val="000000"/>
                          </a:solidFill>
                          <a:latin typeface="+mj-lt"/>
                        </a:rPr>
                        <a:t>Interest Charge Calculation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78">
                <a:tc>
                  <a:txBody>
                    <a:bodyPr/>
                    <a:lstStyle/>
                    <a:p>
                      <a:pPr marR="0" indent="0" algn="ctr" rtl="0">
                        <a:spcBef>
                          <a:spcPts val="0"/>
                        </a:spcBef>
                        <a:spcAft>
                          <a:spcPts val="0"/>
                        </a:spcAft>
                      </a:pPr>
                      <a:r>
                        <a:rPr lang="en-US" sz="600" b="1" kern="1400" dirty="0">
                          <a:solidFill>
                            <a:srgbClr val="000000"/>
                          </a:solidFill>
                          <a:latin typeface="+mj-lt"/>
                        </a:rPr>
                        <a:t>Type of Balance</a:t>
                      </a:r>
                      <a:endParaRPr lang="en-US" sz="600" kern="1400" dirty="0">
                        <a:solidFill>
                          <a:srgbClr val="000000"/>
                        </a:solidFill>
                        <a:latin typeface="+mj-lt"/>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Annual Percentage Rate (APR)</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Balance Subject to Interest Rate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Interest Charge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99578">
                <a:tc>
                  <a:txBody>
                    <a:bodyPr/>
                    <a:lstStyle/>
                    <a:p>
                      <a:pPr marR="0" indent="0" algn="l" rtl="0">
                        <a:spcBef>
                          <a:spcPts val="0"/>
                        </a:spcBef>
                        <a:spcAft>
                          <a:spcPts val="0"/>
                        </a:spcAft>
                      </a:pPr>
                      <a:r>
                        <a:rPr lang="en-US" sz="600" kern="1400">
                          <a:solidFill>
                            <a:srgbClr val="000000"/>
                          </a:solidFill>
                          <a:latin typeface="+mj-lt"/>
                        </a:rPr>
                        <a:t>Purchases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1400"/>
                        </a:spcAft>
                      </a:pPr>
                      <a:r>
                        <a:rPr lang="en-US" sz="600" kern="1400" dirty="0">
                          <a:solidFill>
                            <a:srgbClr val="000000"/>
                          </a:solidFill>
                          <a:latin typeface="+mj-lt"/>
                        </a:rPr>
                        <a:t>14.99%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$512.14</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99578">
                <a:tc>
                  <a:txBody>
                    <a:bodyPr/>
                    <a:lstStyle/>
                    <a:p>
                      <a:pPr marR="0" indent="0" algn="l" rtl="0">
                        <a:spcBef>
                          <a:spcPts val="0"/>
                        </a:spcBef>
                        <a:spcAft>
                          <a:spcPts val="0"/>
                        </a:spcAft>
                      </a:pPr>
                      <a:r>
                        <a:rPr lang="en-US" sz="600" kern="1400">
                          <a:solidFill>
                            <a:srgbClr val="000000"/>
                          </a:solidFill>
                          <a:latin typeface="+mj-lt"/>
                        </a:rPr>
                        <a:t>Cash Advances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21.99%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$253.50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$4.58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1895">
                <a:tc>
                  <a:txBody>
                    <a:bodyPr/>
                    <a:lstStyle/>
                    <a:p>
                      <a:pPr marR="0" indent="0" algn="l" rtl="0">
                        <a:spcBef>
                          <a:spcPts val="0"/>
                        </a:spcBef>
                        <a:spcAft>
                          <a:spcPts val="0"/>
                        </a:spcAft>
                      </a:pPr>
                      <a:r>
                        <a:rPr lang="en-US" sz="600" kern="1400">
                          <a:solidFill>
                            <a:srgbClr val="000000"/>
                          </a:solidFill>
                          <a:latin typeface="+mj-lt"/>
                        </a:rPr>
                        <a:t>Balance Transfers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$637.50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9" name="Table 48">
            <a:extLst>
              <a:ext uri="{FF2B5EF4-FFF2-40B4-BE49-F238E27FC236}">
                <a16:creationId xmlns:a16="http://schemas.microsoft.com/office/drawing/2014/main" id="{7FD7BA63-5CBA-4683-9B46-ECD00BFB1CCC}"/>
              </a:ext>
            </a:extLst>
          </p:cNvPr>
          <p:cNvGraphicFramePr>
            <a:graphicFrameLocks noGrp="1"/>
          </p:cNvGraphicFramePr>
          <p:nvPr/>
        </p:nvGraphicFramePr>
        <p:xfrm>
          <a:off x="4191000" y="649288"/>
          <a:ext cx="1600200" cy="1574801"/>
        </p:xfrm>
        <a:graphic>
          <a:graphicData uri="http://schemas.openxmlformats.org/drawingml/2006/table">
            <a:tbl>
              <a:tblPr/>
              <a:tblGrid>
                <a:gridCol w="968542">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tblGrid>
              <a:tr h="121919">
                <a:tc gridSpan="2">
                  <a:txBody>
                    <a:bodyPr/>
                    <a:lstStyle/>
                    <a:p>
                      <a:pPr marR="0" indent="0" algn="ctr" rtl="0">
                        <a:spcBef>
                          <a:spcPts val="0"/>
                        </a:spcBef>
                        <a:spcAft>
                          <a:spcPts val="0"/>
                        </a:spcAft>
                      </a:pPr>
                      <a:r>
                        <a:rPr lang="en-US" sz="800" b="1" kern="1400" dirty="0">
                          <a:solidFill>
                            <a:srgbClr val="000000"/>
                          </a:solidFill>
                          <a:latin typeface="+mj-lt"/>
                        </a:rPr>
                        <a:t>Summary of Account Activity</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05759">
                <a:tc>
                  <a:txBody>
                    <a:bodyPr/>
                    <a:lstStyle/>
                    <a:p>
                      <a:pPr marR="0" indent="0" algn="l" rtl="0">
                        <a:spcBef>
                          <a:spcPts val="0"/>
                        </a:spcBef>
                        <a:spcAft>
                          <a:spcPts val="0"/>
                        </a:spcAft>
                      </a:pPr>
                      <a:r>
                        <a:rPr lang="en-US" sz="600" kern="1400" dirty="0">
                          <a:solidFill>
                            <a:srgbClr val="000000"/>
                          </a:solidFill>
                          <a:latin typeface="+mj-lt"/>
                        </a:rPr>
                        <a:t>Previous Balance</a:t>
                      </a: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535.07</a:t>
                      </a: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05759">
                <a:tc>
                  <a:txBody>
                    <a:bodyPr/>
                    <a:lstStyle/>
                    <a:p>
                      <a:pPr marR="0" indent="0" algn="l" rtl="0">
                        <a:spcBef>
                          <a:spcPts val="0"/>
                        </a:spcBef>
                        <a:spcAft>
                          <a:spcPts val="0"/>
                        </a:spcAft>
                      </a:pPr>
                      <a:r>
                        <a:rPr lang="en-US" sz="600" kern="1400" dirty="0">
                          <a:solidFill>
                            <a:srgbClr val="000000"/>
                          </a:solidFill>
                          <a:latin typeface="+mj-lt"/>
                        </a:rPr>
                        <a:t>Payments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-450.00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5759">
                <a:tc>
                  <a:txBody>
                    <a:bodyPr/>
                    <a:lstStyle/>
                    <a:p>
                      <a:pPr marR="0" indent="0" algn="l" rtl="0">
                        <a:spcBef>
                          <a:spcPts val="0"/>
                        </a:spcBef>
                        <a:spcAft>
                          <a:spcPts val="0"/>
                        </a:spcAft>
                      </a:pPr>
                      <a:r>
                        <a:rPr lang="en-US" sz="600" kern="1400" dirty="0">
                          <a:solidFill>
                            <a:srgbClr val="000000"/>
                          </a:solidFill>
                          <a:latin typeface="+mj-lt"/>
                        </a:rPr>
                        <a:t>Purchases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5759">
                <a:tc>
                  <a:txBody>
                    <a:bodyPr/>
                    <a:lstStyle/>
                    <a:p>
                      <a:pPr marR="0" indent="0" algn="l" rtl="0">
                        <a:spcBef>
                          <a:spcPts val="0"/>
                        </a:spcBef>
                        <a:spcAft>
                          <a:spcPts val="0"/>
                        </a:spcAft>
                      </a:pPr>
                      <a:r>
                        <a:rPr lang="en-US" sz="600" kern="1400" dirty="0">
                          <a:solidFill>
                            <a:srgbClr val="000000"/>
                          </a:solidFill>
                          <a:latin typeface="+mj-lt"/>
                        </a:rPr>
                        <a:t>Balance Transfers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+785.00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5759">
                <a:tc>
                  <a:txBody>
                    <a:bodyPr/>
                    <a:lstStyle/>
                    <a:p>
                      <a:pPr marR="0" indent="0" algn="l" rtl="0">
                        <a:spcBef>
                          <a:spcPts val="0"/>
                        </a:spcBef>
                        <a:spcAft>
                          <a:spcPts val="0"/>
                        </a:spcAft>
                      </a:pPr>
                      <a:r>
                        <a:rPr lang="en-US" sz="600" kern="1400" dirty="0">
                          <a:solidFill>
                            <a:srgbClr val="000000"/>
                          </a:solidFill>
                          <a:latin typeface="+mj-lt"/>
                        </a:rPr>
                        <a:t>Cash Advances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+318.00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5759">
                <a:tc>
                  <a:txBody>
                    <a:bodyPr/>
                    <a:lstStyle/>
                    <a:p>
                      <a:pPr marR="0" indent="0" algn="l" rtl="0">
                        <a:spcBef>
                          <a:spcPts val="0"/>
                        </a:spcBef>
                        <a:spcAft>
                          <a:spcPts val="0"/>
                        </a:spcAft>
                      </a:pPr>
                      <a:r>
                        <a:rPr lang="en-US" sz="600" kern="1400" dirty="0">
                          <a:solidFill>
                            <a:srgbClr val="000000"/>
                          </a:solidFill>
                          <a:latin typeface="+mj-lt"/>
                        </a:rPr>
                        <a:t>Past Due Amount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5759">
                <a:tc>
                  <a:txBody>
                    <a:bodyPr/>
                    <a:lstStyle/>
                    <a:p>
                      <a:pPr marR="0" indent="0" algn="l" rtl="0">
                        <a:spcBef>
                          <a:spcPts val="0"/>
                        </a:spcBef>
                        <a:spcAft>
                          <a:spcPts val="0"/>
                        </a:spcAft>
                      </a:pPr>
                      <a:r>
                        <a:rPr lang="en-US" sz="600" kern="1400" dirty="0">
                          <a:solidFill>
                            <a:srgbClr val="000000"/>
                          </a:solidFill>
                          <a:latin typeface="+mj-lt"/>
                        </a:rPr>
                        <a:t>Fees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+69.45</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5759">
                <a:tc>
                  <a:txBody>
                    <a:bodyPr/>
                    <a:lstStyle/>
                    <a:p>
                      <a:pPr marR="0" indent="0" algn="l" rtl="0">
                        <a:spcBef>
                          <a:spcPts val="0"/>
                        </a:spcBef>
                        <a:spcAft>
                          <a:spcPts val="0"/>
                        </a:spcAft>
                      </a:pPr>
                      <a:r>
                        <a:rPr lang="en-US" sz="600" kern="1400" dirty="0">
                          <a:solidFill>
                            <a:srgbClr val="000000"/>
                          </a:solidFill>
                          <a:latin typeface="+mj-lt"/>
                        </a:rPr>
                        <a:t>Interest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+10.89</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5759">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91439">
                <a:tc>
                  <a:txBody>
                    <a:bodyPr/>
                    <a:lstStyle/>
                    <a:p>
                      <a:pPr marR="0" indent="0" algn="l" rtl="0">
                        <a:spcBef>
                          <a:spcPts val="0"/>
                        </a:spcBef>
                        <a:spcAft>
                          <a:spcPts val="0"/>
                        </a:spcAft>
                      </a:pPr>
                      <a:r>
                        <a:rPr lang="en-US" sz="600" kern="1400" dirty="0">
                          <a:solidFill>
                            <a:srgbClr val="000000"/>
                          </a:solidFill>
                          <a:latin typeface="+mj-lt"/>
                        </a:rPr>
                        <a:t> </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 </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5759">
                <a:tc>
                  <a:txBody>
                    <a:bodyPr/>
                    <a:lstStyle/>
                    <a:p>
                      <a:pPr marR="0" indent="0" algn="l" rtl="0">
                        <a:spcBef>
                          <a:spcPts val="0"/>
                        </a:spcBef>
                        <a:spcAft>
                          <a:spcPts val="0"/>
                        </a:spcAft>
                      </a:pPr>
                      <a:r>
                        <a:rPr lang="en-US" sz="600" kern="1400">
                          <a:solidFill>
                            <a:srgbClr val="000000"/>
                          </a:solidFill>
                          <a:latin typeface="+mj-lt"/>
                        </a:rPr>
                        <a:t>Credit Limit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$2,000.00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5759">
                <a:tc>
                  <a:txBody>
                    <a:bodyPr/>
                    <a:lstStyle/>
                    <a:p>
                      <a:pPr marR="0" indent="0" algn="l" rtl="0">
                        <a:spcBef>
                          <a:spcPts val="0"/>
                        </a:spcBef>
                        <a:spcAft>
                          <a:spcPts val="0"/>
                        </a:spcAft>
                      </a:pPr>
                      <a:r>
                        <a:rPr lang="en-US" sz="600" kern="1400">
                          <a:solidFill>
                            <a:srgbClr val="000000"/>
                          </a:solidFill>
                          <a:latin typeface="+mj-lt"/>
                        </a:rPr>
                        <a:t>Available credit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$215.47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6652">
                <a:tc>
                  <a:txBody>
                    <a:bodyPr/>
                    <a:lstStyle/>
                    <a:p>
                      <a:pPr marR="0" indent="0" algn="l" rtl="0">
                        <a:spcBef>
                          <a:spcPts val="0"/>
                        </a:spcBef>
                        <a:spcAft>
                          <a:spcPts val="0"/>
                        </a:spcAft>
                      </a:pPr>
                      <a:r>
                        <a:rPr lang="en-US" sz="600" kern="1400" dirty="0">
                          <a:solidFill>
                            <a:srgbClr val="000000"/>
                          </a:solidFill>
                          <a:latin typeface="+mj-lt"/>
                        </a:rPr>
                        <a:t>Statement closing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3/22/2012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91439">
                <a:tc>
                  <a:txBody>
                    <a:bodyPr/>
                    <a:lstStyle/>
                    <a:p>
                      <a:pPr marR="0" indent="0" algn="l" rtl="0">
                        <a:spcBef>
                          <a:spcPts val="0"/>
                        </a:spcBef>
                        <a:spcAft>
                          <a:spcPts val="0"/>
                        </a:spcAft>
                      </a:pPr>
                      <a:r>
                        <a:rPr lang="en-US" sz="600" kern="1400">
                          <a:solidFill>
                            <a:srgbClr val="000000"/>
                          </a:solidFill>
                          <a:latin typeface="+mj-lt"/>
                        </a:rPr>
                        <a:t>Days in billing cycle</a:t>
                      </a: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30</a:t>
                      </a: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50" name="Table 49">
            <a:extLst>
              <a:ext uri="{FF2B5EF4-FFF2-40B4-BE49-F238E27FC236}">
                <a16:creationId xmlns:a16="http://schemas.microsoft.com/office/drawing/2014/main" id="{DDD00433-2E6A-4EC6-BDA0-832831651E48}"/>
              </a:ext>
            </a:extLst>
          </p:cNvPr>
          <p:cNvGraphicFramePr>
            <a:graphicFrameLocks noGrp="1"/>
          </p:cNvGraphicFramePr>
          <p:nvPr/>
        </p:nvGraphicFramePr>
        <p:xfrm>
          <a:off x="5975350" y="1531938"/>
          <a:ext cx="2763838" cy="677869"/>
        </p:xfrm>
        <a:graphic>
          <a:graphicData uri="http://schemas.openxmlformats.org/drawingml/2006/table">
            <a:tbl>
              <a:tblPr/>
              <a:tblGrid>
                <a:gridCol w="896380">
                  <a:extLst>
                    <a:ext uri="{9D8B030D-6E8A-4147-A177-3AD203B41FA5}">
                      <a16:colId xmlns:a16="http://schemas.microsoft.com/office/drawing/2014/main" val="20000"/>
                    </a:ext>
                  </a:extLst>
                </a:gridCol>
                <a:gridCol w="971078">
                  <a:extLst>
                    <a:ext uri="{9D8B030D-6E8A-4147-A177-3AD203B41FA5}">
                      <a16:colId xmlns:a16="http://schemas.microsoft.com/office/drawing/2014/main" val="20001"/>
                    </a:ext>
                  </a:extLst>
                </a:gridCol>
                <a:gridCol w="896380">
                  <a:extLst>
                    <a:ext uri="{9D8B030D-6E8A-4147-A177-3AD203B41FA5}">
                      <a16:colId xmlns:a16="http://schemas.microsoft.com/office/drawing/2014/main" val="20002"/>
                    </a:ext>
                  </a:extLst>
                </a:gridCol>
              </a:tblGrid>
              <a:tr h="394090">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If you make no additional charges using this card and each month you pay…</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73">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0899">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1" name="Table 50">
            <a:extLst>
              <a:ext uri="{FF2B5EF4-FFF2-40B4-BE49-F238E27FC236}">
                <a16:creationId xmlns:a16="http://schemas.microsoft.com/office/drawing/2014/main" id="{6CAFDCB0-E870-44BC-A712-AAB06CF5649F}"/>
              </a:ext>
            </a:extLst>
          </p:cNvPr>
          <p:cNvGraphicFramePr>
            <a:graphicFrameLocks noGrp="1"/>
          </p:cNvGraphicFramePr>
          <p:nvPr/>
        </p:nvGraphicFramePr>
        <p:xfrm>
          <a:off x="4191000" y="2330450"/>
          <a:ext cx="2286000" cy="869994"/>
        </p:xfrm>
        <a:graphic>
          <a:graphicData uri="http://schemas.openxmlformats.org/drawingml/2006/table">
            <a:tbl>
              <a:tblPr/>
              <a:tblGrid>
                <a:gridCol w="2286000">
                  <a:extLst>
                    <a:ext uri="{9D8B030D-6E8A-4147-A177-3AD203B41FA5}">
                      <a16:colId xmlns:a16="http://schemas.microsoft.com/office/drawing/2014/main" val="20000"/>
                    </a:ext>
                  </a:extLst>
                </a:gridCol>
              </a:tblGrid>
              <a:tr h="121911">
                <a:tc>
                  <a:txBody>
                    <a:bodyPr/>
                    <a:lstStyle/>
                    <a:p>
                      <a:pPr marR="0" indent="0" algn="l" rtl="0">
                        <a:spcBef>
                          <a:spcPts val="0"/>
                        </a:spcBef>
                        <a:spcAft>
                          <a:spcPts val="0"/>
                        </a:spcAft>
                      </a:pPr>
                      <a:r>
                        <a:rPr lang="en-US" sz="800" b="1" kern="1400" dirty="0">
                          <a:solidFill>
                            <a:srgbClr val="000000"/>
                          </a:solidFill>
                          <a:latin typeface="+mj-lt"/>
                        </a:rPr>
                        <a:t>Notice of Changes to Your Interest Rates</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66">
                <a:tc>
                  <a:txBody>
                    <a:bodyPr/>
                    <a:lstStyle/>
                    <a:p>
                      <a:pPr marR="0" indent="0" algn="l" rtl="0">
                        <a:spcBef>
                          <a:spcPts val="0"/>
                        </a:spcBef>
                        <a:spcAft>
                          <a:spcPts val="0"/>
                        </a:spcAft>
                      </a:pPr>
                      <a:r>
                        <a:rPr lang="en-US" sz="600" kern="1400" dirty="0">
                          <a:solidFill>
                            <a:srgbClr val="000000"/>
                          </a:solidFill>
                          <a:latin typeface="+mj-lt"/>
                        </a:rPr>
                        <a:t>You have triggered the Penalty APR of 28.99%. This change will impact your account as follows: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274299">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the Penalty APR will apply to these transactions. We may keep the APR at this level indefinitely.</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90874">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rates will continue to apply to these transactions. If you become more than 60 days late on your account, the Penalty APR will apply to hose transactions as well.</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2" name="Table 51">
            <a:extLst>
              <a:ext uri="{FF2B5EF4-FFF2-40B4-BE49-F238E27FC236}">
                <a16:creationId xmlns:a16="http://schemas.microsoft.com/office/drawing/2014/main" id="{C2138861-FA45-4108-B65B-09CE89C00DBB}"/>
              </a:ext>
            </a:extLst>
          </p:cNvPr>
          <p:cNvGraphicFramePr>
            <a:graphicFrameLocks noGrp="1"/>
          </p:cNvGraphicFramePr>
          <p:nvPr/>
        </p:nvGraphicFramePr>
        <p:xfrm>
          <a:off x="6553200" y="2328863"/>
          <a:ext cx="2287588" cy="871595"/>
        </p:xfrm>
        <a:graphic>
          <a:graphicData uri="http://schemas.openxmlformats.org/drawingml/2006/table">
            <a:tbl>
              <a:tblPr/>
              <a:tblGrid>
                <a:gridCol w="2287588">
                  <a:extLst>
                    <a:ext uri="{9D8B030D-6E8A-4147-A177-3AD203B41FA5}">
                      <a16:colId xmlns:a16="http://schemas.microsoft.com/office/drawing/2014/main" val="20000"/>
                    </a:ext>
                  </a:extLst>
                </a:gridCol>
              </a:tblGrid>
              <a:tr h="126459">
                <a:tc>
                  <a:txBody>
                    <a:bodyPr/>
                    <a:lstStyle/>
                    <a:p>
                      <a:pPr marR="0" indent="0" algn="l" rtl="0">
                        <a:spcBef>
                          <a:spcPts val="0"/>
                        </a:spcBef>
                        <a:spcAft>
                          <a:spcPts val="0"/>
                        </a:spcAft>
                      </a:pPr>
                      <a:r>
                        <a:rPr lang="en-US" sz="800" b="1" kern="1400" dirty="0">
                          <a:solidFill>
                            <a:srgbClr val="000000"/>
                          </a:solidFill>
                          <a:latin typeface="+mj-lt"/>
                        </a:rPr>
                        <a:t>Important Changes to Your Account Terms</a:t>
                      </a:r>
                      <a:endParaRPr lang="en-US" sz="8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9376">
                <a:tc>
                  <a:txBody>
                    <a:bodyPr/>
                    <a:lstStyle/>
                    <a:p>
                      <a:pPr marR="0" indent="0" algn="l" rtl="0">
                        <a:spcBef>
                          <a:spcPts val="0"/>
                        </a:spcBef>
                        <a:spcAft>
                          <a:spcPts val="0"/>
                        </a:spcAft>
                      </a:pPr>
                      <a:r>
                        <a:rPr lang="en-US" sz="600" kern="1400" dirty="0">
                          <a:solidFill>
                            <a:srgbClr val="000000"/>
                          </a:solidFill>
                          <a:latin typeface="+mj-lt"/>
                        </a:rPr>
                        <a:t>The following is a summary of changes that are being made to your account terms. For more detailed information, please refer to the booklet enclosed with this statement. These changes will impact your account as follows: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APR</a:t>
                      </a:r>
                      <a:r>
                        <a:rPr lang="en-US" sz="600" kern="1400" baseline="0" dirty="0">
                          <a:solidFill>
                            <a:srgbClr val="000000"/>
                          </a:solidFill>
                          <a:latin typeface="+mj-lt"/>
                        </a:rPr>
                        <a:t> for Purchases will increase to 16.99%.</a:t>
                      </a:r>
                      <a:endParaRPr lang="en-US" sz="6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APRs will continue to apply to these transactions.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3" name="Table 52">
            <a:extLst>
              <a:ext uri="{FF2B5EF4-FFF2-40B4-BE49-F238E27FC236}">
                <a16:creationId xmlns:a16="http://schemas.microsoft.com/office/drawing/2014/main" id="{83239C88-8EB2-4C93-B4F7-71CC788764F9}"/>
              </a:ext>
            </a:extLst>
          </p:cNvPr>
          <p:cNvGraphicFramePr>
            <a:graphicFrameLocks noGrp="1"/>
          </p:cNvGraphicFramePr>
          <p:nvPr/>
        </p:nvGraphicFramePr>
        <p:xfrm>
          <a:off x="4953000" y="5105400"/>
          <a:ext cx="3124200" cy="304800"/>
        </p:xfrm>
        <a:graphic>
          <a:graphicData uri="http://schemas.openxmlformats.org/drawingml/2006/table">
            <a:tbl>
              <a:tblPr/>
              <a:tblGrid>
                <a:gridCol w="15618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76200">
                <a:tc gridSpan="2">
                  <a:txBody>
                    <a:bodyPr/>
                    <a:lstStyle/>
                    <a:p>
                      <a:pPr marR="0" indent="0" algn="ctr" rtl="0">
                        <a:spcBef>
                          <a:spcPts val="0"/>
                        </a:spcBef>
                        <a:spcAft>
                          <a:spcPts val="0"/>
                        </a:spcAft>
                      </a:pPr>
                      <a:r>
                        <a:rPr lang="en-US" sz="800" b="1" kern="1400" dirty="0">
                          <a:solidFill>
                            <a:srgbClr val="000000"/>
                          </a:solidFill>
                          <a:latin typeface="Calibri" pitchFamily="34" charset="0"/>
                          <a:cs typeface="Calibri" pitchFamily="34" charset="0"/>
                        </a:rPr>
                        <a:t>2012 Totals Year-to-Date</a:t>
                      </a:r>
                      <a:endParaRPr lang="en-US" sz="8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2931" name="TextBox 53">
            <a:extLst>
              <a:ext uri="{FF2B5EF4-FFF2-40B4-BE49-F238E27FC236}">
                <a16:creationId xmlns:a16="http://schemas.microsoft.com/office/drawing/2014/main" id="{544AF713-F43C-482D-8929-CFD930246343}"/>
              </a:ext>
            </a:extLst>
          </p:cNvPr>
          <p:cNvSpPr txBox="1">
            <a:spLocks noChangeArrowheads="1"/>
          </p:cNvSpPr>
          <p:nvPr/>
        </p:nvSpPr>
        <p:spPr bwMode="auto">
          <a:xfrm>
            <a:off x="4800600" y="395288"/>
            <a:ext cx="350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b="1">
                <a:latin typeface="+mj-lt"/>
                <a:cs typeface="Arial" charset="0"/>
              </a:rPr>
              <a:t>Andrew’s Credit Card Statement</a:t>
            </a:r>
          </a:p>
        </p:txBody>
      </p:sp>
      <p:sp>
        <p:nvSpPr>
          <p:cNvPr id="55" name="Rectangle 54">
            <a:extLst>
              <a:ext uri="{FF2B5EF4-FFF2-40B4-BE49-F238E27FC236}">
                <a16:creationId xmlns:a16="http://schemas.microsoft.com/office/drawing/2014/main" id="{34ADD49E-5317-4137-9A3D-05218A39E659}"/>
              </a:ext>
            </a:extLst>
          </p:cNvPr>
          <p:cNvSpPr/>
          <p:nvPr/>
        </p:nvSpPr>
        <p:spPr>
          <a:xfrm>
            <a:off x="4038600" y="381000"/>
            <a:ext cx="4953000" cy="5867400"/>
          </a:xfrm>
          <a:prstGeom prst="rect">
            <a:avLst/>
          </a:prstGeom>
          <a:noFill/>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latin typeface="+mj-lt"/>
            </a:endParaRPr>
          </a:p>
        </p:txBody>
      </p:sp>
      <p:grpSp>
        <p:nvGrpSpPr>
          <p:cNvPr id="72933" name="Group 55">
            <a:extLst>
              <a:ext uri="{FF2B5EF4-FFF2-40B4-BE49-F238E27FC236}">
                <a16:creationId xmlns:a16="http://schemas.microsoft.com/office/drawing/2014/main" id="{9C2D4A8D-DB4A-46CF-9591-3F2BC8C702BE}"/>
              </a:ext>
            </a:extLst>
          </p:cNvPr>
          <p:cNvGrpSpPr>
            <a:grpSpLocks/>
          </p:cNvGrpSpPr>
          <p:nvPr/>
        </p:nvGrpSpPr>
        <p:grpSpPr bwMode="auto">
          <a:xfrm>
            <a:off x="6096000" y="5773738"/>
            <a:ext cx="303213" cy="328612"/>
            <a:chOff x="6096000" y="5773401"/>
            <a:chExt cx="302619" cy="328949"/>
          </a:xfrm>
        </p:grpSpPr>
        <p:pic>
          <p:nvPicPr>
            <p:cNvPr id="75124" name="Picture 75">
              <a:extLst>
                <a:ext uri="{FF2B5EF4-FFF2-40B4-BE49-F238E27FC236}">
                  <a16:creationId xmlns:a16="http://schemas.microsoft.com/office/drawing/2014/main" id="{AEFDEC70-74DC-4A86-A6CB-4AA0A1D39E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91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68" name="Text Box 76">
              <a:extLst>
                <a:ext uri="{FF2B5EF4-FFF2-40B4-BE49-F238E27FC236}">
                  <a16:creationId xmlns:a16="http://schemas.microsoft.com/office/drawing/2014/main" id="{C02EF3A4-0EF3-4CB1-BF76-30AA8F848B48}"/>
                </a:ext>
              </a:extLst>
            </p:cNvPr>
            <p:cNvSpPr txBox="1">
              <a:spLocks noChangeArrowheads="1"/>
            </p:cNvSpPr>
            <p:nvPr/>
          </p:nvSpPr>
          <p:spPr bwMode="auto">
            <a:xfrm>
              <a:off x="6099169" y="5773401"/>
              <a:ext cx="291528" cy="2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10</a:t>
              </a:r>
              <a:endParaRPr lang="en-US" sz="1200">
                <a:latin typeface="+mj-lt"/>
                <a:cs typeface="Arial" charset="0"/>
              </a:endParaRPr>
            </a:p>
          </p:txBody>
        </p:sp>
      </p:grpSp>
      <p:grpSp>
        <p:nvGrpSpPr>
          <p:cNvPr id="72934" name="Group 65">
            <a:extLst>
              <a:ext uri="{FF2B5EF4-FFF2-40B4-BE49-F238E27FC236}">
                <a16:creationId xmlns:a16="http://schemas.microsoft.com/office/drawing/2014/main" id="{9AE2E88C-F7FC-4456-9F0A-E9EA4719D95C}"/>
              </a:ext>
            </a:extLst>
          </p:cNvPr>
          <p:cNvGrpSpPr>
            <a:grpSpLocks/>
          </p:cNvGrpSpPr>
          <p:nvPr/>
        </p:nvGrpSpPr>
        <p:grpSpPr bwMode="auto">
          <a:xfrm>
            <a:off x="8035925" y="5019675"/>
            <a:ext cx="303213" cy="317500"/>
            <a:chOff x="8079381" y="5108346"/>
            <a:chExt cx="302619" cy="317729"/>
          </a:xfrm>
        </p:grpSpPr>
        <p:pic>
          <p:nvPicPr>
            <p:cNvPr id="75122" name="Picture 75">
              <a:extLst>
                <a:ext uri="{FF2B5EF4-FFF2-40B4-BE49-F238E27FC236}">
                  <a16:creationId xmlns:a16="http://schemas.microsoft.com/office/drawing/2014/main" id="{E8E5723D-7942-4922-8A0E-C6C21ED3BF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381" y="51149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66" name="Text Box 76">
              <a:extLst>
                <a:ext uri="{FF2B5EF4-FFF2-40B4-BE49-F238E27FC236}">
                  <a16:creationId xmlns:a16="http://schemas.microsoft.com/office/drawing/2014/main" id="{74C24E31-3D42-44C3-8F93-2D2B826FF4AA}"/>
                </a:ext>
              </a:extLst>
            </p:cNvPr>
            <p:cNvSpPr txBox="1">
              <a:spLocks noChangeArrowheads="1"/>
            </p:cNvSpPr>
            <p:nvPr/>
          </p:nvSpPr>
          <p:spPr bwMode="auto">
            <a:xfrm>
              <a:off x="8150679" y="5108346"/>
              <a:ext cx="152101"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9</a:t>
              </a:r>
              <a:endParaRPr lang="en-US" sz="1200">
                <a:latin typeface="+mj-lt"/>
                <a:cs typeface="Arial" charset="0"/>
              </a:endParaRPr>
            </a:p>
          </p:txBody>
        </p:sp>
      </p:grpSp>
      <p:grpSp>
        <p:nvGrpSpPr>
          <p:cNvPr id="72935" name="Group 74">
            <a:extLst>
              <a:ext uri="{FF2B5EF4-FFF2-40B4-BE49-F238E27FC236}">
                <a16:creationId xmlns:a16="http://schemas.microsoft.com/office/drawing/2014/main" id="{586EFE69-F402-4FDD-923E-340D5335E245}"/>
              </a:ext>
            </a:extLst>
          </p:cNvPr>
          <p:cNvGrpSpPr>
            <a:grpSpLocks/>
          </p:cNvGrpSpPr>
          <p:nvPr/>
        </p:nvGrpSpPr>
        <p:grpSpPr bwMode="auto">
          <a:xfrm>
            <a:off x="7467600" y="4248150"/>
            <a:ext cx="303213" cy="330200"/>
            <a:chOff x="7467600" y="4248150"/>
            <a:chExt cx="302619" cy="330200"/>
          </a:xfrm>
        </p:grpSpPr>
        <p:pic>
          <p:nvPicPr>
            <p:cNvPr id="75120" name="Picture 75">
              <a:extLst>
                <a:ext uri="{FF2B5EF4-FFF2-40B4-BE49-F238E27FC236}">
                  <a16:creationId xmlns:a16="http://schemas.microsoft.com/office/drawing/2014/main" id="{6AD39BEE-FAAD-467D-9D62-B8EA51378B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267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64" name="Text Box 76">
              <a:extLst>
                <a:ext uri="{FF2B5EF4-FFF2-40B4-BE49-F238E27FC236}">
                  <a16:creationId xmlns:a16="http://schemas.microsoft.com/office/drawing/2014/main" id="{F7B02720-4510-44FF-B3C4-AECEA1511CEA}"/>
                </a:ext>
              </a:extLst>
            </p:cNvPr>
            <p:cNvSpPr txBox="1">
              <a:spLocks noChangeArrowheads="1"/>
            </p:cNvSpPr>
            <p:nvPr/>
          </p:nvSpPr>
          <p:spPr bwMode="auto">
            <a:xfrm>
              <a:off x="7534144" y="424815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8</a:t>
              </a:r>
              <a:endParaRPr lang="en-US" sz="1200">
                <a:latin typeface="+mj-lt"/>
                <a:cs typeface="Arial" charset="0"/>
              </a:endParaRPr>
            </a:p>
          </p:txBody>
        </p:sp>
      </p:grpSp>
      <p:grpSp>
        <p:nvGrpSpPr>
          <p:cNvPr id="72936" name="Group 78">
            <a:extLst>
              <a:ext uri="{FF2B5EF4-FFF2-40B4-BE49-F238E27FC236}">
                <a16:creationId xmlns:a16="http://schemas.microsoft.com/office/drawing/2014/main" id="{EE5E888D-C50F-4B75-ACEA-A20DB9978393}"/>
              </a:ext>
            </a:extLst>
          </p:cNvPr>
          <p:cNvGrpSpPr>
            <a:grpSpLocks/>
          </p:cNvGrpSpPr>
          <p:nvPr/>
        </p:nvGrpSpPr>
        <p:grpSpPr bwMode="auto">
          <a:xfrm>
            <a:off x="6858000" y="3190875"/>
            <a:ext cx="303213" cy="320675"/>
            <a:chOff x="6858000" y="3190875"/>
            <a:chExt cx="302619" cy="320675"/>
          </a:xfrm>
        </p:grpSpPr>
        <p:pic>
          <p:nvPicPr>
            <p:cNvPr id="75118" name="Picture 75">
              <a:extLst>
                <a:ext uri="{FF2B5EF4-FFF2-40B4-BE49-F238E27FC236}">
                  <a16:creationId xmlns:a16="http://schemas.microsoft.com/office/drawing/2014/main" id="{252BBED8-B03E-47EF-8959-F0556549D6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004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62" name="Text Box 76">
              <a:extLst>
                <a:ext uri="{FF2B5EF4-FFF2-40B4-BE49-F238E27FC236}">
                  <a16:creationId xmlns:a16="http://schemas.microsoft.com/office/drawing/2014/main" id="{438F3B07-22E8-4CAF-ADCD-0BD37D565176}"/>
                </a:ext>
              </a:extLst>
            </p:cNvPr>
            <p:cNvSpPr txBox="1">
              <a:spLocks noChangeArrowheads="1"/>
            </p:cNvSpPr>
            <p:nvPr/>
          </p:nvSpPr>
          <p:spPr bwMode="auto">
            <a:xfrm>
              <a:off x="6924544" y="3190875"/>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7</a:t>
              </a:r>
              <a:endParaRPr lang="en-US" sz="1200">
                <a:latin typeface="+mj-lt"/>
                <a:cs typeface="Arial" charset="0"/>
              </a:endParaRPr>
            </a:p>
          </p:txBody>
        </p:sp>
      </p:grpSp>
      <p:grpSp>
        <p:nvGrpSpPr>
          <p:cNvPr id="72937" name="Group 81">
            <a:extLst>
              <a:ext uri="{FF2B5EF4-FFF2-40B4-BE49-F238E27FC236}">
                <a16:creationId xmlns:a16="http://schemas.microsoft.com/office/drawing/2014/main" id="{F633D536-60A5-427B-8803-BCFB812F1A92}"/>
              </a:ext>
            </a:extLst>
          </p:cNvPr>
          <p:cNvGrpSpPr>
            <a:grpSpLocks/>
          </p:cNvGrpSpPr>
          <p:nvPr/>
        </p:nvGrpSpPr>
        <p:grpSpPr bwMode="auto">
          <a:xfrm>
            <a:off x="8553450" y="2247900"/>
            <a:ext cx="303213" cy="320675"/>
            <a:chOff x="8553450" y="2247900"/>
            <a:chExt cx="302619" cy="320675"/>
          </a:xfrm>
        </p:grpSpPr>
        <p:pic>
          <p:nvPicPr>
            <p:cNvPr id="75116" name="Picture 75">
              <a:extLst>
                <a:ext uri="{FF2B5EF4-FFF2-40B4-BE49-F238E27FC236}">
                  <a16:creationId xmlns:a16="http://schemas.microsoft.com/office/drawing/2014/main" id="{E0BA9BD7-C922-42E0-B05C-933BEF9979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50" y="22574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60" name="Text Box 76">
              <a:extLst>
                <a:ext uri="{FF2B5EF4-FFF2-40B4-BE49-F238E27FC236}">
                  <a16:creationId xmlns:a16="http://schemas.microsoft.com/office/drawing/2014/main" id="{33468679-D3DA-4C48-BC0D-0A4DA156E31E}"/>
                </a:ext>
              </a:extLst>
            </p:cNvPr>
            <p:cNvSpPr txBox="1">
              <a:spLocks noChangeArrowheads="1"/>
            </p:cNvSpPr>
            <p:nvPr/>
          </p:nvSpPr>
          <p:spPr bwMode="auto">
            <a:xfrm>
              <a:off x="8619994" y="224790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6</a:t>
              </a:r>
              <a:endParaRPr lang="en-US" sz="1200">
                <a:latin typeface="+mj-lt"/>
                <a:cs typeface="Arial" charset="0"/>
              </a:endParaRPr>
            </a:p>
          </p:txBody>
        </p:sp>
      </p:grpSp>
      <p:grpSp>
        <p:nvGrpSpPr>
          <p:cNvPr id="72938" name="Group 84">
            <a:extLst>
              <a:ext uri="{FF2B5EF4-FFF2-40B4-BE49-F238E27FC236}">
                <a16:creationId xmlns:a16="http://schemas.microsoft.com/office/drawing/2014/main" id="{1B1FC2AD-3D88-4F3C-A2C3-2A9D706EE476}"/>
              </a:ext>
            </a:extLst>
          </p:cNvPr>
          <p:cNvGrpSpPr>
            <a:grpSpLocks/>
          </p:cNvGrpSpPr>
          <p:nvPr/>
        </p:nvGrpSpPr>
        <p:grpSpPr bwMode="auto">
          <a:xfrm>
            <a:off x="7772400" y="595313"/>
            <a:ext cx="411163" cy="325437"/>
            <a:chOff x="7772400" y="594970"/>
            <a:chExt cx="411505" cy="325780"/>
          </a:xfrm>
        </p:grpSpPr>
        <p:pic>
          <p:nvPicPr>
            <p:cNvPr id="75114" name="Picture 75">
              <a:extLst>
                <a:ext uri="{FF2B5EF4-FFF2-40B4-BE49-F238E27FC236}">
                  <a16:creationId xmlns:a16="http://schemas.microsoft.com/office/drawing/2014/main" id="{76B57F2E-9D3F-4654-8414-634A87FAE7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96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58" name="Text Box 76">
              <a:extLst>
                <a:ext uri="{FF2B5EF4-FFF2-40B4-BE49-F238E27FC236}">
                  <a16:creationId xmlns:a16="http://schemas.microsoft.com/office/drawing/2014/main" id="{159C5592-31ED-408C-B8E6-9E05EACF6EFD}"/>
                </a:ext>
              </a:extLst>
            </p:cNvPr>
            <p:cNvSpPr txBox="1">
              <a:spLocks noChangeArrowheads="1"/>
            </p:cNvSpPr>
            <p:nvPr/>
          </p:nvSpPr>
          <p:spPr bwMode="auto">
            <a:xfrm>
              <a:off x="7826420" y="594970"/>
              <a:ext cx="357485" cy="3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2</a:t>
              </a:r>
              <a:endParaRPr lang="en-US" sz="1200">
                <a:latin typeface="+mj-lt"/>
                <a:cs typeface="Arial" charset="0"/>
              </a:endParaRPr>
            </a:p>
          </p:txBody>
        </p:sp>
      </p:grpSp>
      <p:grpSp>
        <p:nvGrpSpPr>
          <p:cNvPr id="72939" name="Group 87">
            <a:extLst>
              <a:ext uri="{FF2B5EF4-FFF2-40B4-BE49-F238E27FC236}">
                <a16:creationId xmlns:a16="http://schemas.microsoft.com/office/drawing/2014/main" id="{AB05D889-D2D8-4FC5-98A7-CE9DC8AB6A45}"/>
              </a:ext>
            </a:extLst>
          </p:cNvPr>
          <p:cNvGrpSpPr>
            <a:grpSpLocks/>
          </p:cNvGrpSpPr>
          <p:nvPr/>
        </p:nvGrpSpPr>
        <p:grpSpPr bwMode="auto">
          <a:xfrm>
            <a:off x="5715000" y="1273175"/>
            <a:ext cx="407988" cy="325438"/>
            <a:chOff x="5715000" y="1273455"/>
            <a:chExt cx="408455" cy="325135"/>
          </a:xfrm>
        </p:grpSpPr>
        <p:pic>
          <p:nvPicPr>
            <p:cNvPr id="75112" name="Picture 75">
              <a:extLst>
                <a:ext uri="{FF2B5EF4-FFF2-40B4-BE49-F238E27FC236}">
                  <a16:creationId xmlns:a16="http://schemas.microsoft.com/office/drawing/2014/main" id="{309B25A3-31C9-492D-B594-058CD57209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8744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56" name="Text Box 76">
              <a:extLst>
                <a:ext uri="{FF2B5EF4-FFF2-40B4-BE49-F238E27FC236}">
                  <a16:creationId xmlns:a16="http://schemas.microsoft.com/office/drawing/2014/main" id="{040CDB36-4CC4-448F-A118-7BD02D0F4823}"/>
                </a:ext>
              </a:extLst>
            </p:cNvPr>
            <p:cNvSpPr txBox="1">
              <a:spLocks noChangeArrowheads="1"/>
            </p:cNvSpPr>
            <p:nvPr/>
          </p:nvSpPr>
          <p:spPr bwMode="auto">
            <a:xfrm>
              <a:off x="5765858" y="1273455"/>
              <a:ext cx="357597" cy="3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4</a:t>
              </a:r>
              <a:endParaRPr lang="en-US" sz="1200">
                <a:latin typeface="+mj-lt"/>
                <a:cs typeface="Arial" charset="0"/>
              </a:endParaRPr>
            </a:p>
          </p:txBody>
        </p:sp>
      </p:grpSp>
      <p:grpSp>
        <p:nvGrpSpPr>
          <p:cNvPr id="72940" name="Group 90">
            <a:extLst>
              <a:ext uri="{FF2B5EF4-FFF2-40B4-BE49-F238E27FC236}">
                <a16:creationId xmlns:a16="http://schemas.microsoft.com/office/drawing/2014/main" id="{973C3E5E-DA68-4D45-AC24-B1FB3ECF2DF9}"/>
              </a:ext>
            </a:extLst>
          </p:cNvPr>
          <p:cNvGrpSpPr>
            <a:grpSpLocks/>
          </p:cNvGrpSpPr>
          <p:nvPr/>
        </p:nvGrpSpPr>
        <p:grpSpPr bwMode="auto">
          <a:xfrm>
            <a:off x="6248400" y="2278063"/>
            <a:ext cx="412750" cy="319087"/>
            <a:chOff x="6248400" y="2278685"/>
            <a:chExt cx="412720" cy="318465"/>
          </a:xfrm>
        </p:grpSpPr>
        <p:pic>
          <p:nvPicPr>
            <p:cNvPr id="75110" name="Picture 75">
              <a:extLst>
                <a:ext uri="{FF2B5EF4-FFF2-40B4-BE49-F238E27FC236}">
                  <a16:creationId xmlns:a16="http://schemas.microsoft.com/office/drawing/2014/main" id="{0EDFD507-FB39-426E-863C-CC9CC89181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54" name="Text Box 76">
              <a:extLst>
                <a:ext uri="{FF2B5EF4-FFF2-40B4-BE49-F238E27FC236}">
                  <a16:creationId xmlns:a16="http://schemas.microsoft.com/office/drawing/2014/main" id="{737EFAD6-38AA-499C-B7B4-C231834D88BA}"/>
                </a:ext>
              </a:extLst>
            </p:cNvPr>
            <p:cNvSpPr txBox="1">
              <a:spLocks noChangeArrowheads="1"/>
            </p:cNvSpPr>
            <p:nvPr/>
          </p:nvSpPr>
          <p:spPr bwMode="auto">
            <a:xfrm>
              <a:off x="6303959" y="2278685"/>
              <a:ext cx="357161" cy="30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5</a:t>
              </a:r>
              <a:endParaRPr lang="en-US" sz="1200">
                <a:latin typeface="+mj-lt"/>
                <a:cs typeface="Arial" charset="0"/>
              </a:endParaRPr>
            </a:p>
          </p:txBody>
        </p:sp>
      </p:grpSp>
      <p:grpSp>
        <p:nvGrpSpPr>
          <p:cNvPr id="72941" name="Group 93">
            <a:extLst>
              <a:ext uri="{FF2B5EF4-FFF2-40B4-BE49-F238E27FC236}">
                <a16:creationId xmlns:a16="http://schemas.microsoft.com/office/drawing/2014/main" id="{0FBB8672-775E-4F74-9B1E-9A0A2A29221D}"/>
              </a:ext>
            </a:extLst>
          </p:cNvPr>
          <p:cNvGrpSpPr>
            <a:grpSpLocks/>
          </p:cNvGrpSpPr>
          <p:nvPr/>
        </p:nvGrpSpPr>
        <p:grpSpPr bwMode="auto">
          <a:xfrm>
            <a:off x="4953000" y="1131888"/>
            <a:ext cx="303213" cy="322262"/>
            <a:chOff x="4953000" y="1132367"/>
            <a:chExt cx="302619" cy="321783"/>
          </a:xfrm>
        </p:grpSpPr>
        <p:pic>
          <p:nvPicPr>
            <p:cNvPr id="75108" name="Picture 75">
              <a:extLst>
                <a:ext uri="{FF2B5EF4-FFF2-40B4-BE49-F238E27FC236}">
                  <a16:creationId xmlns:a16="http://schemas.microsoft.com/office/drawing/2014/main" id="{9D38C5EF-9874-4C96-AB0E-7D8986E7F7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43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52" name="Text Box 76">
              <a:extLst>
                <a:ext uri="{FF2B5EF4-FFF2-40B4-BE49-F238E27FC236}">
                  <a16:creationId xmlns:a16="http://schemas.microsoft.com/office/drawing/2014/main" id="{30C9C391-3AA2-4E46-BC8D-C5CD3B6224F3}"/>
                </a:ext>
              </a:extLst>
            </p:cNvPr>
            <p:cNvSpPr txBox="1">
              <a:spLocks noChangeArrowheads="1"/>
            </p:cNvSpPr>
            <p:nvPr/>
          </p:nvSpPr>
          <p:spPr bwMode="auto">
            <a:xfrm>
              <a:off x="5011623" y="1132367"/>
              <a:ext cx="169529" cy="3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a:t>
              </a:r>
              <a:endParaRPr lang="en-US" sz="1200">
                <a:latin typeface="+mj-lt"/>
                <a:cs typeface="Arial" charset="0"/>
              </a:endParaRPr>
            </a:p>
          </p:txBody>
        </p:sp>
      </p:grpSp>
      <p:grpSp>
        <p:nvGrpSpPr>
          <p:cNvPr id="72942" name="Group 96">
            <a:extLst>
              <a:ext uri="{FF2B5EF4-FFF2-40B4-BE49-F238E27FC236}">
                <a16:creationId xmlns:a16="http://schemas.microsoft.com/office/drawing/2014/main" id="{0BC0D33B-D56B-4B49-AED9-36169BA6439F}"/>
              </a:ext>
            </a:extLst>
          </p:cNvPr>
          <p:cNvGrpSpPr>
            <a:grpSpLocks/>
          </p:cNvGrpSpPr>
          <p:nvPr/>
        </p:nvGrpSpPr>
        <p:grpSpPr bwMode="auto">
          <a:xfrm>
            <a:off x="5715000" y="995363"/>
            <a:ext cx="415925" cy="333375"/>
            <a:chOff x="5715000" y="994865"/>
            <a:chExt cx="415770" cy="334181"/>
          </a:xfrm>
        </p:grpSpPr>
        <p:pic>
          <p:nvPicPr>
            <p:cNvPr id="75106" name="Picture 75">
              <a:extLst>
                <a:ext uri="{FF2B5EF4-FFF2-40B4-BE49-F238E27FC236}">
                  <a16:creationId xmlns:a16="http://schemas.microsoft.com/office/drawing/2014/main" id="{B57745F1-4DAB-47D7-BD66-4377ED2140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17896"/>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2950" name="Text Box 76">
              <a:extLst>
                <a:ext uri="{FF2B5EF4-FFF2-40B4-BE49-F238E27FC236}">
                  <a16:creationId xmlns:a16="http://schemas.microsoft.com/office/drawing/2014/main" id="{3DDE3BBD-CBFF-4DA1-B204-5ED7E1CD14A6}"/>
                </a:ext>
              </a:extLst>
            </p:cNvPr>
            <p:cNvSpPr txBox="1">
              <a:spLocks noChangeArrowheads="1"/>
            </p:cNvSpPr>
            <p:nvPr/>
          </p:nvSpPr>
          <p:spPr bwMode="auto">
            <a:xfrm>
              <a:off x="5773716" y="994865"/>
              <a:ext cx="357054" cy="31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3</a:t>
              </a:r>
              <a:endParaRPr lang="en-US" sz="1200">
                <a:latin typeface="+mj-lt"/>
                <a:cs typeface="Arial" charset="0"/>
              </a:endParaRPr>
            </a:p>
          </p:txBody>
        </p:sp>
      </p:grpSp>
      <p:sp>
        <p:nvSpPr>
          <p:cNvPr id="73" name="Rectangle 2">
            <a:extLst>
              <a:ext uri="{FF2B5EF4-FFF2-40B4-BE49-F238E27FC236}">
                <a16:creationId xmlns:a16="http://schemas.microsoft.com/office/drawing/2014/main" id="{A64070BF-809C-4225-9B6E-F3FB01C28173}"/>
              </a:ext>
            </a:extLst>
          </p:cNvPr>
          <p:cNvSpPr>
            <a:spLocks noChangeArrowheads="1"/>
          </p:cNvSpPr>
          <p:nvPr/>
        </p:nvSpPr>
        <p:spPr bwMode="auto">
          <a:xfrm>
            <a:off x="152400" y="685800"/>
            <a:ext cx="3810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Transactions</a:t>
            </a:r>
          </a:p>
          <a:p>
            <a:pPr marL="342900" indent="-342900">
              <a:buFont typeface="Arial" pitchFamily="34" charset="0"/>
              <a:buChar char="•"/>
              <a:defRPr/>
            </a:pPr>
            <a:r>
              <a:rPr lang="en-US" sz="2400" dirty="0">
                <a:cs typeface="Calibri" pitchFamily="34" charset="0"/>
              </a:rPr>
              <a:t>List of all transactions since the last statement</a:t>
            </a:r>
          </a:p>
          <a:p>
            <a:pPr marL="342900" indent="-342900">
              <a:buFont typeface="Arial" pitchFamily="34" charset="0"/>
              <a:buChar char="•"/>
              <a:defRPr/>
            </a:pPr>
            <a:r>
              <a:rPr lang="en-US" sz="2400" dirty="0">
                <a:cs typeface="Calibri" pitchFamily="34" charset="0"/>
              </a:rPr>
              <a:t>Should be reviewed for errors</a:t>
            </a:r>
          </a:p>
        </p:txBody>
      </p:sp>
      <p:sp>
        <p:nvSpPr>
          <p:cNvPr id="17" name="Right Arrow 16">
            <a:extLst>
              <a:ext uri="{FF2B5EF4-FFF2-40B4-BE49-F238E27FC236}">
                <a16:creationId xmlns:a16="http://schemas.microsoft.com/office/drawing/2014/main" id="{EB5315BE-84DA-4AEA-89BD-C576E3026B2A}"/>
              </a:ext>
            </a:extLst>
          </p:cNvPr>
          <p:cNvSpPr/>
          <p:nvPr/>
        </p:nvSpPr>
        <p:spPr>
          <a:xfrm rot="5400000">
            <a:off x="5924550" y="2533650"/>
            <a:ext cx="10287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54" name="Rounded Rectangle 53">
            <a:extLst>
              <a:ext uri="{FF2B5EF4-FFF2-40B4-BE49-F238E27FC236}">
                <a16:creationId xmlns:a16="http://schemas.microsoft.com/office/drawing/2014/main" id="{1626632B-2495-4ADA-A97A-2E621C82844E}"/>
              </a:ext>
            </a:extLst>
          </p:cNvPr>
          <p:cNvSpPr/>
          <p:nvPr/>
        </p:nvSpPr>
        <p:spPr>
          <a:xfrm>
            <a:off x="244475" y="4876800"/>
            <a:ext cx="3629025" cy="1066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56" name="Rectangle 2">
            <a:extLst>
              <a:ext uri="{FF2B5EF4-FFF2-40B4-BE49-F238E27FC236}">
                <a16:creationId xmlns:a16="http://schemas.microsoft.com/office/drawing/2014/main" id="{1EBCA0D3-4033-413B-9BFE-DE13669E402E}"/>
              </a:ext>
            </a:extLst>
          </p:cNvPr>
          <p:cNvSpPr>
            <a:spLocks noChangeArrowheads="1"/>
          </p:cNvSpPr>
          <p:nvPr/>
        </p:nvSpPr>
        <p:spPr bwMode="auto">
          <a:xfrm>
            <a:off x="139700" y="3190875"/>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Fees and Interest Charged</a:t>
            </a:r>
          </a:p>
          <a:p>
            <a:pPr marL="342900" indent="-342900">
              <a:buFont typeface="Arial" pitchFamily="34" charset="0"/>
              <a:buChar char="•"/>
              <a:defRPr/>
            </a:pPr>
            <a:r>
              <a:rPr lang="en-US" sz="2400" dirty="0">
                <a:cs typeface="Calibri" pitchFamily="34" charset="0"/>
              </a:rPr>
              <a:t>Fees and interest charges must be listed separately</a:t>
            </a:r>
          </a:p>
        </p:txBody>
      </p:sp>
      <p:sp>
        <p:nvSpPr>
          <p:cNvPr id="57" name="TextBox 56">
            <a:extLst>
              <a:ext uri="{FF2B5EF4-FFF2-40B4-BE49-F238E27FC236}">
                <a16:creationId xmlns:a16="http://schemas.microsoft.com/office/drawing/2014/main" id="{172B3D4F-39B8-4510-BB85-0EE8E1830552}"/>
              </a:ext>
            </a:extLst>
          </p:cNvPr>
          <p:cNvSpPr txBox="1">
            <a:spLocks noChangeArrowheads="1"/>
          </p:cNvSpPr>
          <p:nvPr/>
        </p:nvSpPr>
        <p:spPr bwMode="auto">
          <a:xfrm>
            <a:off x="292100" y="49530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Did Andrew pay a late fee?</a:t>
            </a:r>
          </a:p>
        </p:txBody>
      </p:sp>
      <p:sp>
        <p:nvSpPr>
          <p:cNvPr id="58" name="TextBox 57">
            <a:extLst>
              <a:ext uri="{FF2B5EF4-FFF2-40B4-BE49-F238E27FC236}">
                <a16:creationId xmlns:a16="http://schemas.microsoft.com/office/drawing/2014/main" id="{F6B74F7B-A032-4ECE-B051-4B88D213A993}"/>
              </a:ext>
            </a:extLst>
          </p:cNvPr>
          <p:cNvSpPr txBox="1">
            <a:spLocks noChangeArrowheads="1"/>
          </p:cNvSpPr>
          <p:nvPr/>
        </p:nvSpPr>
        <p:spPr bwMode="auto">
          <a:xfrm>
            <a:off x="228600" y="54102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a:latin typeface="+mj-lt"/>
                <a:cs typeface="Arial" charset="0"/>
              </a:rPr>
              <a:t>Yes, he paid $35.00 for a late fee.</a:t>
            </a:r>
          </a:p>
        </p:txBody>
      </p:sp>
      <p:graphicFrame>
        <p:nvGraphicFramePr>
          <p:cNvPr id="59" name="Table 58">
            <a:extLst>
              <a:ext uri="{FF2B5EF4-FFF2-40B4-BE49-F238E27FC236}">
                <a16:creationId xmlns:a16="http://schemas.microsoft.com/office/drawing/2014/main" id="{B694CADA-B9CE-4A70-9EF8-38DF69F62FE1}"/>
              </a:ext>
            </a:extLst>
          </p:cNvPr>
          <p:cNvGraphicFramePr>
            <a:graphicFrameLocks noGrp="1"/>
          </p:cNvGraphicFramePr>
          <p:nvPr/>
        </p:nvGraphicFramePr>
        <p:xfrm>
          <a:off x="4205288" y="1454150"/>
          <a:ext cx="4648199" cy="4211640"/>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67653">
                <a:tc gridSpan="5">
                  <a:txBody>
                    <a:bodyPr/>
                    <a:lstStyle/>
                    <a:p>
                      <a:pPr marR="0" indent="0" algn="ctr" rtl="0">
                        <a:spcBef>
                          <a:spcPts val="0"/>
                        </a:spcBef>
                        <a:spcAft>
                          <a:spcPts val="0"/>
                        </a:spcAft>
                      </a:pPr>
                      <a:r>
                        <a:rPr lang="en-US" sz="1100" b="1" kern="1400" dirty="0">
                          <a:solidFill>
                            <a:srgbClr val="000000"/>
                          </a:solidFill>
                          <a:latin typeface="+mj-lt"/>
                        </a:rPr>
                        <a:t>Transactions</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305">
                <a:tc>
                  <a:txBody>
                    <a:bodyPr/>
                    <a:lstStyle/>
                    <a:p>
                      <a:pPr marR="0" indent="0" algn="ctr" rtl="0">
                        <a:spcBef>
                          <a:spcPts val="0"/>
                        </a:spcBef>
                        <a:spcAft>
                          <a:spcPts val="0"/>
                        </a:spcAft>
                      </a:pPr>
                      <a:r>
                        <a:rPr lang="en-US" sz="1100" b="1" kern="1400" dirty="0">
                          <a:solidFill>
                            <a:srgbClr val="000000"/>
                          </a:solidFill>
                          <a:latin typeface="+mj-lt"/>
                        </a:rPr>
                        <a:t>Reference Number</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Trans Date</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Post Date</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Description of Transaction or Credit</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Amount</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7653">
                <a:tc>
                  <a:txBody>
                    <a:bodyPr/>
                    <a:lstStyle/>
                    <a:p>
                      <a:pPr marR="0" indent="0" algn="l" rtl="0">
                        <a:spcBef>
                          <a:spcPts val="0"/>
                        </a:spcBef>
                        <a:spcAft>
                          <a:spcPts val="0"/>
                        </a:spcAft>
                      </a:pPr>
                      <a:r>
                        <a:rPr lang="en-US" sz="11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7653">
                <a:tc>
                  <a:txBody>
                    <a:bodyPr/>
                    <a:lstStyle/>
                    <a:p>
                      <a:pPr marR="0" indent="0" algn="l" rtl="0">
                        <a:spcBef>
                          <a:spcPts val="0"/>
                        </a:spcBef>
                        <a:spcAft>
                          <a:spcPts val="0"/>
                        </a:spcAft>
                      </a:pPr>
                      <a:r>
                        <a:rPr lang="en-US" sz="11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7653">
                <a:tc>
                  <a:txBody>
                    <a:bodyPr/>
                    <a:lstStyle/>
                    <a:p>
                      <a:pPr marR="0" indent="0" algn="l" rtl="0">
                        <a:spcBef>
                          <a:spcPts val="0"/>
                        </a:spcBef>
                        <a:spcAft>
                          <a:spcPts val="0"/>
                        </a:spcAft>
                      </a:pPr>
                      <a:r>
                        <a:rPr lang="en-US" sz="11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7653">
                <a:tc>
                  <a:txBody>
                    <a:bodyPr/>
                    <a:lstStyle/>
                    <a:p>
                      <a:pPr marR="0" indent="0" algn="l" rtl="0">
                        <a:spcBef>
                          <a:spcPts val="0"/>
                        </a:spcBef>
                        <a:spcAft>
                          <a:spcPts val="0"/>
                        </a:spcAft>
                      </a:pPr>
                      <a:r>
                        <a:rPr lang="en-US" sz="11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67653">
                <a:tc gridSpan="5">
                  <a:txBody>
                    <a:bodyPr/>
                    <a:lstStyle/>
                    <a:p>
                      <a:pPr marR="0" indent="0" algn="ctr" rtl="0">
                        <a:spcBef>
                          <a:spcPts val="0"/>
                        </a:spcBef>
                        <a:spcAft>
                          <a:spcPts val="0"/>
                        </a:spcAft>
                      </a:pPr>
                      <a:r>
                        <a:rPr lang="en-US" sz="1100" b="1" kern="1400" dirty="0">
                          <a:solidFill>
                            <a:srgbClr val="000000"/>
                          </a:solidFill>
                          <a:latin typeface="+mj-lt"/>
                        </a:rPr>
                        <a:t>Fees</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67653">
                <a:tc>
                  <a:txBody>
                    <a:bodyPr/>
                    <a:lstStyle/>
                    <a:p>
                      <a:pPr marR="0" indent="0" algn="l" rtl="0">
                        <a:spcBef>
                          <a:spcPts val="0"/>
                        </a:spcBef>
                        <a:spcAft>
                          <a:spcPts val="0"/>
                        </a:spcAft>
                      </a:pPr>
                      <a:r>
                        <a:rPr lang="en-US" sz="1100" kern="1400" dirty="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67653">
                <a:tc>
                  <a:txBody>
                    <a:bodyPr/>
                    <a:lstStyle/>
                    <a:p>
                      <a:pPr marR="0" indent="0" algn="l" rtl="0">
                        <a:spcBef>
                          <a:spcPts val="0"/>
                        </a:spcBef>
                        <a:spcAft>
                          <a:spcPts val="0"/>
                        </a:spcAft>
                      </a:pPr>
                      <a:r>
                        <a:rPr lang="en-US" sz="11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67653">
                <a:tc>
                  <a:txBody>
                    <a:bodyPr/>
                    <a:lstStyle/>
                    <a:p>
                      <a:pPr marR="0" indent="0" algn="l" rtl="0">
                        <a:spcBef>
                          <a:spcPts val="0"/>
                        </a:spcBef>
                        <a:spcAft>
                          <a:spcPts val="0"/>
                        </a:spcAft>
                      </a:pPr>
                      <a:r>
                        <a:rPr lang="en-US" sz="11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305">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b="1" kern="1400" dirty="0">
                          <a:solidFill>
                            <a:srgbClr val="000000"/>
                          </a:solidFill>
                          <a:latin typeface="+mj-lt"/>
                        </a:rPr>
                        <a:t>Total Fees for this Period</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b="1" kern="1400" dirty="0">
                          <a:solidFill>
                            <a:srgbClr val="000000"/>
                          </a:solidFill>
                          <a:latin typeface="+mj-lt"/>
                        </a:rPr>
                        <a:t>$69.45</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67653">
                <a:tc gridSpan="5">
                  <a:txBody>
                    <a:bodyPr/>
                    <a:lstStyle/>
                    <a:p>
                      <a:pPr marR="0" indent="0" algn="ctr" rtl="0">
                        <a:spcBef>
                          <a:spcPts val="0"/>
                        </a:spcBef>
                        <a:spcAft>
                          <a:spcPts val="0"/>
                        </a:spcAft>
                      </a:pPr>
                      <a:r>
                        <a:rPr lang="en-US" sz="1100" b="1" kern="1400" dirty="0">
                          <a:solidFill>
                            <a:srgbClr val="000000"/>
                          </a:solidFill>
                          <a:latin typeface="+mj-lt"/>
                        </a:rPr>
                        <a:t>Interest Charged</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35305">
                <a:tc>
                  <a:txBody>
                    <a:bodyPr/>
                    <a:lstStyle/>
                    <a:p>
                      <a:pPr marR="0" indent="0" algn="l" rtl="0">
                        <a:spcBef>
                          <a:spcPts val="0"/>
                        </a:spcBef>
                        <a:spcAft>
                          <a:spcPts val="0"/>
                        </a:spcAft>
                      </a:pPr>
                      <a:r>
                        <a:rPr lang="en-US" sz="11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35305">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35305">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b="1" kern="1400" dirty="0">
                          <a:solidFill>
                            <a:srgbClr val="000000"/>
                          </a:solidFill>
                          <a:latin typeface="+mj-lt"/>
                        </a:rPr>
                        <a:t>Total Interest for this Period</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b="1" kern="1400" dirty="0">
                          <a:solidFill>
                            <a:srgbClr val="000000"/>
                          </a:solidFill>
                          <a:latin typeface="+mj-lt"/>
                        </a:rPr>
                        <a:t>$10.89</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858585">
                <a:tc gridSpan="5">
                  <a:txBody>
                    <a:bodyPr/>
                    <a:lstStyle/>
                    <a:p>
                      <a:pPr marR="0" indent="0" algn="l" rtl="0">
                        <a:spcBef>
                          <a:spcPts val="0"/>
                        </a:spcBef>
                        <a:spcAft>
                          <a:spcPts val="1400"/>
                        </a:spcAft>
                      </a:pPr>
                      <a:r>
                        <a:rPr lang="en-US" sz="1100" kern="1400" dirty="0">
                          <a:solidFill>
                            <a:srgbClr val="000000"/>
                          </a:solidFill>
                          <a:latin typeface="+mj-lt"/>
                        </a:rPr>
                        <a:t>                                        </a:t>
                      </a:r>
                    </a:p>
                    <a:p>
                      <a:pPr marR="0" indent="0" algn="l" rtl="0">
                        <a:spcBef>
                          <a:spcPts val="0"/>
                        </a:spcBef>
                        <a:spcAft>
                          <a:spcPts val="1400"/>
                        </a:spcAft>
                      </a:pPr>
                      <a:endParaRPr lang="en-US" sz="1100" kern="1400" dirty="0">
                        <a:solidFill>
                          <a:srgbClr val="000000"/>
                        </a:solidFill>
                        <a:latin typeface="+mj-lt"/>
                      </a:endParaRPr>
                    </a:p>
                    <a:p>
                      <a:pPr marR="0" indent="0" algn="l" rtl="0">
                        <a:spcBef>
                          <a:spcPts val="0"/>
                        </a:spcBef>
                        <a:spcAft>
                          <a:spcPts val="1400"/>
                        </a:spcAft>
                      </a:pP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60" name="Table 59">
            <a:extLst>
              <a:ext uri="{FF2B5EF4-FFF2-40B4-BE49-F238E27FC236}">
                <a16:creationId xmlns:a16="http://schemas.microsoft.com/office/drawing/2014/main" id="{E0CE78E7-C919-434F-9C9E-4F635D8C80F1}"/>
              </a:ext>
            </a:extLst>
          </p:cNvPr>
          <p:cNvGraphicFramePr>
            <a:graphicFrameLocks noGrp="1"/>
          </p:cNvGraphicFramePr>
          <p:nvPr/>
        </p:nvGraphicFramePr>
        <p:xfrm>
          <a:off x="4891088" y="4978400"/>
          <a:ext cx="3543300" cy="503238"/>
        </p:xfrm>
        <a:graphic>
          <a:graphicData uri="http://schemas.openxmlformats.org/drawingml/2006/table">
            <a:tbl>
              <a:tblPr/>
              <a:tblGrid>
                <a:gridCol w="19809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167746">
                <a:tc gridSpan="2">
                  <a:txBody>
                    <a:bodyPr/>
                    <a:lstStyle/>
                    <a:p>
                      <a:pPr marR="0" indent="0" algn="ctr" rtl="0">
                        <a:spcBef>
                          <a:spcPts val="0"/>
                        </a:spcBef>
                        <a:spcAft>
                          <a:spcPts val="0"/>
                        </a:spcAft>
                      </a:pPr>
                      <a:r>
                        <a:rPr lang="en-US" sz="1100" b="1" kern="1400" dirty="0">
                          <a:solidFill>
                            <a:srgbClr val="000000"/>
                          </a:solidFill>
                          <a:latin typeface="Calibri" pitchFamily="34" charset="0"/>
                          <a:cs typeface="Calibri" pitchFamily="34" charset="0"/>
                        </a:rPr>
                        <a:t>2012 Totals Year-to-Date</a:t>
                      </a:r>
                      <a:endParaRPr lang="en-US" sz="11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67746">
                <a:tc>
                  <a:txBody>
                    <a:bodyPr/>
                    <a:lstStyle/>
                    <a:p>
                      <a:pPr marR="0" indent="0" algn="l" rtl="0">
                        <a:spcBef>
                          <a:spcPts val="0"/>
                        </a:spcBef>
                        <a:spcAft>
                          <a:spcPts val="0"/>
                        </a:spcAft>
                      </a:pPr>
                      <a:r>
                        <a:rPr lang="en-US" sz="11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11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67746">
                <a:tc>
                  <a:txBody>
                    <a:bodyPr/>
                    <a:lstStyle/>
                    <a:p>
                      <a:pPr marR="0" indent="0" algn="l" rtl="0">
                        <a:spcBef>
                          <a:spcPts val="0"/>
                        </a:spcBef>
                        <a:spcAft>
                          <a:spcPts val="0"/>
                        </a:spcAft>
                      </a:pPr>
                      <a:r>
                        <a:rPr lang="en-US" sz="11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11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1" name="Right Arrow 60">
            <a:extLst>
              <a:ext uri="{FF2B5EF4-FFF2-40B4-BE49-F238E27FC236}">
                <a16:creationId xmlns:a16="http://schemas.microsoft.com/office/drawing/2014/main" id="{05A00264-8C6E-4099-9465-7AA41DE559AD}"/>
              </a:ext>
            </a:extLst>
          </p:cNvPr>
          <p:cNvSpPr/>
          <p:nvPr/>
        </p:nvSpPr>
        <p:spPr>
          <a:xfrm rot="5400000">
            <a:off x="6026150" y="1846263"/>
            <a:ext cx="10287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70" name="Right Arrow 69">
            <a:extLst>
              <a:ext uri="{FF2B5EF4-FFF2-40B4-BE49-F238E27FC236}">
                <a16:creationId xmlns:a16="http://schemas.microsoft.com/office/drawing/2014/main" id="{E3E6EB65-CB3D-4F94-8783-45152399AE4D}"/>
              </a:ext>
            </a:extLst>
          </p:cNvPr>
          <p:cNvSpPr/>
          <p:nvPr/>
        </p:nvSpPr>
        <p:spPr>
          <a:xfrm>
            <a:off x="4892675" y="2624138"/>
            <a:ext cx="1295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293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293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293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293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293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293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293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293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294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294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294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73">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56">
                                            <p:txEl>
                                              <p:pRg st="0" end="0"/>
                                            </p:txEl>
                                          </p:spTgt>
                                        </p:tgtEl>
                                        <p:attrNameLst>
                                          <p:attrName>style.visibility</p:attrName>
                                        </p:attrNameLst>
                                      </p:cBhvr>
                                      <p:to>
                                        <p:strVal val="visible"/>
                                      </p:to>
                                    </p:set>
                                  </p:childTnLst>
                                </p:cTn>
                              </p:par>
                              <p:par>
                                <p:cTn id="67" presetID="2" presetClass="entr" presetSubtype="1"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additive="base">
                                        <p:cTn id="85" dur="500" fill="hold"/>
                                        <p:tgtEl>
                                          <p:spTgt spid="70"/>
                                        </p:tgtEl>
                                        <p:attrNameLst>
                                          <p:attrName>ppt_x</p:attrName>
                                        </p:attrNameLst>
                                      </p:cBhvr>
                                      <p:tavLst>
                                        <p:tav tm="0">
                                          <p:val>
                                            <p:strVal val="0-#ppt_w/2"/>
                                          </p:val>
                                        </p:tav>
                                        <p:tav tm="100000">
                                          <p:val>
                                            <p:strVal val="#ppt_x"/>
                                          </p:val>
                                        </p:tav>
                                      </p:tavLst>
                                    </p:anim>
                                    <p:anim calcmode="lin" valueType="num">
                                      <p:cBhvr additive="base">
                                        <p:cTn id="86" dur="500" fill="hold"/>
                                        <p:tgtEl>
                                          <p:spTgt spid="70"/>
                                        </p:tgtEl>
                                        <p:attrNameLst>
                                          <p:attrName>ppt_y</p:attrName>
                                        </p:attrNameLst>
                                      </p:cBhvr>
                                      <p:tavLst>
                                        <p:tav tm="0">
                                          <p:val>
                                            <p:strVal val="#ppt_y"/>
                                          </p:val>
                                        </p:tav>
                                        <p:tav tm="100000">
                                          <p:val>
                                            <p:strVal val="#ppt_y"/>
                                          </p:val>
                                        </p:tav>
                                      </p:tavLst>
                                    </p:anim>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31" grpId="0"/>
      <p:bldP spid="55" grpId="0" animBg="1"/>
      <p:bldP spid="17" grpId="0" animBg="1"/>
      <p:bldP spid="17" grpId="1" animBg="1"/>
      <p:bldP spid="54" grpId="0" animBg="1"/>
      <p:bldP spid="57" grpId="0"/>
      <p:bldP spid="58" grpId="0"/>
      <p:bldP spid="61" grpId="0" animBg="1"/>
      <p:bldP spid="7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a:extLst>
              <a:ext uri="{FF2B5EF4-FFF2-40B4-BE49-F238E27FC236}">
                <a16:creationId xmlns:a16="http://schemas.microsoft.com/office/drawing/2014/main" id="{0C58E046-F972-4B81-9991-A6A6F2161CFF}"/>
              </a:ext>
            </a:extLst>
          </p:cNvPr>
          <p:cNvGraphicFramePr>
            <a:graphicFrameLocks noGrp="1"/>
          </p:cNvGraphicFramePr>
          <p:nvPr/>
        </p:nvGraphicFramePr>
        <p:xfrm>
          <a:off x="4191000" y="3276600"/>
          <a:ext cx="4648199" cy="2209805"/>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23940">
                <a:tc gridSpan="5">
                  <a:txBody>
                    <a:bodyPr/>
                    <a:lstStyle/>
                    <a:p>
                      <a:pPr marR="0" indent="0" algn="ctr" rtl="0">
                        <a:spcBef>
                          <a:spcPts val="0"/>
                        </a:spcBef>
                        <a:spcAft>
                          <a:spcPts val="0"/>
                        </a:spcAft>
                      </a:pPr>
                      <a:r>
                        <a:rPr lang="en-US" sz="800" b="1" kern="1400" dirty="0">
                          <a:solidFill>
                            <a:srgbClr val="000000"/>
                          </a:solidFill>
                          <a:latin typeface="+mj-lt"/>
                        </a:rPr>
                        <a:t>Transactions</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58">
                <a:tc>
                  <a:txBody>
                    <a:bodyPr/>
                    <a:lstStyle/>
                    <a:p>
                      <a:pPr marR="0" indent="0" algn="ctr" rtl="0">
                        <a:spcBef>
                          <a:spcPts val="0"/>
                        </a:spcBef>
                        <a:spcAft>
                          <a:spcPts val="0"/>
                        </a:spcAft>
                      </a:pPr>
                      <a:r>
                        <a:rPr lang="en-US" sz="700" b="1" kern="1400" dirty="0">
                          <a:solidFill>
                            <a:srgbClr val="000000"/>
                          </a:solidFill>
                          <a:latin typeface="+mj-lt"/>
                        </a:rPr>
                        <a:t>Reference Number</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dirty="0">
                          <a:solidFill>
                            <a:srgbClr val="000000"/>
                          </a:solidFill>
                          <a:latin typeface="+mj-lt"/>
                        </a:rPr>
                        <a:t>Trans Date</a:t>
                      </a:r>
                      <a:endParaRPr lang="en-US" sz="7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a:solidFill>
                            <a:srgbClr val="000000"/>
                          </a:solidFill>
                          <a:latin typeface="+mj-lt"/>
                        </a:rPr>
                        <a:t>Post Date</a:t>
                      </a:r>
                      <a:endParaRPr lang="en-US" sz="700" kern="140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Description of Transaction or Credit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Amount</a:t>
                      </a:r>
                      <a:endParaRPr lang="en-US" sz="6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8447">
                <a:tc>
                  <a:txBody>
                    <a:bodyPr/>
                    <a:lstStyle/>
                    <a:p>
                      <a:pPr marR="0" indent="0" algn="l" rtl="0">
                        <a:spcBef>
                          <a:spcPts val="0"/>
                        </a:spcBef>
                        <a:spcAft>
                          <a:spcPts val="0"/>
                        </a:spcAft>
                      </a:pPr>
                      <a:r>
                        <a:rPr lang="en-US" sz="7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108447">
                <a:tc>
                  <a:txBody>
                    <a:bodyPr/>
                    <a:lstStyle/>
                    <a:p>
                      <a:pPr marR="0" indent="0" algn="l" rtl="0">
                        <a:spcBef>
                          <a:spcPts val="0"/>
                        </a:spcBef>
                        <a:spcAft>
                          <a:spcPts val="0"/>
                        </a:spcAft>
                      </a:pPr>
                      <a:r>
                        <a:rPr lang="en-US" sz="7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8447">
                <a:tc>
                  <a:txBody>
                    <a:bodyPr/>
                    <a:lstStyle/>
                    <a:p>
                      <a:pPr marR="0" indent="0" algn="l" rtl="0">
                        <a:spcBef>
                          <a:spcPts val="0"/>
                        </a:spcBef>
                        <a:spcAft>
                          <a:spcPts val="0"/>
                        </a:spcAft>
                      </a:pPr>
                      <a:r>
                        <a:rPr lang="en-US" sz="7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r h="108447">
                <a:tc>
                  <a:txBody>
                    <a:bodyPr/>
                    <a:lstStyle/>
                    <a:p>
                      <a:pPr marR="0" indent="0" algn="l" rtl="0">
                        <a:spcBef>
                          <a:spcPts val="0"/>
                        </a:spcBef>
                        <a:spcAft>
                          <a:spcPts val="0"/>
                        </a:spcAft>
                      </a:pPr>
                      <a:r>
                        <a:rPr lang="en-US" sz="7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5"/>
                  </a:ext>
                </a:extLst>
              </a:tr>
              <a:tr h="123940">
                <a:tc gridSpan="5">
                  <a:txBody>
                    <a:bodyPr/>
                    <a:lstStyle/>
                    <a:p>
                      <a:pPr marR="0" indent="0" algn="ctr" rtl="0">
                        <a:spcBef>
                          <a:spcPts val="0"/>
                        </a:spcBef>
                        <a:spcAft>
                          <a:spcPts val="0"/>
                        </a:spcAft>
                      </a:pPr>
                      <a:r>
                        <a:rPr lang="en-US" sz="800" b="1" kern="1400" dirty="0">
                          <a:solidFill>
                            <a:srgbClr val="000000"/>
                          </a:solidFill>
                          <a:latin typeface="+mj-lt"/>
                        </a:rPr>
                        <a:t>Fees</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8447">
                <a:tc>
                  <a:txBody>
                    <a:bodyPr/>
                    <a:lstStyle/>
                    <a:p>
                      <a:pPr marR="0" indent="0" algn="l" rtl="0">
                        <a:spcBef>
                          <a:spcPts val="0"/>
                        </a:spcBef>
                        <a:spcAft>
                          <a:spcPts val="0"/>
                        </a:spcAft>
                      </a:pPr>
                      <a:r>
                        <a:rPr lang="en-US" sz="700" kern="140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7"/>
                  </a:ext>
                </a:extLst>
              </a:tr>
              <a:tr h="108447">
                <a:tc>
                  <a:txBody>
                    <a:bodyPr/>
                    <a:lstStyle/>
                    <a:p>
                      <a:pPr marR="0" indent="0" algn="l" rtl="0">
                        <a:spcBef>
                          <a:spcPts val="0"/>
                        </a:spcBef>
                        <a:spcAft>
                          <a:spcPts val="0"/>
                        </a:spcAft>
                      </a:pPr>
                      <a:r>
                        <a:rPr lang="en-US" sz="7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8"/>
                  </a:ext>
                </a:extLst>
              </a:tr>
              <a:tr h="108447">
                <a:tc>
                  <a:txBody>
                    <a:bodyPr/>
                    <a:lstStyle/>
                    <a:p>
                      <a:pPr marR="0" indent="0" algn="l" rtl="0">
                        <a:spcBef>
                          <a:spcPts val="0"/>
                        </a:spcBef>
                        <a:spcAft>
                          <a:spcPts val="0"/>
                        </a:spcAft>
                      </a:pPr>
                      <a:r>
                        <a:rPr lang="en-US" sz="7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9"/>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Fees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$69.45</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0"/>
                  </a:ext>
                </a:extLst>
              </a:tr>
              <a:tr h="123940">
                <a:tc gridSpan="5">
                  <a:txBody>
                    <a:bodyPr/>
                    <a:lstStyle/>
                    <a:p>
                      <a:pPr marR="0" indent="0" algn="ctr" rtl="0">
                        <a:spcBef>
                          <a:spcPts val="0"/>
                        </a:spcBef>
                        <a:spcAft>
                          <a:spcPts val="0"/>
                        </a:spcAft>
                      </a:pPr>
                      <a:r>
                        <a:rPr lang="en-US" sz="800" b="1" kern="1400" dirty="0">
                          <a:solidFill>
                            <a:srgbClr val="000000"/>
                          </a:solidFill>
                          <a:latin typeface="+mj-lt"/>
                        </a:rPr>
                        <a:t>Interest Charged</a:t>
                      </a:r>
                      <a:endParaRPr lang="en-US" sz="8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2"/>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3"/>
                  </a:ext>
                </a:extLst>
              </a:tr>
              <a:tr h="108447">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mj-lt"/>
                        </a:rPr>
                        <a:t>Total Interest for this Period</a:t>
                      </a:r>
                      <a:endParaRPr lang="en-US" sz="600" kern="140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mj-lt"/>
                        </a:rPr>
                        <a:t>$10.89</a:t>
                      </a:r>
                      <a:endParaRPr lang="en-US" sz="6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r h="431708">
                <a:tc gridSpan="5">
                  <a:txBody>
                    <a:bodyPr/>
                    <a:lstStyle/>
                    <a:p>
                      <a:pPr marR="0" indent="0" algn="l" rtl="0">
                        <a:spcBef>
                          <a:spcPts val="0"/>
                        </a:spcBef>
                        <a:spcAft>
                          <a:spcPts val="1400"/>
                        </a:spcAft>
                      </a:pPr>
                      <a:r>
                        <a:rPr lang="en-US" sz="6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47" name="Table 46">
            <a:extLst>
              <a:ext uri="{FF2B5EF4-FFF2-40B4-BE49-F238E27FC236}">
                <a16:creationId xmlns:a16="http://schemas.microsoft.com/office/drawing/2014/main" id="{77958CB0-D4D9-4D6A-9111-E88B9EBE338A}"/>
              </a:ext>
            </a:extLst>
          </p:cNvPr>
          <p:cNvGraphicFramePr>
            <a:graphicFrameLocks noGrp="1"/>
          </p:cNvGraphicFramePr>
          <p:nvPr/>
        </p:nvGraphicFramePr>
        <p:xfrm>
          <a:off x="5867400" y="654050"/>
          <a:ext cx="2971800" cy="1648130"/>
        </p:xfrm>
        <a:graphic>
          <a:graphicData uri="http://schemas.openxmlformats.org/drawingml/2006/table">
            <a:tbl>
              <a:tblPr/>
              <a:tblGrid>
                <a:gridCol w="2149814">
                  <a:extLst>
                    <a:ext uri="{9D8B030D-6E8A-4147-A177-3AD203B41FA5}">
                      <a16:colId xmlns:a16="http://schemas.microsoft.com/office/drawing/2014/main" val="20000"/>
                    </a:ext>
                  </a:extLst>
                </a:gridCol>
                <a:gridCol w="821986">
                  <a:extLst>
                    <a:ext uri="{9D8B030D-6E8A-4147-A177-3AD203B41FA5}">
                      <a16:colId xmlns:a16="http://schemas.microsoft.com/office/drawing/2014/main" val="20001"/>
                    </a:ext>
                  </a:extLst>
                </a:gridCol>
              </a:tblGrid>
              <a:tr h="121865">
                <a:tc gridSpan="2">
                  <a:txBody>
                    <a:bodyPr/>
                    <a:lstStyle/>
                    <a:p>
                      <a:pPr marR="0" indent="0" algn="ctr" rtl="0">
                        <a:spcBef>
                          <a:spcPts val="0"/>
                        </a:spcBef>
                        <a:spcAft>
                          <a:spcPts val="0"/>
                        </a:spcAft>
                      </a:pPr>
                      <a:r>
                        <a:rPr lang="en-US" sz="800" b="1" kern="1400" dirty="0">
                          <a:solidFill>
                            <a:srgbClr val="000000"/>
                          </a:solidFill>
                          <a:latin typeface="+mj-lt"/>
                        </a:rPr>
                        <a:t>Payment Information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398">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398">
                <a:tc>
                  <a:txBody>
                    <a:bodyPr/>
                    <a:lstStyle/>
                    <a:p>
                      <a:pPr marR="0" indent="0" algn="l" rtl="0">
                        <a:spcBef>
                          <a:spcPts val="0"/>
                        </a:spcBef>
                        <a:spcAft>
                          <a:spcPts val="0"/>
                        </a:spcAft>
                      </a:pPr>
                      <a:r>
                        <a:rPr lang="en-US" sz="600" kern="1400" dirty="0">
                          <a:solidFill>
                            <a:srgbClr val="000000"/>
                          </a:solidFill>
                          <a:latin typeface="+mj-lt"/>
                        </a:rPr>
                        <a:t>Minimum Payment Due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$53.00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91398">
                <a:tc>
                  <a:txBody>
                    <a:bodyPr/>
                    <a:lstStyle/>
                    <a:p>
                      <a:pPr marR="0" indent="0" algn="l" rtl="0">
                        <a:spcBef>
                          <a:spcPts val="0"/>
                        </a:spcBef>
                        <a:spcAft>
                          <a:spcPts val="0"/>
                        </a:spcAft>
                      </a:pPr>
                      <a:r>
                        <a:rPr lang="en-US" sz="600" kern="1400" dirty="0">
                          <a:solidFill>
                            <a:srgbClr val="000000"/>
                          </a:solidFill>
                          <a:latin typeface="+mj-lt"/>
                        </a:rPr>
                        <a:t>Payment Due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195">
                <a:tc gridSpan="2">
                  <a:txBody>
                    <a:bodyPr/>
                    <a:lstStyle/>
                    <a:p>
                      <a:pPr marR="0" indent="0" algn="just" rtl="0">
                        <a:spcBef>
                          <a:spcPts val="0"/>
                        </a:spcBef>
                        <a:spcAft>
                          <a:spcPts val="0"/>
                        </a:spcAft>
                      </a:pPr>
                      <a:r>
                        <a:rPr lang="en-US" sz="600" b="1" kern="1400" dirty="0">
                          <a:solidFill>
                            <a:srgbClr val="000000"/>
                          </a:solidFill>
                          <a:latin typeface="+mj-lt"/>
                        </a:rPr>
                        <a:t>Late Payment Warning</a:t>
                      </a:r>
                      <a:r>
                        <a:rPr lang="en-US" sz="600" kern="1400" dirty="0">
                          <a:solidFill>
                            <a:srgbClr val="000000"/>
                          </a:solidFill>
                          <a:latin typeface="+mj-lt"/>
                        </a:rPr>
                        <a:t>: If we do not receive your minimum payment by the date listed above, you may have to pay a $35 fee and your APR’s may be increased up to the Penalty rate of 28.99%</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4"/>
                  </a:ext>
                </a:extLst>
              </a:tr>
              <a:tr h="286126">
                <a:tc gridSpan="2">
                  <a:txBody>
                    <a:bodyPr/>
                    <a:lstStyle/>
                    <a:p>
                      <a:pPr marR="0" indent="0" algn="l" rtl="0">
                        <a:spcBef>
                          <a:spcPts val="0"/>
                        </a:spcBef>
                        <a:spcAft>
                          <a:spcPts val="0"/>
                        </a:spcAft>
                      </a:pPr>
                      <a:r>
                        <a:rPr lang="en-US" sz="600" b="1" kern="1400" dirty="0">
                          <a:solidFill>
                            <a:srgbClr val="000000"/>
                          </a:solidFill>
                          <a:latin typeface="+mj-lt"/>
                        </a:rPr>
                        <a:t>Minimum Payment Warning</a:t>
                      </a:r>
                      <a:r>
                        <a:rPr lang="en-US" sz="600" kern="1400" dirty="0">
                          <a:solidFill>
                            <a:srgbClr val="000000"/>
                          </a:solidFill>
                          <a:latin typeface="+mj-lt"/>
                        </a:rPr>
                        <a:t>: If you make only the minimum payment each period, you will pay more in interest and it will take you longer to pay off your balance. For example… </a:t>
                      </a: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5"/>
                  </a:ext>
                </a:extLst>
              </a:tr>
              <a:tr h="691444">
                <a:tc gridSpan="2">
                  <a:txBody>
                    <a:bodyPr/>
                    <a:lstStyle/>
                    <a:p>
                      <a:pPr marR="0" indent="0" algn="l" rtl="0">
                        <a:spcBef>
                          <a:spcPts val="0"/>
                        </a:spcBef>
                        <a:spcAft>
                          <a:spcPts val="1400"/>
                        </a:spcAft>
                      </a:pPr>
                      <a:r>
                        <a:rPr lang="en-US" sz="1000" kern="1400" dirty="0">
                          <a:solidFill>
                            <a:srgbClr val="000000"/>
                          </a:solidFill>
                          <a:latin typeface="+mj-lt"/>
                        </a:rPr>
                        <a:t> </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48" name="Content Placeholder 66">
            <a:extLst>
              <a:ext uri="{FF2B5EF4-FFF2-40B4-BE49-F238E27FC236}">
                <a16:creationId xmlns:a16="http://schemas.microsoft.com/office/drawing/2014/main" id="{F73A28DA-DFAE-424A-95EB-E92DE7FD1765}"/>
              </a:ext>
            </a:extLst>
          </p:cNvPr>
          <p:cNvGraphicFramePr>
            <a:graphicFrameLocks noGrp="1"/>
          </p:cNvGraphicFramePr>
          <p:nvPr>
            <p:ph idx="1"/>
          </p:nvPr>
        </p:nvGraphicFramePr>
        <p:xfrm>
          <a:off x="4191000" y="5562600"/>
          <a:ext cx="4648199" cy="533400"/>
        </p:xfrm>
        <a:graphic>
          <a:graphicData uri="http://schemas.openxmlformats.org/drawingml/2006/table">
            <a:tbl>
              <a:tblPr/>
              <a:tblGrid>
                <a:gridCol w="1005796">
                  <a:extLst>
                    <a:ext uri="{9D8B030D-6E8A-4147-A177-3AD203B41FA5}">
                      <a16:colId xmlns:a16="http://schemas.microsoft.com/office/drawing/2014/main" val="20000"/>
                    </a:ext>
                  </a:extLst>
                </a:gridCol>
                <a:gridCol w="1299921">
                  <a:extLst>
                    <a:ext uri="{9D8B030D-6E8A-4147-A177-3AD203B41FA5}">
                      <a16:colId xmlns:a16="http://schemas.microsoft.com/office/drawing/2014/main" val="20001"/>
                    </a:ext>
                  </a:extLst>
                </a:gridCol>
                <a:gridCol w="1339311">
                  <a:extLst>
                    <a:ext uri="{9D8B030D-6E8A-4147-A177-3AD203B41FA5}">
                      <a16:colId xmlns:a16="http://schemas.microsoft.com/office/drawing/2014/main" val="20002"/>
                    </a:ext>
                  </a:extLst>
                </a:gridCol>
                <a:gridCol w="1003171">
                  <a:extLst>
                    <a:ext uri="{9D8B030D-6E8A-4147-A177-3AD203B41FA5}">
                      <a16:colId xmlns:a16="http://schemas.microsoft.com/office/drawing/2014/main" val="20003"/>
                    </a:ext>
                  </a:extLst>
                </a:gridCol>
              </a:tblGrid>
              <a:tr h="132771">
                <a:tc gridSpan="4">
                  <a:txBody>
                    <a:bodyPr/>
                    <a:lstStyle/>
                    <a:p>
                      <a:pPr marR="0" indent="0" algn="ctr" rtl="0">
                        <a:spcBef>
                          <a:spcPts val="0"/>
                        </a:spcBef>
                        <a:spcAft>
                          <a:spcPts val="0"/>
                        </a:spcAft>
                      </a:pPr>
                      <a:r>
                        <a:rPr lang="en-US" sz="800" b="1" kern="1400" dirty="0">
                          <a:solidFill>
                            <a:srgbClr val="000000"/>
                          </a:solidFill>
                          <a:latin typeface="+mj-lt"/>
                        </a:rPr>
                        <a:t>Interest Charge Calculation</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78">
                <a:tc>
                  <a:txBody>
                    <a:bodyPr/>
                    <a:lstStyle/>
                    <a:p>
                      <a:pPr marR="0" indent="0" algn="ctr" rtl="0">
                        <a:spcBef>
                          <a:spcPts val="0"/>
                        </a:spcBef>
                        <a:spcAft>
                          <a:spcPts val="0"/>
                        </a:spcAft>
                      </a:pPr>
                      <a:r>
                        <a:rPr lang="en-US" sz="600" b="1" kern="1400" dirty="0">
                          <a:solidFill>
                            <a:srgbClr val="000000"/>
                          </a:solidFill>
                          <a:latin typeface="+mj-lt"/>
                        </a:rPr>
                        <a:t>Type of Balance</a:t>
                      </a:r>
                      <a:endParaRPr lang="en-US" sz="600" kern="1400" dirty="0">
                        <a:solidFill>
                          <a:srgbClr val="000000"/>
                        </a:solidFill>
                        <a:latin typeface="+mj-lt"/>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Annual Percentage Rate (APR)</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Balance Subject to Interest Rate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mj-lt"/>
                        </a:rPr>
                        <a:t>Interest Charge</a:t>
                      </a:r>
                      <a:endParaRPr lang="en-US" sz="6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99578">
                <a:tc>
                  <a:txBody>
                    <a:bodyPr/>
                    <a:lstStyle/>
                    <a:p>
                      <a:pPr marR="0" indent="0" algn="l" rtl="0">
                        <a:spcBef>
                          <a:spcPts val="0"/>
                        </a:spcBef>
                        <a:spcAft>
                          <a:spcPts val="0"/>
                        </a:spcAft>
                      </a:pPr>
                      <a:r>
                        <a:rPr lang="en-US" sz="600" kern="1400">
                          <a:solidFill>
                            <a:srgbClr val="000000"/>
                          </a:solidFill>
                          <a:latin typeface="+mj-lt"/>
                        </a:rPr>
                        <a:t>Purchases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1400"/>
                        </a:spcAft>
                      </a:pPr>
                      <a:r>
                        <a:rPr lang="en-US" sz="600" kern="1400" dirty="0">
                          <a:solidFill>
                            <a:srgbClr val="000000"/>
                          </a:solidFill>
                          <a:latin typeface="+mj-lt"/>
                        </a:rPr>
                        <a:t>14.99%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$512.14</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r h="99578">
                <a:tc>
                  <a:txBody>
                    <a:bodyPr/>
                    <a:lstStyle/>
                    <a:p>
                      <a:pPr marR="0" indent="0" algn="l" rtl="0">
                        <a:spcBef>
                          <a:spcPts val="0"/>
                        </a:spcBef>
                        <a:spcAft>
                          <a:spcPts val="0"/>
                        </a:spcAft>
                      </a:pPr>
                      <a:r>
                        <a:rPr lang="en-US" sz="600" kern="1400">
                          <a:solidFill>
                            <a:srgbClr val="000000"/>
                          </a:solidFill>
                          <a:latin typeface="+mj-lt"/>
                        </a:rPr>
                        <a:t>Cash Advances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21.99%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$253.50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$4.58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r h="101895">
                <a:tc>
                  <a:txBody>
                    <a:bodyPr/>
                    <a:lstStyle/>
                    <a:p>
                      <a:pPr marR="0" indent="0" algn="l" rtl="0">
                        <a:spcBef>
                          <a:spcPts val="0"/>
                        </a:spcBef>
                        <a:spcAft>
                          <a:spcPts val="0"/>
                        </a:spcAft>
                      </a:pPr>
                      <a:r>
                        <a:rPr lang="en-US" sz="600" kern="1400">
                          <a:solidFill>
                            <a:srgbClr val="000000"/>
                          </a:solidFill>
                          <a:latin typeface="+mj-lt"/>
                        </a:rPr>
                        <a:t>Balance Transfers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$637.50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9" name="Table 48">
            <a:extLst>
              <a:ext uri="{FF2B5EF4-FFF2-40B4-BE49-F238E27FC236}">
                <a16:creationId xmlns:a16="http://schemas.microsoft.com/office/drawing/2014/main" id="{F4D6523A-6586-4C30-B992-C56B7803CBE2}"/>
              </a:ext>
            </a:extLst>
          </p:cNvPr>
          <p:cNvGraphicFramePr>
            <a:graphicFrameLocks noGrp="1"/>
          </p:cNvGraphicFramePr>
          <p:nvPr/>
        </p:nvGraphicFramePr>
        <p:xfrm>
          <a:off x="4191000" y="649288"/>
          <a:ext cx="1600200" cy="1574801"/>
        </p:xfrm>
        <a:graphic>
          <a:graphicData uri="http://schemas.openxmlformats.org/drawingml/2006/table">
            <a:tbl>
              <a:tblPr/>
              <a:tblGrid>
                <a:gridCol w="968542">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tblGrid>
              <a:tr h="121919">
                <a:tc gridSpan="2">
                  <a:txBody>
                    <a:bodyPr/>
                    <a:lstStyle/>
                    <a:p>
                      <a:pPr marR="0" indent="0" algn="ctr" rtl="0">
                        <a:spcBef>
                          <a:spcPts val="0"/>
                        </a:spcBef>
                        <a:spcAft>
                          <a:spcPts val="0"/>
                        </a:spcAft>
                      </a:pPr>
                      <a:r>
                        <a:rPr lang="en-US" sz="800" b="1" kern="1400" dirty="0">
                          <a:solidFill>
                            <a:srgbClr val="000000"/>
                          </a:solidFill>
                          <a:latin typeface="+mj-lt"/>
                        </a:rPr>
                        <a:t>Summary of Account Activity</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05759">
                <a:tc>
                  <a:txBody>
                    <a:bodyPr/>
                    <a:lstStyle/>
                    <a:p>
                      <a:pPr marR="0" indent="0" algn="l" rtl="0">
                        <a:spcBef>
                          <a:spcPts val="0"/>
                        </a:spcBef>
                        <a:spcAft>
                          <a:spcPts val="0"/>
                        </a:spcAft>
                      </a:pPr>
                      <a:r>
                        <a:rPr lang="en-US" sz="600" kern="1400" dirty="0">
                          <a:solidFill>
                            <a:srgbClr val="000000"/>
                          </a:solidFill>
                          <a:latin typeface="+mj-lt"/>
                        </a:rPr>
                        <a:t>Previous Balance</a:t>
                      </a: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mj-lt"/>
                        </a:rPr>
                        <a:t>535.07</a:t>
                      </a: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05759">
                <a:tc>
                  <a:txBody>
                    <a:bodyPr/>
                    <a:lstStyle/>
                    <a:p>
                      <a:pPr marR="0" indent="0" algn="l" rtl="0">
                        <a:spcBef>
                          <a:spcPts val="0"/>
                        </a:spcBef>
                        <a:spcAft>
                          <a:spcPts val="0"/>
                        </a:spcAft>
                      </a:pPr>
                      <a:r>
                        <a:rPr lang="en-US" sz="600" kern="1400" dirty="0">
                          <a:solidFill>
                            <a:srgbClr val="000000"/>
                          </a:solidFill>
                          <a:latin typeface="+mj-lt"/>
                        </a:rPr>
                        <a:t>Payments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-450.00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5759">
                <a:tc>
                  <a:txBody>
                    <a:bodyPr/>
                    <a:lstStyle/>
                    <a:p>
                      <a:pPr marR="0" indent="0" algn="l" rtl="0">
                        <a:spcBef>
                          <a:spcPts val="0"/>
                        </a:spcBef>
                        <a:spcAft>
                          <a:spcPts val="0"/>
                        </a:spcAft>
                      </a:pPr>
                      <a:r>
                        <a:rPr lang="en-US" sz="600" kern="1400" dirty="0">
                          <a:solidFill>
                            <a:srgbClr val="000000"/>
                          </a:solidFill>
                          <a:latin typeface="+mj-lt"/>
                        </a:rPr>
                        <a:t>Purchases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+529.57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5759">
                <a:tc>
                  <a:txBody>
                    <a:bodyPr/>
                    <a:lstStyle/>
                    <a:p>
                      <a:pPr marR="0" indent="0" algn="l" rtl="0">
                        <a:spcBef>
                          <a:spcPts val="0"/>
                        </a:spcBef>
                        <a:spcAft>
                          <a:spcPts val="0"/>
                        </a:spcAft>
                      </a:pPr>
                      <a:r>
                        <a:rPr lang="en-US" sz="600" kern="1400" dirty="0">
                          <a:solidFill>
                            <a:srgbClr val="000000"/>
                          </a:solidFill>
                          <a:latin typeface="+mj-lt"/>
                        </a:rPr>
                        <a:t>Balance Transfers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+785.00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5759">
                <a:tc>
                  <a:txBody>
                    <a:bodyPr/>
                    <a:lstStyle/>
                    <a:p>
                      <a:pPr marR="0" indent="0" algn="l" rtl="0">
                        <a:spcBef>
                          <a:spcPts val="0"/>
                        </a:spcBef>
                        <a:spcAft>
                          <a:spcPts val="0"/>
                        </a:spcAft>
                      </a:pPr>
                      <a:r>
                        <a:rPr lang="en-US" sz="600" kern="1400" dirty="0">
                          <a:solidFill>
                            <a:srgbClr val="000000"/>
                          </a:solidFill>
                          <a:latin typeface="+mj-lt"/>
                        </a:rPr>
                        <a:t>Cash Advances</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+318.00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5759">
                <a:tc>
                  <a:txBody>
                    <a:bodyPr/>
                    <a:lstStyle/>
                    <a:p>
                      <a:pPr marR="0" indent="0" algn="l" rtl="0">
                        <a:spcBef>
                          <a:spcPts val="0"/>
                        </a:spcBef>
                        <a:spcAft>
                          <a:spcPts val="0"/>
                        </a:spcAft>
                      </a:pPr>
                      <a:r>
                        <a:rPr lang="en-US" sz="600" kern="1400" dirty="0">
                          <a:solidFill>
                            <a:srgbClr val="000000"/>
                          </a:solidFill>
                          <a:latin typeface="+mj-lt"/>
                        </a:rPr>
                        <a:t>Past Due Amount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5759">
                <a:tc>
                  <a:txBody>
                    <a:bodyPr/>
                    <a:lstStyle/>
                    <a:p>
                      <a:pPr marR="0" indent="0" algn="l" rtl="0">
                        <a:spcBef>
                          <a:spcPts val="0"/>
                        </a:spcBef>
                        <a:spcAft>
                          <a:spcPts val="0"/>
                        </a:spcAft>
                      </a:pPr>
                      <a:r>
                        <a:rPr lang="en-US" sz="600" kern="1400" dirty="0">
                          <a:solidFill>
                            <a:srgbClr val="000000"/>
                          </a:solidFill>
                          <a:latin typeface="+mj-lt"/>
                        </a:rPr>
                        <a:t>Fees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+69.45</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5759">
                <a:tc>
                  <a:txBody>
                    <a:bodyPr/>
                    <a:lstStyle/>
                    <a:p>
                      <a:pPr marR="0" indent="0" algn="l" rtl="0">
                        <a:spcBef>
                          <a:spcPts val="0"/>
                        </a:spcBef>
                        <a:spcAft>
                          <a:spcPts val="0"/>
                        </a:spcAft>
                      </a:pPr>
                      <a:r>
                        <a:rPr lang="en-US" sz="600" kern="1400" dirty="0">
                          <a:solidFill>
                            <a:srgbClr val="000000"/>
                          </a:solidFill>
                          <a:latin typeface="+mj-lt"/>
                        </a:rPr>
                        <a:t>Interest Charged</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+10.89</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5759">
                <a:tc>
                  <a:txBody>
                    <a:bodyPr/>
                    <a:lstStyle/>
                    <a:p>
                      <a:pPr marR="0" indent="0" algn="l" rtl="0">
                        <a:spcBef>
                          <a:spcPts val="0"/>
                        </a:spcBef>
                        <a:spcAft>
                          <a:spcPts val="0"/>
                        </a:spcAft>
                      </a:pPr>
                      <a:r>
                        <a:rPr lang="en-US" sz="600" kern="1400" dirty="0">
                          <a:solidFill>
                            <a:srgbClr val="000000"/>
                          </a:solidFill>
                          <a:latin typeface="+mj-lt"/>
                        </a:rPr>
                        <a:t>New Balance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$1,784.53</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91439">
                <a:tc>
                  <a:txBody>
                    <a:bodyPr/>
                    <a:lstStyle/>
                    <a:p>
                      <a:pPr marR="0" indent="0" algn="l" rtl="0">
                        <a:spcBef>
                          <a:spcPts val="0"/>
                        </a:spcBef>
                        <a:spcAft>
                          <a:spcPts val="0"/>
                        </a:spcAft>
                      </a:pPr>
                      <a:r>
                        <a:rPr lang="en-US" sz="600" kern="1400" dirty="0">
                          <a:solidFill>
                            <a:srgbClr val="000000"/>
                          </a:solidFill>
                          <a:latin typeface="+mj-lt"/>
                        </a:rPr>
                        <a:t> </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 </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5759">
                <a:tc>
                  <a:txBody>
                    <a:bodyPr/>
                    <a:lstStyle/>
                    <a:p>
                      <a:pPr marR="0" indent="0" algn="l" rtl="0">
                        <a:spcBef>
                          <a:spcPts val="0"/>
                        </a:spcBef>
                        <a:spcAft>
                          <a:spcPts val="0"/>
                        </a:spcAft>
                      </a:pPr>
                      <a:r>
                        <a:rPr lang="en-US" sz="600" kern="1400">
                          <a:solidFill>
                            <a:srgbClr val="000000"/>
                          </a:solidFill>
                          <a:latin typeface="+mj-lt"/>
                        </a:rPr>
                        <a:t>Credit Limit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$2,000.00</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5759">
                <a:tc>
                  <a:txBody>
                    <a:bodyPr/>
                    <a:lstStyle/>
                    <a:p>
                      <a:pPr marR="0" indent="0" algn="l" rtl="0">
                        <a:spcBef>
                          <a:spcPts val="0"/>
                        </a:spcBef>
                        <a:spcAft>
                          <a:spcPts val="0"/>
                        </a:spcAft>
                      </a:pPr>
                      <a:r>
                        <a:rPr lang="en-US" sz="600" kern="1400">
                          <a:solidFill>
                            <a:srgbClr val="000000"/>
                          </a:solidFill>
                          <a:latin typeface="+mj-lt"/>
                        </a:rPr>
                        <a:t>Available credit</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$215.47</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6652">
                <a:tc>
                  <a:txBody>
                    <a:bodyPr/>
                    <a:lstStyle/>
                    <a:p>
                      <a:pPr marR="0" indent="0" algn="l" rtl="0">
                        <a:spcBef>
                          <a:spcPts val="0"/>
                        </a:spcBef>
                        <a:spcAft>
                          <a:spcPts val="0"/>
                        </a:spcAft>
                      </a:pPr>
                      <a:r>
                        <a:rPr lang="en-US" sz="600" kern="1400" dirty="0">
                          <a:solidFill>
                            <a:srgbClr val="000000"/>
                          </a:solidFill>
                          <a:latin typeface="+mj-lt"/>
                        </a:rPr>
                        <a:t>Statement closing date</a:t>
                      </a: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mj-lt"/>
                        </a:rPr>
                        <a:t>3/22/2012</a:t>
                      </a: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91439">
                <a:tc>
                  <a:txBody>
                    <a:bodyPr/>
                    <a:lstStyle/>
                    <a:p>
                      <a:pPr marR="0" indent="0" algn="l" rtl="0">
                        <a:spcBef>
                          <a:spcPts val="0"/>
                        </a:spcBef>
                        <a:spcAft>
                          <a:spcPts val="0"/>
                        </a:spcAft>
                      </a:pPr>
                      <a:r>
                        <a:rPr lang="en-US" sz="600" kern="1400">
                          <a:solidFill>
                            <a:srgbClr val="000000"/>
                          </a:solidFill>
                          <a:latin typeface="+mj-lt"/>
                        </a:rPr>
                        <a:t>Days in billing cycle</a:t>
                      </a: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mj-lt"/>
                        </a:rPr>
                        <a:t>30</a:t>
                      </a: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50" name="Table 49">
            <a:extLst>
              <a:ext uri="{FF2B5EF4-FFF2-40B4-BE49-F238E27FC236}">
                <a16:creationId xmlns:a16="http://schemas.microsoft.com/office/drawing/2014/main" id="{A669B07D-9F70-44E6-9D05-F425DDEE0D8C}"/>
              </a:ext>
            </a:extLst>
          </p:cNvPr>
          <p:cNvGraphicFramePr>
            <a:graphicFrameLocks noGrp="1"/>
          </p:cNvGraphicFramePr>
          <p:nvPr/>
        </p:nvGraphicFramePr>
        <p:xfrm>
          <a:off x="5975350" y="1531938"/>
          <a:ext cx="2763838" cy="677869"/>
        </p:xfrm>
        <a:graphic>
          <a:graphicData uri="http://schemas.openxmlformats.org/drawingml/2006/table">
            <a:tbl>
              <a:tblPr/>
              <a:tblGrid>
                <a:gridCol w="896380">
                  <a:extLst>
                    <a:ext uri="{9D8B030D-6E8A-4147-A177-3AD203B41FA5}">
                      <a16:colId xmlns:a16="http://schemas.microsoft.com/office/drawing/2014/main" val="20000"/>
                    </a:ext>
                  </a:extLst>
                </a:gridCol>
                <a:gridCol w="971078">
                  <a:extLst>
                    <a:ext uri="{9D8B030D-6E8A-4147-A177-3AD203B41FA5}">
                      <a16:colId xmlns:a16="http://schemas.microsoft.com/office/drawing/2014/main" val="20001"/>
                    </a:ext>
                  </a:extLst>
                </a:gridCol>
                <a:gridCol w="896380">
                  <a:extLst>
                    <a:ext uri="{9D8B030D-6E8A-4147-A177-3AD203B41FA5}">
                      <a16:colId xmlns:a16="http://schemas.microsoft.com/office/drawing/2014/main" val="20002"/>
                    </a:ext>
                  </a:extLst>
                </a:gridCol>
              </a:tblGrid>
              <a:tr h="394090">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If you make no additional charges using this card and each month you pay…</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You will pay off the balance shown on this statement in about…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And you will end up paying an estimated total of…</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73">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Only the minimum payment</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10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$3,284</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1"/>
                  </a:ext>
                </a:extLst>
              </a:tr>
              <a:tr h="100899">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$62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Calibri" pitchFamily="34" charset="0"/>
                          <a:cs typeface="Calibri" pitchFamily="34" charset="0"/>
                        </a:rPr>
                        <a:t>3 years</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Calibri" pitchFamily="34" charset="0"/>
                          <a:cs typeface="Calibri" pitchFamily="34" charset="0"/>
                        </a:rPr>
                        <a:t>$2,232</a:t>
                      </a: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1" name="Table 50">
            <a:extLst>
              <a:ext uri="{FF2B5EF4-FFF2-40B4-BE49-F238E27FC236}">
                <a16:creationId xmlns:a16="http://schemas.microsoft.com/office/drawing/2014/main" id="{B06E21D6-5C50-4DB5-BCF3-ACB43E34231A}"/>
              </a:ext>
            </a:extLst>
          </p:cNvPr>
          <p:cNvGraphicFramePr>
            <a:graphicFrameLocks noGrp="1"/>
          </p:cNvGraphicFramePr>
          <p:nvPr/>
        </p:nvGraphicFramePr>
        <p:xfrm>
          <a:off x="4191000" y="2330450"/>
          <a:ext cx="2286000" cy="869994"/>
        </p:xfrm>
        <a:graphic>
          <a:graphicData uri="http://schemas.openxmlformats.org/drawingml/2006/table">
            <a:tbl>
              <a:tblPr/>
              <a:tblGrid>
                <a:gridCol w="2286000">
                  <a:extLst>
                    <a:ext uri="{9D8B030D-6E8A-4147-A177-3AD203B41FA5}">
                      <a16:colId xmlns:a16="http://schemas.microsoft.com/office/drawing/2014/main" val="20000"/>
                    </a:ext>
                  </a:extLst>
                </a:gridCol>
              </a:tblGrid>
              <a:tr h="121911">
                <a:tc>
                  <a:txBody>
                    <a:bodyPr/>
                    <a:lstStyle/>
                    <a:p>
                      <a:pPr marR="0" indent="0" algn="l" rtl="0">
                        <a:spcBef>
                          <a:spcPts val="0"/>
                        </a:spcBef>
                        <a:spcAft>
                          <a:spcPts val="0"/>
                        </a:spcAft>
                      </a:pPr>
                      <a:r>
                        <a:rPr lang="en-US" sz="800" b="1" kern="1400" dirty="0">
                          <a:solidFill>
                            <a:srgbClr val="000000"/>
                          </a:solidFill>
                          <a:latin typeface="+mj-lt"/>
                        </a:rPr>
                        <a:t>Notice of Changes to Your Interest Rates</a:t>
                      </a:r>
                      <a:endParaRPr lang="en-US" sz="8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866">
                <a:tc>
                  <a:txBody>
                    <a:bodyPr/>
                    <a:lstStyle/>
                    <a:p>
                      <a:pPr marR="0" indent="0" algn="l" rtl="0">
                        <a:spcBef>
                          <a:spcPts val="0"/>
                        </a:spcBef>
                        <a:spcAft>
                          <a:spcPts val="0"/>
                        </a:spcAft>
                      </a:pPr>
                      <a:r>
                        <a:rPr lang="en-US" sz="600" kern="1400" dirty="0">
                          <a:solidFill>
                            <a:srgbClr val="000000"/>
                          </a:solidFill>
                          <a:latin typeface="+mj-lt"/>
                        </a:rPr>
                        <a:t>You have triggered the Penalty APR of 28.99%. This change will impact your account as follows: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274299">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the Penalty APR will apply to these transactions. We may keep the APR at this level indefinitely.</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90874">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rates will continue to apply to these transactions. If you become more than 60 days late on your account, the Penalty APR will apply to hose transactions as well.</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2" name="Table 51">
            <a:extLst>
              <a:ext uri="{FF2B5EF4-FFF2-40B4-BE49-F238E27FC236}">
                <a16:creationId xmlns:a16="http://schemas.microsoft.com/office/drawing/2014/main" id="{3D99A1BC-29E9-4883-A3DF-75EC5729DBDB}"/>
              </a:ext>
            </a:extLst>
          </p:cNvPr>
          <p:cNvGraphicFramePr>
            <a:graphicFrameLocks noGrp="1"/>
          </p:cNvGraphicFramePr>
          <p:nvPr/>
        </p:nvGraphicFramePr>
        <p:xfrm>
          <a:off x="6553200" y="2328863"/>
          <a:ext cx="2287588" cy="871595"/>
        </p:xfrm>
        <a:graphic>
          <a:graphicData uri="http://schemas.openxmlformats.org/drawingml/2006/table">
            <a:tbl>
              <a:tblPr/>
              <a:tblGrid>
                <a:gridCol w="2287588">
                  <a:extLst>
                    <a:ext uri="{9D8B030D-6E8A-4147-A177-3AD203B41FA5}">
                      <a16:colId xmlns:a16="http://schemas.microsoft.com/office/drawing/2014/main" val="20000"/>
                    </a:ext>
                  </a:extLst>
                </a:gridCol>
              </a:tblGrid>
              <a:tr h="126459">
                <a:tc>
                  <a:txBody>
                    <a:bodyPr/>
                    <a:lstStyle/>
                    <a:p>
                      <a:pPr marR="0" indent="0" algn="l" rtl="0">
                        <a:spcBef>
                          <a:spcPts val="0"/>
                        </a:spcBef>
                        <a:spcAft>
                          <a:spcPts val="0"/>
                        </a:spcAft>
                      </a:pPr>
                      <a:r>
                        <a:rPr lang="en-US" sz="800" b="1" kern="1400" dirty="0">
                          <a:solidFill>
                            <a:srgbClr val="000000"/>
                          </a:solidFill>
                          <a:latin typeface="+mj-lt"/>
                        </a:rPr>
                        <a:t>Important Changes to Your Account Terms</a:t>
                      </a:r>
                      <a:endParaRPr lang="en-US" sz="8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9376">
                <a:tc>
                  <a:txBody>
                    <a:bodyPr/>
                    <a:lstStyle/>
                    <a:p>
                      <a:pPr marR="0" indent="0" algn="l" rtl="0">
                        <a:spcBef>
                          <a:spcPts val="0"/>
                        </a:spcBef>
                        <a:spcAft>
                          <a:spcPts val="0"/>
                        </a:spcAft>
                      </a:pPr>
                      <a:r>
                        <a:rPr lang="en-US" sz="600" kern="1400" dirty="0">
                          <a:solidFill>
                            <a:srgbClr val="000000"/>
                          </a:solidFill>
                          <a:latin typeface="+mj-lt"/>
                        </a:rPr>
                        <a:t>The following is a summary of changes that are being made to your account terms. For more detailed information, please refer to the booklet enclosed with this statement. These changes will impact your account as follows: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on or after 4/9/12: </a:t>
                      </a:r>
                      <a:r>
                        <a:rPr lang="en-US" sz="600" kern="1400" dirty="0">
                          <a:solidFill>
                            <a:srgbClr val="000000"/>
                          </a:solidFill>
                          <a:latin typeface="+mj-lt"/>
                        </a:rPr>
                        <a:t>As of 5/10/12, APR</a:t>
                      </a:r>
                      <a:r>
                        <a:rPr lang="en-US" sz="600" kern="1400" baseline="0" dirty="0">
                          <a:solidFill>
                            <a:srgbClr val="000000"/>
                          </a:solidFill>
                          <a:latin typeface="+mj-lt"/>
                        </a:rPr>
                        <a:t> for Purchases will increase to 16.99%.</a:t>
                      </a:r>
                      <a:endParaRPr lang="en-US" sz="600" kern="1400" dirty="0">
                        <a:solidFill>
                          <a:srgbClr val="000000"/>
                        </a:solidFill>
                        <a:latin typeface="+mj-lt"/>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2851">
                <a:tc>
                  <a:txBody>
                    <a:bodyPr/>
                    <a:lstStyle/>
                    <a:p>
                      <a:pPr marR="0" indent="0" algn="l" rtl="0">
                        <a:spcBef>
                          <a:spcPts val="0"/>
                        </a:spcBef>
                        <a:spcAft>
                          <a:spcPts val="0"/>
                        </a:spcAft>
                      </a:pPr>
                      <a:r>
                        <a:rPr lang="en-US" sz="600" u="sng" kern="1400" dirty="0">
                          <a:solidFill>
                            <a:srgbClr val="000000"/>
                          </a:solidFill>
                          <a:latin typeface="+mj-lt"/>
                        </a:rPr>
                        <a:t>Transactions made before 4/9/12: </a:t>
                      </a:r>
                      <a:r>
                        <a:rPr lang="en-US" sz="600" kern="1400" dirty="0">
                          <a:solidFill>
                            <a:srgbClr val="000000"/>
                          </a:solidFill>
                          <a:latin typeface="+mj-lt"/>
                        </a:rPr>
                        <a:t>Current APRs will continue to apply to these transactions.</a:t>
                      </a: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3" name="Table 52">
            <a:extLst>
              <a:ext uri="{FF2B5EF4-FFF2-40B4-BE49-F238E27FC236}">
                <a16:creationId xmlns:a16="http://schemas.microsoft.com/office/drawing/2014/main" id="{E78981CB-4689-484A-B3BC-5556C17E2C41}"/>
              </a:ext>
            </a:extLst>
          </p:cNvPr>
          <p:cNvGraphicFramePr>
            <a:graphicFrameLocks noGrp="1"/>
          </p:cNvGraphicFramePr>
          <p:nvPr/>
        </p:nvGraphicFramePr>
        <p:xfrm>
          <a:off x="4953000" y="5124450"/>
          <a:ext cx="3124200" cy="304800"/>
        </p:xfrm>
        <a:graphic>
          <a:graphicData uri="http://schemas.openxmlformats.org/drawingml/2006/table">
            <a:tbl>
              <a:tblPr/>
              <a:tblGrid>
                <a:gridCol w="15618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76200">
                <a:tc gridSpan="2">
                  <a:txBody>
                    <a:bodyPr/>
                    <a:lstStyle/>
                    <a:p>
                      <a:pPr marR="0" indent="0" algn="ctr" rtl="0">
                        <a:spcBef>
                          <a:spcPts val="0"/>
                        </a:spcBef>
                        <a:spcAft>
                          <a:spcPts val="0"/>
                        </a:spcAft>
                      </a:pPr>
                      <a:r>
                        <a:rPr lang="en-US" sz="800" b="1" kern="1400" dirty="0">
                          <a:solidFill>
                            <a:srgbClr val="000000"/>
                          </a:solidFill>
                          <a:latin typeface="Calibri" pitchFamily="34" charset="0"/>
                          <a:cs typeface="Calibri" pitchFamily="34" charset="0"/>
                        </a:rPr>
                        <a:t>2012 Totals Year-to-Date</a:t>
                      </a:r>
                      <a:endParaRPr lang="en-US" sz="8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91440">
                <a:tc>
                  <a:txBody>
                    <a:bodyPr/>
                    <a:lstStyle/>
                    <a:p>
                      <a:pPr marR="0" indent="0" algn="l" rtl="0">
                        <a:spcBef>
                          <a:spcPts val="0"/>
                        </a:spcBef>
                        <a:spcAft>
                          <a:spcPts val="0"/>
                        </a:spcAft>
                      </a:pPr>
                      <a:r>
                        <a:rPr lang="en-US" sz="6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4979" name="TextBox 53">
            <a:extLst>
              <a:ext uri="{FF2B5EF4-FFF2-40B4-BE49-F238E27FC236}">
                <a16:creationId xmlns:a16="http://schemas.microsoft.com/office/drawing/2014/main" id="{E035FD05-0B9F-4D52-83C2-97448F164A76}"/>
              </a:ext>
            </a:extLst>
          </p:cNvPr>
          <p:cNvSpPr txBox="1">
            <a:spLocks noChangeArrowheads="1"/>
          </p:cNvSpPr>
          <p:nvPr/>
        </p:nvSpPr>
        <p:spPr bwMode="auto">
          <a:xfrm>
            <a:off x="4800600" y="395288"/>
            <a:ext cx="350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b="1">
                <a:latin typeface="+mj-lt"/>
                <a:cs typeface="Arial" charset="0"/>
              </a:rPr>
              <a:t>Andrew’s Credit Card Statement</a:t>
            </a:r>
          </a:p>
        </p:txBody>
      </p:sp>
      <p:sp>
        <p:nvSpPr>
          <p:cNvPr id="55" name="Rectangle 54">
            <a:extLst>
              <a:ext uri="{FF2B5EF4-FFF2-40B4-BE49-F238E27FC236}">
                <a16:creationId xmlns:a16="http://schemas.microsoft.com/office/drawing/2014/main" id="{94A55742-A81A-4CE5-833E-9CAD912EDC28}"/>
              </a:ext>
            </a:extLst>
          </p:cNvPr>
          <p:cNvSpPr/>
          <p:nvPr/>
        </p:nvSpPr>
        <p:spPr>
          <a:xfrm>
            <a:off x="4038600" y="381000"/>
            <a:ext cx="4953000" cy="5867400"/>
          </a:xfrm>
          <a:prstGeom prst="rect">
            <a:avLst/>
          </a:prstGeom>
          <a:noFill/>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latin typeface="+mj-lt"/>
            </a:endParaRPr>
          </a:p>
        </p:txBody>
      </p:sp>
      <p:grpSp>
        <p:nvGrpSpPr>
          <p:cNvPr id="74981" name="Group 55">
            <a:extLst>
              <a:ext uri="{FF2B5EF4-FFF2-40B4-BE49-F238E27FC236}">
                <a16:creationId xmlns:a16="http://schemas.microsoft.com/office/drawing/2014/main" id="{BF0E4221-4707-4D01-8D60-8D8ECF707A88}"/>
              </a:ext>
            </a:extLst>
          </p:cNvPr>
          <p:cNvGrpSpPr>
            <a:grpSpLocks/>
          </p:cNvGrpSpPr>
          <p:nvPr/>
        </p:nvGrpSpPr>
        <p:grpSpPr bwMode="auto">
          <a:xfrm>
            <a:off x="6096000" y="5773738"/>
            <a:ext cx="303213" cy="328612"/>
            <a:chOff x="6096000" y="5773401"/>
            <a:chExt cx="302619" cy="328949"/>
          </a:xfrm>
        </p:grpSpPr>
        <p:pic>
          <p:nvPicPr>
            <p:cNvPr id="76178" name="Picture 75">
              <a:extLst>
                <a:ext uri="{FF2B5EF4-FFF2-40B4-BE49-F238E27FC236}">
                  <a16:creationId xmlns:a16="http://schemas.microsoft.com/office/drawing/2014/main" id="{167B345F-84CB-4732-8D88-15E2F81403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91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16" name="Text Box 76">
              <a:extLst>
                <a:ext uri="{FF2B5EF4-FFF2-40B4-BE49-F238E27FC236}">
                  <a16:creationId xmlns:a16="http://schemas.microsoft.com/office/drawing/2014/main" id="{E2506B1A-5E16-4340-871E-F3662C5B0C18}"/>
                </a:ext>
              </a:extLst>
            </p:cNvPr>
            <p:cNvSpPr txBox="1">
              <a:spLocks noChangeArrowheads="1"/>
            </p:cNvSpPr>
            <p:nvPr/>
          </p:nvSpPr>
          <p:spPr bwMode="auto">
            <a:xfrm>
              <a:off x="6099169" y="5773401"/>
              <a:ext cx="291528" cy="2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10</a:t>
              </a:r>
              <a:endParaRPr lang="en-US" sz="1200">
                <a:latin typeface="+mj-lt"/>
                <a:cs typeface="Arial" charset="0"/>
              </a:endParaRPr>
            </a:p>
          </p:txBody>
        </p:sp>
      </p:grpSp>
      <p:grpSp>
        <p:nvGrpSpPr>
          <p:cNvPr id="74982" name="Group 65">
            <a:extLst>
              <a:ext uri="{FF2B5EF4-FFF2-40B4-BE49-F238E27FC236}">
                <a16:creationId xmlns:a16="http://schemas.microsoft.com/office/drawing/2014/main" id="{430419AC-8C47-4EE3-A11E-EB3AF48DBE4F}"/>
              </a:ext>
            </a:extLst>
          </p:cNvPr>
          <p:cNvGrpSpPr>
            <a:grpSpLocks/>
          </p:cNvGrpSpPr>
          <p:nvPr/>
        </p:nvGrpSpPr>
        <p:grpSpPr bwMode="auto">
          <a:xfrm>
            <a:off x="8035925" y="5019675"/>
            <a:ext cx="303213" cy="317500"/>
            <a:chOff x="8079381" y="5108346"/>
            <a:chExt cx="302619" cy="317729"/>
          </a:xfrm>
        </p:grpSpPr>
        <p:pic>
          <p:nvPicPr>
            <p:cNvPr id="76176" name="Picture 75">
              <a:extLst>
                <a:ext uri="{FF2B5EF4-FFF2-40B4-BE49-F238E27FC236}">
                  <a16:creationId xmlns:a16="http://schemas.microsoft.com/office/drawing/2014/main" id="{47D205DC-DBCE-440C-AB7D-E08677F3DE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381" y="51149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14" name="Text Box 76">
              <a:extLst>
                <a:ext uri="{FF2B5EF4-FFF2-40B4-BE49-F238E27FC236}">
                  <a16:creationId xmlns:a16="http://schemas.microsoft.com/office/drawing/2014/main" id="{3A14EC21-EAC5-45E9-AD8E-5166E59B1C56}"/>
                </a:ext>
              </a:extLst>
            </p:cNvPr>
            <p:cNvSpPr txBox="1">
              <a:spLocks noChangeArrowheads="1"/>
            </p:cNvSpPr>
            <p:nvPr/>
          </p:nvSpPr>
          <p:spPr bwMode="auto">
            <a:xfrm>
              <a:off x="8150679" y="5108346"/>
              <a:ext cx="152101"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9</a:t>
              </a:r>
              <a:endParaRPr lang="en-US" sz="1200">
                <a:latin typeface="+mj-lt"/>
                <a:cs typeface="Arial" charset="0"/>
              </a:endParaRPr>
            </a:p>
          </p:txBody>
        </p:sp>
      </p:grpSp>
      <p:grpSp>
        <p:nvGrpSpPr>
          <p:cNvPr id="74983" name="Group 74">
            <a:extLst>
              <a:ext uri="{FF2B5EF4-FFF2-40B4-BE49-F238E27FC236}">
                <a16:creationId xmlns:a16="http://schemas.microsoft.com/office/drawing/2014/main" id="{8A3C07BA-B879-44B1-884C-E705734F623A}"/>
              </a:ext>
            </a:extLst>
          </p:cNvPr>
          <p:cNvGrpSpPr>
            <a:grpSpLocks/>
          </p:cNvGrpSpPr>
          <p:nvPr/>
        </p:nvGrpSpPr>
        <p:grpSpPr bwMode="auto">
          <a:xfrm>
            <a:off x="7467600" y="4248150"/>
            <a:ext cx="303213" cy="330200"/>
            <a:chOff x="7467600" y="4248150"/>
            <a:chExt cx="302619" cy="330200"/>
          </a:xfrm>
        </p:grpSpPr>
        <p:pic>
          <p:nvPicPr>
            <p:cNvPr id="76174" name="Picture 75">
              <a:extLst>
                <a:ext uri="{FF2B5EF4-FFF2-40B4-BE49-F238E27FC236}">
                  <a16:creationId xmlns:a16="http://schemas.microsoft.com/office/drawing/2014/main" id="{52D29E5F-03C8-45CE-8943-A11A54FD3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267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12" name="Text Box 76">
              <a:extLst>
                <a:ext uri="{FF2B5EF4-FFF2-40B4-BE49-F238E27FC236}">
                  <a16:creationId xmlns:a16="http://schemas.microsoft.com/office/drawing/2014/main" id="{1905FE3B-5EC6-4E81-9F9A-106E807CD3AF}"/>
                </a:ext>
              </a:extLst>
            </p:cNvPr>
            <p:cNvSpPr txBox="1">
              <a:spLocks noChangeArrowheads="1"/>
            </p:cNvSpPr>
            <p:nvPr/>
          </p:nvSpPr>
          <p:spPr bwMode="auto">
            <a:xfrm>
              <a:off x="7534144" y="424815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8</a:t>
              </a:r>
              <a:endParaRPr lang="en-US" sz="1200">
                <a:latin typeface="+mj-lt"/>
                <a:cs typeface="Arial" charset="0"/>
              </a:endParaRPr>
            </a:p>
          </p:txBody>
        </p:sp>
      </p:grpSp>
      <p:grpSp>
        <p:nvGrpSpPr>
          <p:cNvPr id="74984" name="Group 78">
            <a:extLst>
              <a:ext uri="{FF2B5EF4-FFF2-40B4-BE49-F238E27FC236}">
                <a16:creationId xmlns:a16="http://schemas.microsoft.com/office/drawing/2014/main" id="{F93BBC75-5FBB-43DB-8B72-8BB8476048B7}"/>
              </a:ext>
            </a:extLst>
          </p:cNvPr>
          <p:cNvGrpSpPr>
            <a:grpSpLocks/>
          </p:cNvGrpSpPr>
          <p:nvPr/>
        </p:nvGrpSpPr>
        <p:grpSpPr bwMode="auto">
          <a:xfrm>
            <a:off x="6858000" y="3190875"/>
            <a:ext cx="303213" cy="320675"/>
            <a:chOff x="6858000" y="3190875"/>
            <a:chExt cx="302619" cy="320675"/>
          </a:xfrm>
        </p:grpSpPr>
        <p:pic>
          <p:nvPicPr>
            <p:cNvPr id="76172" name="Picture 75">
              <a:extLst>
                <a:ext uri="{FF2B5EF4-FFF2-40B4-BE49-F238E27FC236}">
                  <a16:creationId xmlns:a16="http://schemas.microsoft.com/office/drawing/2014/main" id="{D909A5C7-FB0A-41A7-ACF7-FEB9A6D5F3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004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10" name="Text Box 76">
              <a:extLst>
                <a:ext uri="{FF2B5EF4-FFF2-40B4-BE49-F238E27FC236}">
                  <a16:creationId xmlns:a16="http://schemas.microsoft.com/office/drawing/2014/main" id="{EE1AFC6B-2A86-4F67-84E3-9E914EC46D1A}"/>
                </a:ext>
              </a:extLst>
            </p:cNvPr>
            <p:cNvSpPr txBox="1">
              <a:spLocks noChangeArrowheads="1"/>
            </p:cNvSpPr>
            <p:nvPr/>
          </p:nvSpPr>
          <p:spPr bwMode="auto">
            <a:xfrm>
              <a:off x="6924544" y="3190875"/>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7</a:t>
              </a:r>
              <a:endParaRPr lang="en-US" sz="1200">
                <a:latin typeface="+mj-lt"/>
                <a:cs typeface="Arial" charset="0"/>
              </a:endParaRPr>
            </a:p>
          </p:txBody>
        </p:sp>
      </p:grpSp>
      <p:grpSp>
        <p:nvGrpSpPr>
          <p:cNvPr id="74985" name="Group 81">
            <a:extLst>
              <a:ext uri="{FF2B5EF4-FFF2-40B4-BE49-F238E27FC236}">
                <a16:creationId xmlns:a16="http://schemas.microsoft.com/office/drawing/2014/main" id="{72AEE552-82EC-46AC-8DA0-99DADE8CA0E6}"/>
              </a:ext>
            </a:extLst>
          </p:cNvPr>
          <p:cNvGrpSpPr>
            <a:grpSpLocks/>
          </p:cNvGrpSpPr>
          <p:nvPr/>
        </p:nvGrpSpPr>
        <p:grpSpPr bwMode="auto">
          <a:xfrm>
            <a:off x="8553450" y="2247900"/>
            <a:ext cx="303213" cy="320675"/>
            <a:chOff x="8553450" y="2247900"/>
            <a:chExt cx="302619" cy="320675"/>
          </a:xfrm>
        </p:grpSpPr>
        <p:pic>
          <p:nvPicPr>
            <p:cNvPr id="76170" name="Picture 75">
              <a:extLst>
                <a:ext uri="{FF2B5EF4-FFF2-40B4-BE49-F238E27FC236}">
                  <a16:creationId xmlns:a16="http://schemas.microsoft.com/office/drawing/2014/main" id="{2019F65A-4A89-4AAF-BAB7-789F9D87DA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50" y="22574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08" name="Text Box 76">
              <a:extLst>
                <a:ext uri="{FF2B5EF4-FFF2-40B4-BE49-F238E27FC236}">
                  <a16:creationId xmlns:a16="http://schemas.microsoft.com/office/drawing/2014/main" id="{93A34287-796F-483A-9C61-25E86097D256}"/>
                </a:ext>
              </a:extLst>
            </p:cNvPr>
            <p:cNvSpPr txBox="1">
              <a:spLocks noChangeArrowheads="1"/>
            </p:cNvSpPr>
            <p:nvPr/>
          </p:nvSpPr>
          <p:spPr bwMode="auto">
            <a:xfrm>
              <a:off x="8619994" y="2247900"/>
              <a:ext cx="152101"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6</a:t>
              </a:r>
              <a:endParaRPr lang="en-US" sz="1200">
                <a:latin typeface="+mj-lt"/>
                <a:cs typeface="Arial" charset="0"/>
              </a:endParaRPr>
            </a:p>
          </p:txBody>
        </p:sp>
      </p:grpSp>
      <p:grpSp>
        <p:nvGrpSpPr>
          <p:cNvPr id="74986" name="Group 84">
            <a:extLst>
              <a:ext uri="{FF2B5EF4-FFF2-40B4-BE49-F238E27FC236}">
                <a16:creationId xmlns:a16="http://schemas.microsoft.com/office/drawing/2014/main" id="{A044D69D-DA9F-4E06-B035-60FCE799E8F8}"/>
              </a:ext>
            </a:extLst>
          </p:cNvPr>
          <p:cNvGrpSpPr>
            <a:grpSpLocks/>
          </p:cNvGrpSpPr>
          <p:nvPr/>
        </p:nvGrpSpPr>
        <p:grpSpPr bwMode="auto">
          <a:xfrm>
            <a:off x="7772400" y="595313"/>
            <a:ext cx="411163" cy="325437"/>
            <a:chOff x="7772400" y="594970"/>
            <a:chExt cx="411505" cy="325780"/>
          </a:xfrm>
        </p:grpSpPr>
        <p:pic>
          <p:nvPicPr>
            <p:cNvPr id="76168" name="Picture 75">
              <a:extLst>
                <a:ext uri="{FF2B5EF4-FFF2-40B4-BE49-F238E27FC236}">
                  <a16:creationId xmlns:a16="http://schemas.microsoft.com/office/drawing/2014/main" id="{7650E281-0FBE-41DE-91D3-4CD1FB0D6A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96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06" name="Text Box 76">
              <a:extLst>
                <a:ext uri="{FF2B5EF4-FFF2-40B4-BE49-F238E27FC236}">
                  <a16:creationId xmlns:a16="http://schemas.microsoft.com/office/drawing/2014/main" id="{AADBFE0B-3422-4AC7-ACD3-903527FD1933}"/>
                </a:ext>
              </a:extLst>
            </p:cNvPr>
            <p:cNvSpPr txBox="1">
              <a:spLocks noChangeArrowheads="1"/>
            </p:cNvSpPr>
            <p:nvPr/>
          </p:nvSpPr>
          <p:spPr bwMode="auto">
            <a:xfrm>
              <a:off x="7826420" y="594970"/>
              <a:ext cx="357485" cy="3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2</a:t>
              </a:r>
              <a:endParaRPr lang="en-US" sz="1200">
                <a:latin typeface="+mj-lt"/>
                <a:cs typeface="Arial" charset="0"/>
              </a:endParaRPr>
            </a:p>
          </p:txBody>
        </p:sp>
      </p:grpSp>
      <p:grpSp>
        <p:nvGrpSpPr>
          <p:cNvPr id="74987" name="Group 87">
            <a:extLst>
              <a:ext uri="{FF2B5EF4-FFF2-40B4-BE49-F238E27FC236}">
                <a16:creationId xmlns:a16="http://schemas.microsoft.com/office/drawing/2014/main" id="{6F3BE977-514B-4C2A-BF51-233654F61BEC}"/>
              </a:ext>
            </a:extLst>
          </p:cNvPr>
          <p:cNvGrpSpPr>
            <a:grpSpLocks/>
          </p:cNvGrpSpPr>
          <p:nvPr/>
        </p:nvGrpSpPr>
        <p:grpSpPr bwMode="auto">
          <a:xfrm>
            <a:off x="5715000" y="1273175"/>
            <a:ext cx="407988" cy="325438"/>
            <a:chOff x="5715000" y="1273455"/>
            <a:chExt cx="408455" cy="325135"/>
          </a:xfrm>
        </p:grpSpPr>
        <p:pic>
          <p:nvPicPr>
            <p:cNvPr id="76166" name="Picture 75">
              <a:extLst>
                <a:ext uri="{FF2B5EF4-FFF2-40B4-BE49-F238E27FC236}">
                  <a16:creationId xmlns:a16="http://schemas.microsoft.com/office/drawing/2014/main" id="{871CD131-970E-41F6-817E-5A78B320D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8744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04" name="Text Box 76">
              <a:extLst>
                <a:ext uri="{FF2B5EF4-FFF2-40B4-BE49-F238E27FC236}">
                  <a16:creationId xmlns:a16="http://schemas.microsoft.com/office/drawing/2014/main" id="{9F7BBC81-A9B5-47C7-A0D5-034E532C31B1}"/>
                </a:ext>
              </a:extLst>
            </p:cNvPr>
            <p:cNvSpPr txBox="1">
              <a:spLocks noChangeArrowheads="1"/>
            </p:cNvSpPr>
            <p:nvPr/>
          </p:nvSpPr>
          <p:spPr bwMode="auto">
            <a:xfrm>
              <a:off x="5765858" y="1273455"/>
              <a:ext cx="357597" cy="3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4</a:t>
              </a:r>
              <a:endParaRPr lang="en-US" sz="1200">
                <a:latin typeface="+mj-lt"/>
                <a:cs typeface="Arial" charset="0"/>
              </a:endParaRPr>
            </a:p>
          </p:txBody>
        </p:sp>
      </p:grpSp>
      <p:grpSp>
        <p:nvGrpSpPr>
          <p:cNvPr id="74988" name="Group 90">
            <a:extLst>
              <a:ext uri="{FF2B5EF4-FFF2-40B4-BE49-F238E27FC236}">
                <a16:creationId xmlns:a16="http://schemas.microsoft.com/office/drawing/2014/main" id="{19620B0B-3484-4DAD-8CCA-2532DF164D8E}"/>
              </a:ext>
            </a:extLst>
          </p:cNvPr>
          <p:cNvGrpSpPr>
            <a:grpSpLocks/>
          </p:cNvGrpSpPr>
          <p:nvPr/>
        </p:nvGrpSpPr>
        <p:grpSpPr bwMode="auto">
          <a:xfrm>
            <a:off x="6248400" y="2278063"/>
            <a:ext cx="412750" cy="319087"/>
            <a:chOff x="6248400" y="2278685"/>
            <a:chExt cx="412720" cy="318465"/>
          </a:xfrm>
        </p:grpSpPr>
        <p:pic>
          <p:nvPicPr>
            <p:cNvPr id="76164" name="Picture 75">
              <a:extLst>
                <a:ext uri="{FF2B5EF4-FFF2-40B4-BE49-F238E27FC236}">
                  <a16:creationId xmlns:a16="http://schemas.microsoft.com/office/drawing/2014/main" id="{EB0B92A4-7802-4ABB-8C4C-986665DB36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02" name="Text Box 76">
              <a:extLst>
                <a:ext uri="{FF2B5EF4-FFF2-40B4-BE49-F238E27FC236}">
                  <a16:creationId xmlns:a16="http://schemas.microsoft.com/office/drawing/2014/main" id="{B0F48B5D-BC52-4919-8CEA-390DFD953F5D}"/>
                </a:ext>
              </a:extLst>
            </p:cNvPr>
            <p:cNvSpPr txBox="1">
              <a:spLocks noChangeArrowheads="1"/>
            </p:cNvSpPr>
            <p:nvPr/>
          </p:nvSpPr>
          <p:spPr bwMode="auto">
            <a:xfrm>
              <a:off x="6303959" y="2278685"/>
              <a:ext cx="357161" cy="30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5</a:t>
              </a:r>
              <a:endParaRPr lang="en-US" sz="1200">
                <a:latin typeface="+mj-lt"/>
                <a:cs typeface="Arial" charset="0"/>
              </a:endParaRPr>
            </a:p>
          </p:txBody>
        </p:sp>
      </p:grpSp>
      <p:grpSp>
        <p:nvGrpSpPr>
          <p:cNvPr id="74989" name="Group 93">
            <a:extLst>
              <a:ext uri="{FF2B5EF4-FFF2-40B4-BE49-F238E27FC236}">
                <a16:creationId xmlns:a16="http://schemas.microsoft.com/office/drawing/2014/main" id="{562B347C-56C0-4F53-AA74-CFDFA044122F}"/>
              </a:ext>
            </a:extLst>
          </p:cNvPr>
          <p:cNvGrpSpPr>
            <a:grpSpLocks/>
          </p:cNvGrpSpPr>
          <p:nvPr/>
        </p:nvGrpSpPr>
        <p:grpSpPr bwMode="auto">
          <a:xfrm>
            <a:off x="4953000" y="1131888"/>
            <a:ext cx="303213" cy="322262"/>
            <a:chOff x="4953000" y="1132367"/>
            <a:chExt cx="302619" cy="321783"/>
          </a:xfrm>
        </p:grpSpPr>
        <p:pic>
          <p:nvPicPr>
            <p:cNvPr id="76162" name="Picture 75">
              <a:extLst>
                <a:ext uri="{FF2B5EF4-FFF2-40B4-BE49-F238E27FC236}">
                  <a16:creationId xmlns:a16="http://schemas.microsoft.com/office/drawing/2014/main" id="{7AD752A1-89F8-47BA-9AC1-336A1F9936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43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5000" name="Text Box 76">
              <a:extLst>
                <a:ext uri="{FF2B5EF4-FFF2-40B4-BE49-F238E27FC236}">
                  <a16:creationId xmlns:a16="http://schemas.microsoft.com/office/drawing/2014/main" id="{C021B59A-17A7-4F7C-8C24-CBE1740445AA}"/>
                </a:ext>
              </a:extLst>
            </p:cNvPr>
            <p:cNvSpPr txBox="1">
              <a:spLocks noChangeArrowheads="1"/>
            </p:cNvSpPr>
            <p:nvPr/>
          </p:nvSpPr>
          <p:spPr bwMode="auto">
            <a:xfrm>
              <a:off x="5011623" y="1132367"/>
              <a:ext cx="169529" cy="3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1</a:t>
              </a:r>
              <a:endParaRPr lang="en-US" sz="1200">
                <a:latin typeface="+mj-lt"/>
                <a:cs typeface="Arial" charset="0"/>
              </a:endParaRPr>
            </a:p>
          </p:txBody>
        </p:sp>
      </p:grpSp>
      <p:grpSp>
        <p:nvGrpSpPr>
          <p:cNvPr id="74990" name="Group 96">
            <a:extLst>
              <a:ext uri="{FF2B5EF4-FFF2-40B4-BE49-F238E27FC236}">
                <a16:creationId xmlns:a16="http://schemas.microsoft.com/office/drawing/2014/main" id="{5B4CEBA1-245E-45B9-95E8-7BACEE78F8BE}"/>
              </a:ext>
            </a:extLst>
          </p:cNvPr>
          <p:cNvGrpSpPr>
            <a:grpSpLocks/>
          </p:cNvGrpSpPr>
          <p:nvPr/>
        </p:nvGrpSpPr>
        <p:grpSpPr bwMode="auto">
          <a:xfrm>
            <a:off x="5715000" y="995363"/>
            <a:ext cx="415925" cy="333375"/>
            <a:chOff x="5715000" y="994865"/>
            <a:chExt cx="415770" cy="334181"/>
          </a:xfrm>
        </p:grpSpPr>
        <p:pic>
          <p:nvPicPr>
            <p:cNvPr id="76160" name="Picture 75">
              <a:extLst>
                <a:ext uri="{FF2B5EF4-FFF2-40B4-BE49-F238E27FC236}">
                  <a16:creationId xmlns:a16="http://schemas.microsoft.com/office/drawing/2014/main" id="{CE695C5B-39FA-4ACE-9871-0122D7A7C6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17896"/>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4998" name="Text Box 76">
              <a:extLst>
                <a:ext uri="{FF2B5EF4-FFF2-40B4-BE49-F238E27FC236}">
                  <a16:creationId xmlns:a16="http://schemas.microsoft.com/office/drawing/2014/main" id="{F6145E3F-BE03-400B-9EDC-86A2D4326D1F}"/>
                </a:ext>
              </a:extLst>
            </p:cNvPr>
            <p:cNvSpPr txBox="1">
              <a:spLocks noChangeArrowheads="1"/>
            </p:cNvSpPr>
            <p:nvPr/>
          </p:nvSpPr>
          <p:spPr bwMode="auto">
            <a:xfrm>
              <a:off x="5773716" y="994865"/>
              <a:ext cx="357054" cy="31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b="1">
                  <a:solidFill>
                    <a:srgbClr val="000000"/>
                  </a:solidFill>
                  <a:latin typeface="+mj-lt"/>
                  <a:cs typeface="Arial" charset="0"/>
                </a:rPr>
                <a:t>3</a:t>
              </a:r>
              <a:endParaRPr lang="en-US" sz="1200">
                <a:latin typeface="+mj-lt"/>
                <a:cs typeface="Arial" charset="0"/>
              </a:endParaRPr>
            </a:p>
          </p:txBody>
        </p:sp>
      </p:grpSp>
      <p:sp>
        <p:nvSpPr>
          <p:cNvPr id="72" name="Rounded Rectangle 71">
            <a:extLst>
              <a:ext uri="{FF2B5EF4-FFF2-40B4-BE49-F238E27FC236}">
                <a16:creationId xmlns:a16="http://schemas.microsoft.com/office/drawing/2014/main" id="{EDFC3483-F19A-42AD-9D03-5749F3F36AB1}"/>
              </a:ext>
            </a:extLst>
          </p:cNvPr>
          <p:cNvSpPr/>
          <p:nvPr/>
        </p:nvSpPr>
        <p:spPr>
          <a:xfrm>
            <a:off x="196850" y="2063750"/>
            <a:ext cx="3627438" cy="1447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73" name="Rectangle 2">
            <a:extLst>
              <a:ext uri="{FF2B5EF4-FFF2-40B4-BE49-F238E27FC236}">
                <a16:creationId xmlns:a16="http://schemas.microsoft.com/office/drawing/2014/main" id="{B7356EF5-F8AF-4E16-A0D0-31BB1906127E}"/>
              </a:ext>
            </a:extLst>
          </p:cNvPr>
          <p:cNvSpPr>
            <a:spLocks noChangeArrowheads="1"/>
          </p:cNvSpPr>
          <p:nvPr/>
        </p:nvSpPr>
        <p:spPr bwMode="auto">
          <a:xfrm>
            <a:off x="122238" y="427038"/>
            <a:ext cx="381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b="1" u="sng" dirty="0">
                <a:latin typeface="+mj-lt"/>
                <a:ea typeface="Times New Roman" pitchFamily="18" charset="0"/>
                <a:cs typeface="Arial" charset="0"/>
              </a:rPr>
              <a:t>Year-to-Date Totals</a:t>
            </a:r>
          </a:p>
          <a:p>
            <a:pPr marL="342900" indent="-342900">
              <a:buFont typeface="Arial" pitchFamily="34" charset="0"/>
              <a:buChar char="•"/>
              <a:defRPr/>
            </a:pPr>
            <a:r>
              <a:rPr lang="en-US" sz="2400" dirty="0">
                <a:cs typeface="Calibri" pitchFamily="34" charset="0"/>
              </a:rPr>
              <a:t>Total amount paid in fees and interest charges for the current year</a:t>
            </a:r>
            <a:endParaRPr lang="en-US" sz="2400" dirty="0">
              <a:ea typeface="Times New Roman" pitchFamily="18" charset="0"/>
              <a:cs typeface="Calibri" pitchFamily="34" charset="0"/>
            </a:endParaRPr>
          </a:p>
        </p:txBody>
      </p:sp>
      <p:sp>
        <p:nvSpPr>
          <p:cNvPr id="74" name="TextBox 73">
            <a:extLst>
              <a:ext uri="{FF2B5EF4-FFF2-40B4-BE49-F238E27FC236}">
                <a16:creationId xmlns:a16="http://schemas.microsoft.com/office/drawing/2014/main" id="{B5BC696B-A58E-456F-A476-30FCD6BA1BE6}"/>
              </a:ext>
            </a:extLst>
          </p:cNvPr>
          <p:cNvSpPr txBox="1">
            <a:spLocks noChangeArrowheads="1"/>
          </p:cNvSpPr>
          <p:nvPr/>
        </p:nvSpPr>
        <p:spPr bwMode="auto">
          <a:xfrm>
            <a:off x="242888" y="20574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What is the total amount of interest Andrew has paid in the year 2012?</a:t>
            </a:r>
          </a:p>
        </p:txBody>
      </p:sp>
      <p:sp>
        <p:nvSpPr>
          <p:cNvPr id="76" name="TextBox 75">
            <a:extLst>
              <a:ext uri="{FF2B5EF4-FFF2-40B4-BE49-F238E27FC236}">
                <a16:creationId xmlns:a16="http://schemas.microsoft.com/office/drawing/2014/main" id="{5898EE46-9613-4978-AECE-C9E4FE8A2147}"/>
              </a:ext>
            </a:extLst>
          </p:cNvPr>
          <p:cNvSpPr txBox="1">
            <a:spLocks noChangeArrowheads="1"/>
          </p:cNvSpPr>
          <p:nvPr/>
        </p:nvSpPr>
        <p:spPr bwMode="auto">
          <a:xfrm>
            <a:off x="166688" y="30480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a:latin typeface="+mj-lt"/>
                <a:cs typeface="Arial" charset="0"/>
              </a:rPr>
              <a:t>$18.27</a:t>
            </a:r>
          </a:p>
        </p:txBody>
      </p:sp>
      <p:sp>
        <p:nvSpPr>
          <p:cNvPr id="17" name="Right Arrow 16">
            <a:extLst>
              <a:ext uri="{FF2B5EF4-FFF2-40B4-BE49-F238E27FC236}">
                <a16:creationId xmlns:a16="http://schemas.microsoft.com/office/drawing/2014/main" id="{D29C3AC3-F441-4F1C-8751-35F380514FB9}"/>
              </a:ext>
            </a:extLst>
          </p:cNvPr>
          <p:cNvSpPr/>
          <p:nvPr/>
        </p:nvSpPr>
        <p:spPr>
          <a:xfrm rot="5400000">
            <a:off x="5772150" y="4362450"/>
            <a:ext cx="10287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54" name="Rectangle 2">
            <a:extLst>
              <a:ext uri="{FF2B5EF4-FFF2-40B4-BE49-F238E27FC236}">
                <a16:creationId xmlns:a16="http://schemas.microsoft.com/office/drawing/2014/main" id="{4A955A9A-093B-4E0D-A621-3BF2DE74C19A}"/>
              </a:ext>
            </a:extLst>
          </p:cNvPr>
          <p:cNvSpPr>
            <a:spLocks noChangeArrowheads="1"/>
          </p:cNvSpPr>
          <p:nvPr/>
        </p:nvSpPr>
        <p:spPr bwMode="auto">
          <a:xfrm>
            <a:off x="152400" y="3873500"/>
            <a:ext cx="3810000" cy="1200150"/>
          </a:xfrm>
          <a:prstGeom prst="rect">
            <a:avLst/>
          </a:prstGeom>
          <a:noFill/>
          <a:ln w="9525">
            <a:noFill/>
            <a:miter lim="800000"/>
            <a:headEnd/>
            <a:tailEnd/>
          </a:ln>
          <a:effectLst/>
        </p:spPr>
        <p:txBody>
          <a:bodyPr anchor="ctr">
            <a:spAutoFit/>
          </a:bodyPr>
          <a:lstStyle/>
          <a:p>
            <a:pPr algn="ctr">
              <a:defRPr/>
            </a:pPr>
            <a:r>
              <a:rPr lang="en-US" sz="2400" b="1" u="sng" dirty="0">
                <a:ea typeface="Times New Roman" pitchFamily="18" charset="0"/>
                <a:cs typeface="Calibri" pitchFamily="34" charset="0"/>
              </a:rPr>
              <a:t>Interest Charge Calculation</a:t>
            </a:r>
          </a:p>
          <a:p>
            <a:pPr marL="342900" indent="-342900">
              <a:buFont typeface="Arial" pitchFamily="34" charset="0"/>
              <a:buChar char="•"/>
              <a:defRPr/>
            </a:pPr>
            <a:r>
              <a:rPr lang="en-US" sz="2400" dirty="0">
                <a:cs typeface="Calibri" pitchFamily="34" charset="0"/>
              </a:rPr>
              <a:t>Summary of the different types of transactions</a:t>
            </a:r>
            <a:endParaRPr lang="en-US" sz="2400" dirty="0">
              <a:ea typeface="Times New Roman" pitchFamily="18" charset="0"/>
              <a:cs typeface="Calibri" pitchFamily="34" charset="0"/>
            </a:endParaRPr>
          </a:p>
        </p:txBody>
      </p:sp>
      <p:sp>
        <p:nvSpPr>
          <p:cNvPr id="56" name="Rounded Rectangle 55">
            <a:extLst>
              <a:ext uri="{FF2B5EF4-FFF2-40B4-BE49-F238E27FC236}">
                <a16:creationId xmlns:a16="http://schemas.microsoft.com/office/drawing/2014/main" id="{DABE79C6-8104-4502-9698-550B8DEE8223}"/>
              </a:ext>
            </a:extLst>
          </p:cNvPr>
          <p:cNvSpPr/>
          <p:nvPr/>
        </p:nvSpPr>
        <p:spPr>
          <a:xfrm>
            <a:off x="255588" y="5308600"/>
            <a:ext cx="3627437" cy="10922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sp>
        <p:nvSpPr>
          <p:cNvPr id="57" name="TextBox 56">
            <a:extLst>
              <a:ext uri="{FF2B5EF4-FFF2-40B4-BE49-F238E27FC236}">
                <a16:creationId xmlns:a16="http://schemas.microsoft.com/office/drawing/2014/main" id="{6F7E1BB7-D23F-48EB-BC10-44091D5539D0}"/>
              </a:ext>
            </a:extLst>
          </p:cNvPr>
          <p:cNvSpPr txBox="1">
            <a:spLocks noChangeArrowheads="1"/>
          </p:cNvSpPr>
          <p:nvPr/>
        </p:nvSpPr>
        <p:spPr bwMode="auto">
          <a:xfrm>
            <a:off x="301625" y="5337175"/>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dirty="0">
                <a:latin typeface="+mj-lt"/>
                <a:cs typeface="Arial" charset="0"/>
              </a:rPr>
              <a:t>Why is it important to understand how to read a credit card statement?</a:t>
            </a:r>
          </a:p>
        </p:txBody>
      </p:sp>
      <p:graphicFrame>
        <p:nvGraphicFramePr>
          <p:cNvPr id="59" name="Table 58">
            <a:extLst>
              <a:ext uri="{FF2B5EF4-FFF2-40B4-BE49-F238E27FC236}">
                <a16:creationId xmlns:a16="http://schemas.microsoft.com/office/drawing/2014/main" id="{2959A5D5-C193-48A3-8979-B017C24F8830}"/>
              </a:ext>
            </a:extLst>
          </p:cNvPr>
          <p:cNvGraphicFramePr>
            <a:graphicFrameLocks noGrp="1"/>
          </p:cNvGraphicFramePr>
          <p:nvPr/>
        </p:nvGraphicFramePr>
        <p:xfrm>
          <a:off x="4157663" y="762000"/>
          <a:ext cx="4648199" cy="4211640"/>
        </p:xfrm>
        <a:graphic>
          <a:graphicData uri="http://schemas.openxmlformats.org/drawingml/2006/table">
            <a:tbl>
              <a:tblPr/>
              <a:tblGrid>
                <a:gridCol w="854796">
                  <a:extLst>
                    <a:ext uri="{9D8B030D-6E8A-4147-A177-3AD203B41FA5}">
                      <a16:colId xmlns:a16="http://schemas.microsoft.com/office/drawing/2014/main" val="20000"/>
                    </a:ext>
                  </a:extLst>
                </a:gridCol>
                <a:gridCol w="512089">
                  <a:extLst>
                    <a:ext uri="{9D8B030D-6E8A-4147-A177-3AD203B41FA5}">
                      <a16:colId xmlns:a16="http://schemas.microsoft.com/office/drawing/2014/main" val="20001"/>
                    </a:ext>
                  </a:extLst>
                </a:gridCol>
                <a:gridCol w="551481">
                  <a:extLst>
                    <a:ext uri="{9D8B030D-6E8A-4147-A177-3AD203B41FA5}">
                      <a16:colId xmlns:a16="http://schemas.microsoft.com/office/drawing/2014/main" val="20002"/>
                    </a:ext>
                  </a:extLst>
                </a:gridCol>
                <a:gridCol w="1536269">
                  <a:extLst>
                    <a:ext uri="{9D8B030D-6E8A-4147-A177-3AD203B41FA5}">
                      <a16:colId xmlns:a16="http://schemas.microsoft.com/office/drawing/2014/main" val="20003"/>
                    </a:ext>
                  </a:extLst>
                </a:gridCol>
                <a:gridCol w="1193564">
                  <a:extLst>
                    <a:ext uri="{9D8B030D-6E8A-4147-A177-3AD203B41FA5}">
                      <a16:colId xmlns:a16="http://schemas.microsoft.com/office/drawing/2014/main" val="20004"/>
                    </a:ext>
                  </a:extLst>
                </a:gridCol>
              </a:tblGrid>
              <a:tr h="167653">
                <a:tc gridSpan="5">
                  <a:txBody>
                    <a:bodyPr/>
                    <a:lstStyle/>
                    <a:p>
                      <a:pPr marR="0" indent="0" algn="ctr" rtl="0">
                        <a:spcBef>
                          <a:spcPts val="0"/>
                        </a:spcBef>
                        <a:spcAft>
                          <a:spcPts val="0"/>
                        </a:spcAft>
                      </a:pPr>
                      <a:r>
                        <a:rPr lang="en-US" sz="1100" b="1" kern="1400" dirty="0">
                          <a:solidFill>
                            <a:srgbClr val="000000"/>
                          </a:solidFill>
                          <a:latin typeface="+mj-lt"/>
                        </a:rPr>
                        <a:t>Transactions</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305">
                <a:tc>
                  <a:txBody>
                    <a:bodyPr/>
                    <a:lstStyle/>
                    <a:p>
                      <a:pPr marR="0" indent="0" algn="ctr" rtl="0">
                        <a:spcBef>
                          <a:spcPts val="0"/>
                        </a:spcBef>
                        <a:spcAft>
                          <a:spcPts val="0"/>
                        </a:spcAft>
                      </a:pPr>
                      <a:r>
                        <a:rPr lang="en-US" sz="1100" b="1" kern="1400" dirty="0">
                          <a:solidFill>
                            <a:srgbClr val="000000"/>
                          </a:solidFill>
                          <a:latin typeface="+mj-lt"/>
                        </a:rPr>
                        <a:t>Reference Number</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Trans Date</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Post Date</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Description of Transaction or Credit</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Amount</a:t>
                      </a:r>
                      <a:endParaRPr lang="en-US" sz="1100" kern="1400" dirty="0">
                        <a:solidFill>
                          <a:srgbClr val="000000"/>
                        </a:solidFill>
                        <a:latin typeface="+mj-lt"/>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7653">
                <a:tc>
                  <a:txBody>
                    <a:bodyPr/>
                    <a:lstStyle/>
                    <a:p>
                      <a:pPr marR="0" indent="0" algn="l" rtl="0">
                        <a:spcBef>
                          <a:spcPts val="0"/>
                        </a:spcBef>
                        <a:spcAft>
                          <a:spcPts val="0"/>
                        </a:spcAft>
                      </a:pPr>
                      <a:r>
                        <a:rPr lang="en-US" sz="1100" kern="1400" dirty="0">
                          <a:solidFill>
                            <a:srgbClr val="000000"/>
                          </a:solidFill>
                          <a:latin typeface="+mj-lt"/>
                        </a:rPr>
                        <a:t>XXXX1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Store #1</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$529.57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7653">
                <a:tc>
                  <a:txBody>
                    <a:bodyPr/>
                    <a:lstStyle/>
                    <a:p>
                      <a:pPr marR="0" indent="0" algn="l" rtl="0">
                        <a:spcBef>
                          <a:spcPts val="0"/>
                        </a:spcBef>
                        <a:spcAft>
                          <a:spcPts val="0"/>
                        </a:spcAft>
                      </a:pPr>
                      <a:r>
                        <a:rPr lang="en-US" sz="1100" kern="1400">
                          <a:solidFill>
                            <a:srgbClr val="000000"/>
                          </a:solidFill>
                          <a:latin typeface="+mj-lt"/>
                        </a:rPr>
                        <a:t>XXXX2</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Payment</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a:solidFill>
                            <a:srgbClr val="000000"/>
                          </a:solidFill>
                          <a:latin typeface="+mj-lt"/>
                        </a:rPr>
                        <a:t>$450.00 -</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7653">
                <a:tc>
                  <a:txBody>
                    <a:bodyPr/>
                    <a:lstStyle/>
                    <a:p>
                      <a:pPr marR="0" indent="0" algn="l" rtl="0">
                        <a:spcBef>
                          <a:spcPts val="0"/>
                        </a:spcBef>
                        <a:spcAft>
                          <a:spcPts val="0"/>
                        </a:spcAft>
                      </a:pPr>
                      <a:r>
                        <a:rPr lang="en-US" sz="1100" kern="1400">
                          <a:solidFill>
                            <a:srgbClr val="000000"/>
                          </a:solidFill>
                          <a:latin typeface="+mj-lt"/>
                        </a:rPr>
                        <a:t>XXXX3</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2/26</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Cash Advance</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$318.00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7653">
                <a:tc>
                  <a:txBody>
                    <a:bodyPr/>
                    <a:lstStyle/>
                    <a:p>
                      <a:pPr marR="0" indent="0" algn="l" rtl="0">
                        <a:spcBef>
                          <a:spcPts val="0"/>
                        </a:spcBef>
                        <a:spcAft>
                          <a:spcPts val="0"/>
                        </a:spcAft>
                      </a:pPr>
                      <a:r>
                        <a:rPr lang="en-US" sz="1100" kern="1400">
                          <a:solidFill>
                            <a:srgbClr val="000000"/>
                          </a:solidFill>
                          <a:latin typeface="+mj-lt"/>
                        </a:rPr>
                        <a:t>XXXX4</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3/15</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3/17</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Balance Transfer</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$785.00</a:t>
                      </a: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67653">
                <a:tc gridSpan="5">
                  <a:txBody>
                    <a:bodyPr/>
                    <a:lstStyle/>
                    <a:p>
                      <a:pPr marR="0" indent="0" algn="ctr" rtl="0">
                        <a:spcBef>
                          <a:spcPts val="0"/>
                        </a:spcBef>
                        <a:spcAft>
                          <a:spcPts val="0"/>
                        </a:spcAft>
                      </a:pPr>
                      <a:r>
                        <a:rPr lang="en-US" sz="1100" b="1" kern="1400" dirty="0">
                          <a:solidFill>
                            <a:srgbClr val="000000"/>
                          </a:solidFill>
                          <a:latin typeface="+mj-lt"/>
                        </a:rPr>
                        <a:t>Fees</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67653">
                <a:tc>
                  <a:txBody>
                    <a:bodyPr/>
                    <a:lstStyle/>
                    <a:p>
                      <a:pPr marR="0" indent="0" algn="l" rtl="0">
                        <a:spcBef>
                          <a:spcPts val="0"/>
                        </a:spcBef>
                        <a:spcAft>
                          <a:spcPts val="0"/>
                        </a:spcAft>
                      </a:pPr>
                      <a:r>
                        <a:rPr lang="en-US" sz="1100" kern="1400" dirty="0">
                          <a:solidFill>
                            <a:srgbClr val="000000"/>
                          </a:solidFill>
                          <a:latin typeface="+mj-lt"/>
                        </a:rPr>
                        <a:t>XXXX5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2/23</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Late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$35.00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67653">
                <a:tc>
                  <a:txBody>
                    <a:bodyPr/>
                    <a:lstStyle/>
                    <a:p>
                      <a:pPr marR="0" indent="0" algn="l" rtl="0">
                        <a:spcBef>
                          <a:spcPts val="0"/>
                        </a:spcBef>
                        <a:spcAft>
                          <a:spcPts val="0"/>
                        </a:spcAft>
                      </a:pPr>
                      <a:r>
                        <a:rPr lang="en-US" sz="1100" kern="1400">
                          <a:solidFill>
                            <a:srgbClr val="000000"/>
                          </a:solidFill>
                          <a:latin typeface="+mj-lt"/>
                        </a:rPr>
                        <a:t>XXXX6</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2/27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Balance Transfer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$23.55</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67653">
                <a:tc>
                  <a:txBody>
                    <a:bodyPr/>
                    <a:lstStyle/>
                    <a:p>
                      <a:pPr marR="0" indent="0" algn="l" rtl="0">
                        <a:spcBef>
                          <a:spcPts val="0"/>
                        </a:spcBef>
                        <a:spcAft>
                          <a:spcPts val="0"/>
                        </a:spcAft>
                      </a:pPr>
                      <a:r>
                        <a:rPr lang="en-US" sz="1100" kern="1400">
                          <a:solidFill>
                            <a:srgbClr val="000000"/>
                          </a:solidFill>
                          <a:latin typeface="+mj-lt"/>
                        </a:rPr>
                        <a:t>XXXX7</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2/28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Cash Advance Fee</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$10.90</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305">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b="1" kern="1400" dirty="0">
                          <a:solidFill>
                            <a:srgbClr val="000000"/>
                          </a:solidFill>
                          <a:latin typeface="+mj-lt"/>
                        </a:rPr>
                        <a:t>Total Fees for this Period</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b="1" kern="1400" dirty="0">
                          <a:solidFill>
                            <a:srgbClr val="000000"/>
                          </a:solidFill>
                          <a:latin typeface="+mj-lt"/>
                        </a:rPr>
                        <a:t>$69.45</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67653">
                <a:tc gridSpan="5">
                  <a:txBody>
                    <a:bodyPr/>
                    <a:lstStyle/>
                    <a:p>
                      <a:pPr marR="0" indent="0" algn="ctr" rtl="0">
                        <a:spcBef>
                          <a:spcPts val="0"/>
                        </a:spcBef>
                        <a:spcAft>
                          <a:spcPts val="0"/>
                        </a:spcAft>
                      </a:pPr>
                      <a:r>
                        <a:rPr lang="en-US" sz="1100" b="1" kern="1400" dirty="0">
                          <a:solidFill>
                            <a:srgbClr val="000000"/>
                          </a:solidFill>
                          <a:latin typeface="+mj-lt"/>
                        </a:rPr>
                        <a:t>Interest Charged</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35305">
                <a:tc>
                  <a:txBody>
                    <a:bodyPr/>
                    <a:lstStyle/>
                    <a:p>
                      <a:pPr marR="0" indent="0" algn="l" rtl="0">
                        <a:spcBef>
                          <a:spcPts val="0"/>
                        </a:spcBef>
                        <a:spcAft>
                          <a:spcPts val="0"/>
                        </a:spcAft>
                      </a:pPr>
                      <a:r>
                        <a:rPr lang="en-US" sz="11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Interest Charge on Purchases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$6.31</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35305">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dirty="0">
                          <a:solidFill>
                            <a:srgbClr val="000000"/>
                          </a:solidFill>
                          <a:latin typeface="+mj-lt"/>
                        </a:rPr>
                        <a:t>Interest Charge on Cash Advances</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kern="1400" dirty="0">
                          <a:solidFill>
                            <a:srgbClr val="000000"/>
                          </a:solidFill>
                          <a:latin typeface="+mj-lt"/>
                        </a:rPr>
                        <a:t>$4.58</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35305">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kern="1400">
                          <a:solidFill>
                            <a:srgbClr val="000000"/>
                          </a:solidFill>
                          <a:latin typeface="+mj-lt"/>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n-US" sz="1100" b="1" kern="1400" dirty="0">
                          <a:solidFill>
                            <a:srgbClr val="000000"/>
                          </a:solidFill>
                          <a:latin typeface="+mj-lt"/>
                        </a:rPr>
                        <a:t>Total Interest for this Period</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r" rtl="0">
                        <a:spcBef>
                          <a:spcPts val="0"/>
                        </a:spcBef>
                        <a:spcAft>
                          <a:spcPts val="0"/>
                        </a:spcAft>
                      </a:pPr>
                      <a:r>
                        <a:rPr lang="en-US" sz="1100" b="1" kern="1400" dirty="0">
                          <a:solidFill>
                            <a:srgbClr val="000000"/>
                          </a:solidFill>
                          <a:latin typeface="+mj-lt"/>
                        </a:rPr>
                        <a:t>$10.89</a:t>
                      </a: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858585">
                <a:tc gridSpan="5">
                  <a:txBody>
                    <a:bodyPr/>
                    <a:lstStyle/>
                    <a:p>
                      <a:pPr marR="0" indent="0" algn="l" rtl="0">
                        <a:spcBef>
                          <a:spcPts val="0"/>
                        </a:spcBef>
                        <a:spcAft>
                          <a:spcPts val="1400"/>
                        </a:spcAft>
                      </a:pPr>
                      <a:r>
                        <a:rPr lang="en-US" sz="1100" kern="1400" dirty="0">
                          <a:solidFill>
                            <a:srgbClr val="000000"/>
                          </a:solidFill>
                          <a:latin typeface="+mj-lt"/>
                        </a:rPr>
                        <a:t>                                        </a:t>
                      </a:r>
                    </a:p>
                    <a:p>
                      <a:pPr marR="0" indent="0" algn="l" rtl="0">
                        <a:spcBef>
                          <a:spcPts val="0"/>
                        </a:spcBef>
                        <a:spcAft>
                          <a:spcPts val="1400"/>
                        </a:spcAft>
                      </a:pPr>
                      <a:endParaRPr lang="en-US" sz="1100" kern="1400" dirty="0">
                        <a:solidFill>
                          <a:srgbClr val="000000"/>
                        </a:solidFill>
                        <a:latin typeface="+mj-lt"/>
                      </a:endParaRPr>
                    </a:p>
                    <a:p>
                      <a:pPr marR="0" indent="0" algn="l" rtl="0">
                        <a:spcBef>
                          <a:spcPts val="0"/>
                        </a:spcBef>
                        <a:spcAft>
                          <a:spcPts val="1400"/>
                        </a:spcAft>
                      </a:pPr>
                      <a:endParaRPr lang="en-US" sz="1100" kern="1400" dirty="0">
                        <a:solidFill>
                          <a:srgbClr val="000000"/>
                        </a:solidFill>
                        <a:latin typeface="+mj-lt"/>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60" name="Table 59">
            <a:extLst>
              <a:ext uri="{FF2B5EF4-FFF2-40B4-BE49-F238E27FC236}">
                <a16:creationId xmlns:a16="http://schemas.microsoft.com/office/drawing/2014/main" id="{38268FD6-80F7-44C2-85C7-85EF107BCD83}"/>
              </a:ext>
            </a:extLst>
          </p:cNvPr>
          <p:cNvGraphicFramePr>
            <a:graphicFrameLocks noGrp="1"/>
          </p:cNvGraphicFramePr>
          <p:nvPr/>
        </p:nvGraphicFramePr>
        <p:xfrm>
          <a:off x="4843463" y="4286250"/>
          <a:ext cx="3543300" cy="503238"/>
        </p:xfrm>
        <a:graphic>
          <a:graphicData uri="http://schemas.openxmlformats.org/drawingml/2006/table">
            <a:tbl>
              <a:tblPr/>
              <a:tblGrid>
                <a:gridCol w="1980941">
                  <a:extLst>
                    <a:ext uri="{9D8B030D-6E8A-4147-A177-3AD203B41FA5}">
                      <a16:colId xmlns:a16="http://schemas.microsoft.com/office/drawing/2014/main" val="20000"/>
                    </a:ext>
                  </a:extLst>
                </a:gridCol>
                <a:gridCol w="1562359">
                  <a:extLst>
                    <a:ext uri="{9D8B030D-6E8A-4147-A177-3AD203B41FA5}">
                      <a16:colId xmlns:a16="http://schemas.microsoft.com/office/drawing/2014/main" val="20001"/>
                    </a:ext>
                  </a:extLst>
                </a:gridCol>
              </a:tblGrid>
              <a:tr h="167746">
                <a:tc gridSpan="2">
                  <a:txBody>
                    <a:bodyPr/>
                    <a:lstStyle/>
                    <a:p>
                      <a:pPr marR="0" indent="0" algn="ctr" rtl="0">
                        <a:spcBef>
                          <a:spcPts val="0"/>
                        </a:spcBef>
                        <a:spcAft>
                          <a:spcPts val="0"/>
                        </a:spcAft>
                      </a:pPr>
                      <a:r>
                        <a:rPr lang="en-US" sz="1100" b="1" kern="1400" dirty="0">
                          <a:solidFill>
                            <a:srgbClr val="000000"/>
                          </a:solidFill>
                          <a:latin typeface="Calibri" pitchFamily="34" charset="0"/>
                          <a:cs typeface="Calibri" pitchFamily="34" charset="0"/>
                        </a:rPr>
                        <a:t>2012 Totals Year-to-Date</a:t>
                      </a:r>
                      <a:endParaRPr lang="en-US" sz="1100" kern="1400" dirty="0">
                        <a:solidFill>
                          <a:srgbClr val="000000"/>
                        </a:solidFill>
                        <a:latin typeface="Calibri" pitchFamily="34" charset="0"/>
                        <a:cs typeface="Calibri" pitchFamily="34" charset="0"/>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67746">
                <a:tc>
                  <a:txBody>
                    <a:bodyPr/>
                    <a:lstStyle/>
                    <a:p>
                      <a:pPr marR="0" indent="0" algn="l" rtl="0">
                        <a:spcBef>
                          <a:spcPts val="0"/>
                        </a:spcBef>
                        <a:spcAft>
                          <a:spcPts val="0"/>
                        </a:spcAft>
                      </a:pPr>
                      <a:r>
                        <a:rPr lang="en-US" sz="1100" kern="1400" dirty="0">
                          <a:solidFill>
                            <a:srgbClr val="000000"/>
                          </a:solidFill>
                          <a:latin typeface="Calibri" pitchFamily="34" charset="0"/>
                          <a:cs typeface="Calibri" pitchFamily="34" charset="0"/>
                        </a:rPr>
                        <a:t>Total fees charged in 2012</a:t>
                      </a: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1100" kern="1400" dirty="0">
                          <a:solidFill>
                            <a:srgbClr val="000000"/>
                          </a:solidFill>
                          <a:latin typeface="Calibri" pitchFamily="34" charset="0"/>
                          <a:cs typeface="Calibri" pitchFamily="34" charset="0"/>
                        </a:rPr>
                        <a:t>$90.14</a:t>
                      </a: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extLst>
                  <a:ext uri="{0D108BD9-81ED-4DB2-BD59-A6C34878D82A}">
                    <a16:rowId xmlns:a16="http://schemas.microsoft.com/office/drawing/2014/main" val="10001"/>
                  </a:ext>
                </a:extLst>
              </a:tr>
              <a:tr h="167746">
                <a:tc>
                  <a:txBody>
                    <a:bodyPr/>
                    <a:lstStyle/>
                    <a:p>
                      <a:pPr marR="0" indent="0" algn="l" rtl="0">
                        <a:spcBef>
                          <a:spcPts val="0"/>
                        </a:spcBef>
                        <a:spcAft>
                          <a:spcPts val="0"/>
                        </a:spcAft>
                      </a:pPr>
                      <a:r>
                        <a:rPr lang="en-US" sz="1100" kern="1400" dirty="0">
                          <a:solidFill>
                            <a:srgbClr val="000000"/>
                          </a:solidFill>
                          <a:latin typeface="Calibri" pitchFamily="34" charset="0"/>
                          <a:cs typeface="Calibri" pitchFamily="34" charset="0"/>
                        </a:rPr>
                        <a:t>Total interest charged in 2012</a:t>
                      </a: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1100" kern="1400" dirty="0">
                          <a:solidFill>
                            <a:srgbClr val="000000"/>
                          </a:solidFill>
                          <a:latin typeface="Calibri" pitchFamily="34" charset="0"/>
                          <a:cs typeface="Calibri" pitchFamily="34" charset="0"/>
                        </a:rPr>
                        <a:t>$18.27</a:t>
                      </a: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0" name="Right Arrow 69">
            <a:extLst>
              <a:ext uri="{FF2B5EF4-FFF2-40B4-BE49-F238E27FC236}">
                <a16:creationId xmlns:a16="http://schemas.microsoft.com/office/drawing/2014/main" id="{5EAF3F25-D7C8-4862-BF18-CC15C053ED38}"/>
              </a:ext>
            </a:extLst>
          </p:cNvPr>
          <p:cNvSpPr/>
          <p:nvPr/>
        </p:nvSpPr>
        <p:spPr>
          <a:xfrm>
            <a:off x="6858000" y="4411663"/>
            <a:ext cx="1014413"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latin typeface="+mj-lt"/>
            </a:endParaRPr>
          </a:p>
        </p:txBody>
      </p:sp>
      <p:graphicFrame>
        <p:nvGraphicFramePr>
          <p:cNvPr id="61" name="Content Placeholder 66">
            <a:extLst>
              <a:ext uri="{FF2B5EF4-FFF2-40B4-BE49-F238E27FC236}">
                <a16:creationId xmlns:a16="http://schemas.microsoft.com/office/drawing/2014/main" id="{EE4F3D82-7900-43ED-B175-3052E0372A4D}"/>
              </a:ext>
            </a:extLst>
          </p:cNvPr>
          <p:cNvGraphicFramePr>
            <a:graphicFrameLocks/>
          </p:cNvGraphicFramePr>
          <p:nvPr/>
        </p:nvGraphicFramePr>
        <p:xfrm>
          <a:off x="4157663" y="5205413"/>
          <a:ext cx="4648199" cy="1173480"/>
        </p:xfrm>
        <a:graphic>
          <a:graphicData uri="http://schemas.openxmlformats.org/drawingml/2006/table">
            <a:tbl>
              <a:tblPr/>
              <a:tblGrid>
                <a:gridCol w="1005796">
                  <a:extLst>
                    <a:ext uri="{9D8B030D-6E8A-4147-A177-3AD203B41FA5}">
                      <a16:colId xmlns:a16="http://schemas.microsoft.com/office/drawing/2014/main" val="20000"/>
                    </a:ext>
                  </a:extLst>
                </a:gridCol>
                <a:gridCol w="1299921">
                  <a:extLst>
                    <a:ext uri="{9D8B030D-6E8A-4147-A177-3AD203B41FA5}">
                      <a16:colId xmlns:a16="http://schemas.microsoft.com/office/drawing/2014/main" val="20001"/>
                    </a:ext>
                  </a:extLst>
                </a:gridCol>
                <a:gridCol w="1339311">
                  <a:extLst>
                    <a:ext uri="{9D8B030D-6E8A-4147-A177-3AD203B41FA5}">
                      <a16:colId xmlns:a16="http://schemas.microsoft.com/office/drawing/2014/main" val="20002"/>
                    </a:ext>
                  </a:extLst>
                </a:gridCol>
                <a:gridCol w="1003171">
                  <a:extLst>
                    <a:ext uri="{9D8B030D-6E8A-4147-A177-3AD203B41FA5}">
                      <a16:colId xmlns:a16="http://schemas.microsoft.com/office/drawing/2014/main" val="20003"/>
                    </a:ext>
                  </a:extLst>
                </a:gridCol>
              </a:tblGrid>
              <a:tr h="167595">
                <a:tc gridSpan="4">
                  <a:txBody>
                    <a:bodyPr/>
                    <a:lstStyle/>
                    <a:p>
                      <a:pPr marR="0" indent="0" algn="ctr" rtl="0">
                        <a:spcBef>
                          <a:spcPts val="0"/>
                        </a:spcBef>
                        <a:spcAft>
                          <a:spcPts val="0"/>
                        </a:spcAft>
                      </a:pPr>
                      <a:r>
                        <a:rPr lang="en-US" sz="1100" b="1" kern="1400" dirty="0">
                          <a:solidFill>
                            <a:srgbClr val="000000"/>
                          </a:solidFill>
                          <a:latin typeface="+mj-lt"/>
                        </a:rPr>
                        <a:t>Interest Charge Calculation</a:t>
                      </a:r>
                      <a:endParaRPr lang="en-US" sz="1100" kern="1400" dirty="0">
                        <a:solidFill>
                          <a:srgbClr val="000000"/>
                        </a:solidFill>
                        <a:latin typeface="+mj-lt"/>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189">
                <a:tc>
                  <a:txBody>
                    <a:bodyPr/>
                    <a:lstStyle/>
                    <a:p>
                      <a:pPr marR="0" indent="0" algn="ctr" rtl="0">
                        <a:spcBef>
                          <a:spcPts val="0"/>
                        </a:spcBef>
                        <a:spcAft>
                          <a:spcPts val="0"/>
                        </a:spcAft>
                      </a:pPr>
                      <a:r>
                        <a:rPr lang="en-US" sz="1100" b="1" kern="1400" dirty="0">
                          <a:solidFill>
                            <a:srgbClr val="000000"/>
                          </a:solidFill>
                          <a:latin typeface="+mj-lt"/>
                        </a:rPr>
                        <a:t>Type of Balance</a:t>
                      </a:r>
                      <a:endParaRPr lang="en-US" sz="1100" kern="1400" dirty="0">
                        <a:solidFill>
                          <a:srgbClr val="000000"/>
                        </a:solidFill>
                        <a:latin typeface="+mj-lt"/>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Annual Percentage Rate (APR)</a:t>
                      </a:r>
                      <a:endParaRPr lang="en-US" sz="11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Balance Subject to Interest Rate</a:t>
                      </a:r>
                      <a:endParaRPr lang="en-US" sz="11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b="1" kern="1400" dirty="0">
                          <a:solidFill>
                            <a:srgbClr val="000000"/>
                          </a:solidFill>
                          <a:latin typeface="+mj-lt"/>
                        </a:rPr>
                        <a:t>Interest Charge</a:t>
                      </a:r>
                      <a:endParaRPr lang="en-US" sz="1100" kern="1400" dirty="0">
                        <a:solidFill>
                          <a:srgbClr val="000000"/>
                        </a:solidFill>
                        <a:latin typeface="+mj-lt"/>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7595">
                <a:tc>
                  <a:txBody>
                    <a:bodyPr/>
                    <a:lstStyle/>
                    <a:p>
                      <a:pPr marR="0" indent="0" algn="l" rtl="0">
                        <a:spcBef>
                          <a:spcPts val="0"/>
                        </a:spcBef>
                        <a:spcAft>
                          <a:spcPts val="0"/>
                        </a:spcAft>
                      </a:pPr>
                      <a:r>
                        <a:rPr lang="en-US" sz="1100" kern="1400">
                          <a:solidFill>
                            <a:srgbClr val="000000"/>
                          </a:solidFill>
                          <a:latin typeface="+mj-lt"/>
                        </a:rPr>
                        <a:t>Purchases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1400"/>
                        </a:spcAft>
                      </a:pPr>
                      <a:r>
                        <a:rPr lang="en-US" sz="1100" kern="1400" dirty="0">
                          <a:solidFill>
                            <a:srgbClr val="000000"/>
                          </a:solidFill>
                          <a:latin typeface="+mj-lt"/>
                        </a:rPr>
                        <a:t>14.99%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kern="1400" dirty="0">
                          <a:solidFill>
                            <a:srgbClr val="000000"/>
                          </a:solidFill>
                          <a:latin typeface="+mj-lt"/>
                        </a:rPr>
                        <a:t>$512.14</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kern="1400" dirty="0">
                          <a:solidFill>
                            <a:srgbClr val="000000"/>
                          </a:solidFill>
                          <a:latin typeface="+mj-lt"/>
                        </a:rPr>
                        <a:t>$6.31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7595">
                <a:tc>
                  <a:txBody>
                    <a:bodyPr/>
                    <a:lstStyle/>
                    <a:p>
                      <a:pPr marR="0" indent="0" algn="l" rtl="0">
                        <a:spcBef>
                          <a:spcPts val="0"/>
                        </a:spcBef>
                        <a:spcAft>
                          <a:spcPts val="0"/>
                        </a:spcAft>
                      </a:pPr>
                      <a:r>
                        <a:rPr lang="en-US" sz="1100" kern="1400">
                          <a:solidFill>
                            <a:srgbClr val="000000"/>
                          </a:solidFill>
                          <a:latin typeface="+mj-lt"/>
                        </a:rPr>
                        <a:t>Cash Advances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kern="1400" dirty="0">
                          <a:solidFill>
                            <a:srgbClr val="000000"/>
                          </a:solidFill>
                          <a:latin typeface="+mj-lt"/>
                        </a:rPr>
                        <a:t>21.99%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kern="1400" dirty="0">
                          <a:solidFill>
                            <a:srgbClr val="000000"/>
                          </a:solidFill>
                          <a:latin typeface="+mj-lt"/>
                        </a:rPr>
                        <a:t>$253.50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kern="1400" dirty="0">
                          <a:solidFill>
                            <a:srgbClr val="000000"/>
                          </a:solidFill>
                          <a:latin typeface="+mj-lt"/>
                        </a:rPr>
                        <a:t>$4.58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189">
                <a:tc>
                  <a:txBody>
                    <a:bodyPr/>
                    <a:lstStyle/>
                    <a:p>
                      <a:pPr marR="0" indent="0" algn="l" rtl="0">
                        <a:spcBef>
                          <a:spcPts val="0"/>
                        </a:spcBef>
                        <a:spcAft>
                          <a:spcPts val="0"/>
                        </a:spcAft>
                      </a:pPr>
                      <a:r>
                        <a:rPr lang="en-US" sz="1100" kern="1400">
                          <a:solidFill>
                            <a:srgbClr val="000000"/>
                          </a:solidFill>
                          <a:latin typeface="+mj-lt"/>
                        </a:rPr>
                        <a:t>Balance Transfers</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kern="140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kern="1400" dirty="0">
                          <a:solidFill>
                            <a:srgbClr val="000000"/>
                          </a:solidFill>
                          <a:latin typeface="+mj-lt"/>
                        </a:rPr>
                        <a:t>$637.50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100" kern="1400" dirty="0">
                          <a:solidFill>
                            <a:srgbClr val="000000"/>
                          </a:solidFill>
                          <a:latin typeface="+mj-lt"/>
                        </a:rPr>
                        <a:t>$0.00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497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498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498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498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498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498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498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498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498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498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499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73">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0-#ppt_w/2"/>
                                          </p:val>
                                        </p:tav>
                                        <p:tav tm="100000">
                                          <p:val>
                                            <p:strVal val="#ppt_x"/>
                                          </p:val>
                                        </p:tav>
                                      </p:tavLst>
                                    </p:anim>
                                    <p:anim calcmode="lin" valueType="num">
                                      <p:cBhvr additive="base">
                                        <p:cTn id="72" dur="500" fill="hold"/>
                                        <p:tgtEl>
                                          <p:spTgt spid="70"/>
                                        </p:tgtEl>
                                        <p:attrNameLst>
                                          <p:attrName>ppt_y</p:attrName>
                                        </p:attrNameLst>
                                      </p:cBhvr>
                                      <p:tavLst>
                                        <p:tav tm="0">
                                          <p:val>
                                            <p:strVal val="#ppt_y"/>
                                          </p:val>
                                        </p:tav>
                                        <p:tav tm="100000">
                                          <p:val>
                                            <p:strVal val="#ppt_y"/>
                                          </p:val>
                                        </p:tav>
                                      </p:tavLst>
                                    </p:anim>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79" grpId="0"/>
      <p:bldP spid="55" grpId="0" animBg="1"/>
      <p:bldP spid="72" grpId="0" animBg="1"/>
      <p:bldP spid="74" grpId="0"/>
      <p:bldP spid="76" grpId="0"/>
      <p:bldP spid="17" grpId="0" animBg="1"/>
      <p:bldP spid="17" grpId="1" animBg="1"/>
      <p:bldP spid="54" grpId="0"/>
      <p:bldP spid="56" grpId="0" animBg="1"/>
      <p:bldP spid="57" grpId="0"/>
      <p:bldP spid="7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A0BD-1DF8-460B-9287-D8579E95CE23}"/>
              </a:ext>
            </a:extLst>
          </p:cNvPr>
          <p:cNvSpPr>
            <a:spLocks noGrp="1"/>
          </p:cNvSpPr>
          <p:nvPr>
            <p:ph type="title"/>
          </p:nvPr>
        </p:nvSpPr>
        <p:spPr/>
        <p:txBody>
          <a:bodyPr rtlCol="0">
            <a:normAutofit fontScale="90000"/>
          </a:bodyPr>
          <a:lstStyle/>
          <a:p>
            <a:pPr eaLnBrk="1" fontAlgn="auto" hangingPunct="1">
              <a:spcAft>
                <a:spcPts val="0"/>
              </a:spcAft>
              <a:defRPr/>
            </a:pPr>
            <a:r>
              <a:rPr lang="en-US" dirty="0"/>
              <a:t>Cardholder Protections  &amp; Rights</a:t>
            </a:r>
          </a:p>
        </p:txBody>
      </p:sp>
      <p:sp>
        <p:nvSpPr>
          <p:cNvPr id="8" name="TextBox 7">
            <a:extLst>
              <a:ext uri="{FF2B5EF4-FFF2-40B4-BE49-F238E27FC236}">
                <a16:creationId xmlns:a16="http://schemas.microsoft.com/office/drawing/2014/main" id="{689C5A2A-F830-4BFA-B5B7-8785AE0ECCB3}"/>
              </a:ext>
            </a:extLst>
          </p:cNvPr>
          <p:cNvSpPr txBox="1">
            <a:spLocks noChangeArrowheads="1"/>
          </p:cNvSpPr>
          <p:nvPr/>
        </p:nvSpPr>
        <p:spPr bwMode="auto">
          <a:xfrm>
            <a:off x="1524000" y="1676400"/>
            <a:ext cx="7239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u="sng"/>
              <a:t>Truth in Lending Act</a:t>
            </a:r>
          </a:p>
          <a:p>
            <a:pPr algn="ctr" eaLnBrk="1" hangingPunct="1"/>
            <a:r>
              <a:rPr lang="en-US" altLang="en-US" sz="2800"/>
              <a:t>Protects from unauthorized credit card charges</a:t>
            </a:r>
          </a:p>
        </p:txBody>
      </p:sp>
      <p:graphicFrame>
        <p:nvGraphicFramePr>
          <p:cNvPr id="12" name="Diagram 11">
            <a:extLst>
              <a:ext uri="{FF2B5EF4-FFF2-40B4-BE49-F238E27FC236}">
                <a16:creationId xmlns:a16="http://schemas.microsoft.com/office/drawing/2014/main" id="{797DE139-B548-4389-A937-7D7E5B06FCE2}"/>
              </a:ext>
            </a:extLst>
          </p:cNvPr>
          <p:cNvGraphicFramePr/>
          <p:nvPr/>
        </p:nvGraphicFramePr>
        <p:xfrm>
          <a:off x="381000" y="2752873"/>
          <a:ext cx="4762500" cy="3548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0CBA9863-82D0-4B88-B763-3BDDB3535365}"/>
              </a:ext>
            </a:extLst>
          </p:cNvPr>
          <p:cNvSpPr>
            <a:spLocks noChangeArrowheads="1"/>
          </p:cNvSpPr>
          <p:nvPr/>
        </p:nvSpPr>
        <p:spPr bwMode="auto">
          <a:xfrm>
            <a:off x="1066800" y="4114800"/>
            <a:ext cx="3441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400" dirty="0">
                <a:latin typeface="+mj-lt"/>
                <a:cs typeface="Arial" charset="0"/>
              </a:rPr>
              <a:t>Cardholder liability is limited to $50.00</a:t>
            </a:r>
          </a:p>
        </p:txBody>
      </p:sp>
      <p:sp>
        <p:nvSpPr>
          <p:cNvPr id="13" name="Rectangle 12">
            <a:extLst>
              <a:ext uri="{FF2B5EF4-FFF2-40B4-BE49-F238E27FC236}">
                <a16:creationId xmlns:a16="http://schemas.microsoft.com/office/drawing/2014/main" id="{79FD4185-6774-4545-B917-9DB106B9F45D}"/>
              </a:ext>
            </a:extLst>
          </p:cNvPr>
          <p:cNvSpPr>
            <a:spLocks noChangeArrowheads="1"/>
          </p:cNvSpPr>
          <p:nvPr/>
        </p:nvSpPr>
        <p:spPr bwMode="auto">
          <a:xfrm>
            <a:off x="838200" y="5464175"/>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dirty="0">
                <a:latin typeface="+mj-lt"/>
                <a:cs typeface="Arial" charset="0"/>
              </a:rPr>
              <a:t>MUST write a letter within 60 days of the bill containing the error</a:t>
            </a:r>
          </a:p>
        </p:txBody>
      </p:sp>
      <p:graphicFrame>
        <p:nvGraphicFramePr>
          <p:cNvPr id="14" name="Diagram 13">
            <a:extLst>
              <a:ext uri="{FF2B5EF4-FFF2-40B4-BE49-F238E27FC236}">
                <a16:creationId xmlns:a16="http://schemas.microsoft.com/office/drawing/2014/main" id="{FF32A082-7233-4394-A726-3615A5BB2ABE}"/>
              </a:ext>
            </a:extLst>
          </p:cNvPr>
          <p:cNvGraphicFramePr/>
          <p:nvPr/>
        </p:nvGraphicFramePr>
        <p:xfrm>
          <a:off x="5151383" y="2743200"/>
          <a:ext cx="3695700" cy="21986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a:extLst>
              <a:ext uri="{FF2B5EF4-FFF2-40B4-BE49-F238E27FC236}">
                <a16:creationId xmlns:a16="http://schemas.microsoft.com/office/drawing/2014/main" id="{057E7994-D84A-4B8A-9AA4-AD602966E48B}"/>
              </a:ext>
            </a:extLst>
          </p:cNvPr>
          <p:cNvSpPr>
            <a:spLocks noChangeArrowheads="1"/>
          </p:cNvSpPr>
          <p:nvPr/>
        </p:nvSpPr>
        <p:spPr bwMode="auto">
          <a:xfrm>
            <a:off x="5156200" y="4248150"/>
            <a:ext cx="361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400" dirty="0">
                <a:latin typeface="+mj-lt"/>
                <a:cs typeface="Arial" charset="0"/>
              </a:rPr>
              <a:t>Cardholder has no liability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P spid="10" grpId="0"/>
      <p:bldP spid="13" grpId="0"/>
      <p:bldGraphic spid="14" grpId="0">
        <p:bldAsOne/>
      </p:bldGraphic>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D790-1C3C-4B3D-9653-ACFE277C6654}"/>
              </a:ext>
            </a:extLst>
          </p:cNvPr>
          <p:cNvSpPr>
            <a:spLocks noGrp="1"/>
          </p:cNvSpPr>
          <p:nvPr>
            <p:ph type="title"/>
          </p:nvPr>
        </p:nvSpPr>
        <p:spPr/>
        <p:txBody>
          <a:bodyPr rtlCol="0">
            <a:normAutofit fontScale="90000"/>
          </a:bodyPr>
          <a:lstStyle/>
          <a:p>
            <a:pPr eaLnBrk="1" fontAlgn="auto" hangingPunct="1">
              <a:spcAft>
                <a:spcPts val="0"/>
              </a:spcAft>
              <a:defRPr/>
            </a:pPr>
            <a:r>
              <a:rPr lang="en-US" dirty="0"/>
              <a:t>Cardholder Protections  &amp; Rights</a:t>
            </a:r>
          </a:p>
        </p:txBody>
      </p:sp>
      <p:sp>
        <p:nvSpPr>
          <p:cNvPr id="7" name="Rounded Rectangle 4">
            <a:extLst>
              <a:ext uri="{FF2B5EF4-FFF2-40B4-BE49-F238E27FC236}">
                <a16:creationId xmlns:a16="http://schemas.microsoft.com/office/drawing/2014/main" id="{0887F4A6-5815-4F42-984B-F896D335A1D4}"/>
              </a:ext>
            </a:extLst>
          </p:cNvPr>
          <p:cNvSpPr/>
          <p:nvPr/>
        </p:nvSpPr>
        <p:spPr bwMode="auto">
          <a:xfrm>
            <a:off x="177800" y="1854200"/>
            <a:ext cx="2971800" cy="22256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160020" tIns="160020" rIns="160020" bIns="160020" spcCol="1270" anchor="ctr"/>
          <a:lstStyle/>
          <a:p>
            <a:pPr algn="ctr" defTabSz="1866900" fontAlgn="auto">
              <a:lnSpc>
                <a:spcPct val="90000"/>
              </a:lnSpc>
              <a:spcAft>
                <a:spcPts val="0"/>
              </a:spcAft>
              <a:defRPr/>
            </a:pPr>
            <a:r>
              <a:rPr lang="en-US" sz="2800" u="sng" dirty="0">
                <a:solidFill>
                  <a:schemeClr val="tx1"/>
                </a:solidFill>
                <a:cs typeface="Arial" charset="0"/>
              </a:rPr>
              <a:t>2009 CARD Act</a:t>
            </a:r>
          </a:p>
          <a:p>
            <a:pPr algn="ctr" defTabSz="1866900" fontAlgn="auto">
              <a:lnSpc>
                <a:spcPct val="90000"/>
              </a:lnSpc>
              <a:spcAft>
                <a:spcPts val="0"/>
              </a:spcAft>
              <a:defRPr/>
            </a:pPr>
            <a:r>
              <a:rPr lang="en-US" sz="2800" dirty="0">
                <a:solidFill>
                  <a:schemeClr val="tx1"/>
                </a:solidFill>
                <a:cs typeface="Arial" charset="0"/>
              </a:rPr>
              <a:t>Provides various protections for cardholders</a:t>
            </a:r>
          </a:p>
        </p:txBody>
      </p:sp>
      <p:graphicFrame>
        <p:nvGraphicFramePr>
          <p:cNvPr id="4" name="Diagram 3">
            <a:extLst>
              <a:ext uri="{FF2B5EF4-FFF2-40B4-BE49-F238E27FC236}">
                <a16:creationId xmlns:a16="http://schemas.microsoft.com/office/drawing/2014/main" id="{0E5D3ED8-329D-499F-A433-7E3604E934B2}"/>
              </a:ext>
            </a:extLst>
          </p:cNvPr>
          <p:cNvGraphicFramePr/>
          <p:nvPr/>
        </p:nvGraphicFramePr>
        <p:xfrm>
          <a:off x="3120764" y="1905000"/>
          <a:ext cx="5642236" cy="436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B8DBAE1-7C0B-495A-8F25-1773718FA027}"/>
              </a:ext>
            </a:extLst>
          </p:cNvPr>
          <p:cNvSpPr txBox="1">
            <a:spLocks noChangeArrowheads="1"/>
          </p:cNvSpPr>
          <p:nvPr/>
        </p:nvSpPr>
        <p:spPr bwMode="auto">
          <a:xfrm>
            <a:off x="406400" y="4079875"/>
            <a:ext cx="25146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t>Must be 21 years or older to receive a credit card</a:t>
            </a:r>
          </a:p>
        </p:txBody>
      </p:sp>
      <p:sp>
        <p:nvSpPr>
          <p:cNvPr id="9" name="TextBox 8">
            <a:extLst>
              <a:ext uri="{FF2B5EF4-FFF2-40B4-BE49-F238E27FC236}">
                <a16:creationId xmlns:a16="http://schemas.microsoft.com/office/drawing/2014/main" id="{AA46CF51-738D-4FA9-A80B-AD61900E7B97}"/>
              </a:ext>
            </a:extLst>
          </p:cNvPr>
          <p:cNvSpPr txBox="1">
            <a:spLocks noChangeArrowheads="1"/>
          </p:cNvSpPr>
          <p:nvPr/>
        </p:nvSpPr>
        <p:spPr bwMode="auto">
          <a:xfrm>
            <a:off x="3149600" y="3770313"/>
            <a:ext cx="2541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t>Obtain a co-signer</a:t>
            </a:r>
          </a:p>
        </p:txBody>
      </p:sp>
      <p:sp>
        <p:nvSpPr>
          <p:cNvPr id="10" name="TextBox 9">
            <a:extLst>
              <a:ext uri="{FF2B5EF4-FFF2-40B4-BE49-F238E27FC236}">
                <a16:creationId xmlns:a16="http://schemas.microsoft.com/office/drawing/2014/main" id="{89B0F57F-5821-4DEE-A92B-5DCCF2FA946D}"/>
              </a:ext>
            </a:extLst>
          </p:cNvPr>
          <p:cNvSpPr txBox="1">
            <a:spLocks noChangeArrowheads="1"/>
          </p:cNvSpPr>
          <p:nvPr/>
        </p:nvSpPr>
        <p:spPr bwMode="auto">
          <a:xfrm>
            <a:off x="6172200" y="3810000"/>
            <a:ext cx="25558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t>Show proof of sufficient income to make payments</a:t>
            </a:r>
          </a:p>
        </p:txBody>
      </p:sp>
      <p:sp>
        <p:nvSpPr>
          <p:cNvPr id="11" name="Rectangle 10">
            <a:extLst>
              <a:ext uri="{FF2B5EF4-FFF2-40B4-BE49-F238E27FC236}">
                <a16:creationId xmlns:a16="http://schemas.microsoft.com/office/drawing/2014/main" id="{FB4795CC-F03C-4842-AD34-CD588C9073AC}"/>
              </a:ext>
            </a:extLst>
          </p:cNvPr>
          <p:cNvSpPr>
            <a:spLocks noChangeArrowheads="1"/>
          </p:cNvSpPr>
          <p:nvPr/>
        </p:nvSpPr>
        <p:spPr bwMode="auto">
          <a:xfrm>
            <a:off x="3149600" y="4778375"/>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2" algn="ctr" eaLnBrk="1" hangingPunct="1"/>
            <a:r>
              <a:rPr lang="en-US" altLang="en-US" sz="2000"/>
              <a:t>A co-signer is equally responsible for the loan</a:t>
            </a:r>
          </a:p>
        </p:txBody>
      </p:sp>
      <p:pic>
        <p:nvPicPr>
          <p:cNvPr id="13" name="Picture 2" descr="C:\Users\Lindy\AppData\Local\Microsoft\Windows\Temporary Internet Files\Content.IE5\0S8G0E4Q\MC900431529[1].png">
            <a:extLst>
              <a:ext uri="{FF2B5EF4-FFF2-40B4-BE49-F238E27FC236}">
                <a16:creationId xmlns:a16="http://schemas.microsoft.com/office/drawing/2014/main" id="{89285404-AED9-48CC-AED5-2ECA1453BF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8463" y="5435600"/>
            <a:ext cx="9175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p:bldAsOne/>
      </p:bldGraphic>
      <p:bldP spid="8" grpId="0"/>
      <p:bldP spid="9" grpId="0"/>
      <p:bldP spid="1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3D7B-C907-4B4E-BBB8-8DABD6C2D0DC}"/>
              </a:ext>
            </a:extLst>
          </p:cNvPr>
          <p:cNvSpPr>
            <a:spLocks noGrp="1"/>
          </p:cNvSpPr>
          <p:nvPr>
            <p:ph type="title"/>
          </p:nvPr>
        </p:nvSpPr>
        <p:spPr/>
        <p:txBody>
          <a:bodyPr rtlCol="0">
            <a:normAutofit fontScale="90000"/>
          </a:bodyPr>
          <a:lstStyle/>
          <a:p>
            <a:pPr eaLnBrk="1" fontAlgn="auto" hangingPunct="1">
              <a:spcAft>
                <a:spcPts val="0"/>
              </a:spcAft>
              <a:defRPr/>
            </a:pPr>
            <a:r>
              <a:rPr lang="en-US" dirty="0"/>
              <a:t>Cardholder Protections  &amp; Rights</a:t>
            </a:r>
          </a:p>
        </p:txBody>
      </p:sp>
      <p:graphicFrame>
        <p:nvGraphicFramePr>
          <p:cNvPr id="4" name="Content Placeholder 3">
            <a:extLst>
              <a:ext uri="{FF2B5EF4-FFF2-40B4-BE49-F238E27FC236}">
                <a16:creationId xmlns:a16="http://schemas.microsoft.com/office/drawing/2014/main" id="{3CBB3087-718C-457F-8138-057B76420409}"/>
              </a:ext>
            </a:extLst>
          </p:cNvPr>
          <p:cNvGraphicFramePr>
            <a:graphicFrameLocks noGrp="1"/>
          </p:cNvGraphicFramePr>
          <p:nvPr>
            <p:ph idx="1"/>
          </p:nvPr>
        </p:nvGraphicFramePr>
        <p:xfrm>
          <a:off x="685800" y="2286000"/>
          <a:ext cx="8229600" cy="3486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4">
            <a:extLst>
              <a:ext uri="{FF2B5EF4-FFF2-40B4-BE49-F238E27FC236}">
                <a16:creationId xmlns:a16="http://schemas.microsoft.com/office/drawing/2014/main" id="{6E93F9BE-9189-407E-A2E1-1C9793F550D6}"/>
              </a:ext>
            </a:extLst>
          </p:cNvPr>
          <p:cNvSpPr/>
          <p:nvPr/>
        </p:nvSpPr>
        <p:spPr bwMode="auto">
          <a:xfrm>
            <a:off x="2006600" y="1524000"/>
            <a:ext cx="6527800" cy="11128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160020" tIns="160020" rIns="160020" bIns="160020" spcCol="1270" anchor="ctr"/>
          <a:lstStyle/>
          <a:p>
            <a:pPr algn="ctr" defTabSz="1866900" fontAlgn="auto">
              <a:lnSpc>
                <a:spcPct val="90000"/>
              </a:lnSpc>
              <a:spcAft>
                <a:spcPts val="0"/>
              </a:spcAft>
              <a:defRPr/>
            </a:pPr>
            <a:r>
              <a:rPr lang="en-US" sz="2800" u="sng" dirty="0">
                <a:solidFill>
                  <a:schemeClr val="tx1"/>
                </a:solidFill>
                <a:cs typeface="Arial" charset="0"/>
              </a:rPr>
              <a:t>2009 CARD Act</a:t>
            </a:r>
            <a:r>
              <a:rPr lang="en-US" sz="2800" dirty="0">
                <a:solidFill>
                  <a:schemeClr val="tx1"/>
                </a:solidFill>
                <a:cs typeface="Arial" charset="0"/>
              </a:rPr>
              <a:t>- protection from increasing interest rates</a:t>
            </a:r>
            <a:endParaRPr lang="en-US" sz="2800" u="sng" dirty="0">
              <a:solidFill>
                <a:schemeClr val="tx1"/>
              </a:solidFill>
              <a:cs typeface="Arial" charset="0"/>
            </a:endParaRPr>
          </a:p>
        </p:txBody>
      </p:sp>
      <p:sp>
        <p:nvSpPr>
          <p:cNvPr id="8" name="Rectangle 7">
            <a:extLst>
              <a:ext uri="{FF2B5EF4-FFF2-40B4-BE49-F238E27FC236}">
                <a16:creationId xmlns:a16="http://schemas.microsoft.com/office/drawing/2014/main" id="{83FDFDEF-7293-45BB-97A8-78012C764055}"/>
              </a:ext>
            </a:extLst>
          </p:cNvPr>
          <p:cNvSpPr>
            <a:spLocks noChangeArrowheads="1"/>
          </p:cNvSpPr>
          <p:nvPr/>
        </p:nvSpPr>
        <p:spPr bwMode="auto">
          <a:xfrm>
            <a:off x="1295400" y="5591175"/>
            <a:ext cx="690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a:t>Interest rates on existing balances generally can’t be raised unless a cardholder is 60 days or more past due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60708179"/>
              </p:ext>
            </p:extLst>
          </p:nvPr>
        </p:nvGraphicFramePr>
        <p:xfrm>
          <a:off x="381000" y="1752600"/>
          <a:ext cx="8407400" cy="239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Managing Credit Responsibly </a:t>
            </a:r>
            <a:r>
              <a:rPr lang="en-US" sz="3000" dirty="0"/>
              <a:t>Consider Your Options</a:t>
            </a:r>
            <a:endParaRPr lang="en-US" dirty="0"/>
          </a:p>
        </p:txBody>
      </p:sp>
      <p:graphicFrame>
        <p:nvGraphicFramePr>
          <p:cNvPr id="7" name="Diagram 6"/>
          <p:cNvGraphicFramePr/>
          <p:nvPr>
            <p:extLst>
              <p:ext uri="{D42A27DB-BD31-4B8C-83A1-F6EECF244321}">
                <p14:modId xmlns:p14="http://schemas.microsoft.com/office/powerpoint/2010/main" val="3032427150"/>
              </p:ext>
            </p:extLst>
          </p:nvPr>
        </p:nvGraphicFramePr>
        <p:xfrm>
          <a:off x="304800" y="4343400"/>
          <a:ext cx="86106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304800" y="4338935"/>
            <a:ext cx="2971800" cy="461665"/>
          </a:xfrm>
          <a:prstGeom prst="rect">
            <a:avLst/>
          </a:prstGeom>
          <a:noFill/>
        </p:spPr>
        <p:txBody>
          <a:bodyPr wrap="square" rtlCol="0">
            <a:spAutoFit/>
          </a:bodyPr>
          <a:lstStyle/>
          <a:p>
            <a:r>
              <a:rPr lang="en-US" sz="2400" dirty="0"/>
              <a:t>Benefits:</a:t>
            </a:r>
          </a:p>
        </p:txBody>
      </p:sp>
    </p:spTree>
    <p:extLst>
      <p:ext uri="{BB962C8B-B14F-4D97-AF65-F5344CB8AC3E}">
        <p14:creationId xmlns:p14="http://schemas.microsoft.com/office/powerpoint/2010/main" val="41961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470797B6-72D5-4BB3-B940-B94E2604C6D7}"/>
                                            </p:graphicEl>
                                          </p:spTgt>
                                        </p:tgtEl>
                                        <p:attrNameLst>
                                          <p:attrName>style.visibility</p:attrName>
                                        </p:attrNameLst>
                                      </p:cBhvr>
                                      <p:to>
                                        <p:strVal val="visible"/>
                                      </p:to>
                                    </p:set>
                                    <p:anim calcmode="lin" valueType="num">
                                      <p:cBhvr additive="base">
                                        <p:cTn id="7" dur="500" fill="hold"/>
                                        <p:tgtEl>
                                          <p:spTgt spid="4">
                                            <p:graphicEl>
                                              <a:dgm id="{470797B6-72D5-4BB3-B940-B94E2604C6D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0797B6-72D5-4BB3-B940-B94E2604C6D7}"/>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graphicEl>
                                              <a:dgm id="{548282C3-68F4-47E3-A577-1651B3ECFB9D}"/>
                                            </p:graphicEl>
                                          </p:spTgt>
                                        </p:tgtEl>
                                        <p:attrNameLst>
                                          <p:attrName>style.visibility</p:attrName>
                                        </p:attrNameLst>
                                      </p:cBhvr>
                                      <p:to>
                                        <p:strVal val="visible"/>
                                      </p:to>
                                    </p:set>
                                    <p:anim calcmode="lin" valueType="num">
                                      <p:cBhvr additive="base">
                                        <p:cTn id="11" dur="500" fill="hold"/>
                                        <p:tgtEl>
                                          <p:spTgt spid="4">
                                            <p:graphicEl>
                                              <a:dgm id="{548282C3-68F4-47E3-A577-1651B3ECFB9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548282C3-68F4-47E3-A577-1651B3ECFB9D}"/>
                                            </p:graphic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
                                            <p:graphicEl>
                                              <a:dgm id="{1A70FB38-5900-4273-8A90-A080F1B90D53}"/>
                                            </p:graphicEl>
                                          </p:spTgt>
                                        </p:tgtEl>
                                        <p:attrNameLst>
                                          <p:attrName>style.visibility</p:attrName>
                                        </p:attrNameLst>
                                      </p:cBhvr>
                                      <p:to>
                                        <p:strVal val="visible"/>
                                      </p:to>
                                    </p:set>
                                    <p:anim calcmode="lin" valueType="num">
                                      <p:cBhvr additive="base">
                                        <p:cTn id="17" dur="500" fill="hold"/>
                                        <p:tgtEl>
                                          <p:spTgt spid="4">
                                            <p:graphicEl>
                                              <a:dgm id="{1A70FB38-5900-4273-8A90-A080F1B90D5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1A70FB38-5900-4273-8A90-A080F1B90D53}"/>
                                            </p:graphic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
                                            <p:graphicEl>
                                              <a:dgm id="{0A595BBB-83C9-44C3-876E-3B016E76F4F4}"/>
                                            </p:graphicEl>
                                          </p:spTgt>
                                        </p:tgtEl>
                                        <p:attrNameLst>
                                          <p:attrName>style.visibility</p:attrName>
                                        </p:attrNameLst>
                                      </p:cBhvr>
                                      <p:to>
                                        <p:strVal val="visible"/>
                                      </p:to>
                                    </p:set>
                                    <p:anim calcmode="lin" valueType="num">
                                      <p:cBhvr additive="base">
                                        <p:cTn id="21" dur="500" fill="hold"/>
                                        <p:tgtEl>
                                          <p:spTgt spid="4">
                                            <p:graphicEl>
                                              <a:dgm id="{0A595BBB-83C9-44C3-876E-3B016E76F4F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0A595BBB-83C9-44C3-876E-3B016E76F4F4}"/>
                                            </p:graphic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graphicEl>
                                              <a:dgm id="{8C76E67A-21FA-422A-9EEF-310E0ECF8056}"/>
                                            </p:graphicEl>
                                          </p:spTgt>
                                        </p:tgtEl>
                                        <p:attrNameLst>
                                          <p:attrName>style.visibility</p:attrName>
                                        </p:attrNameLst>
                                      </p:cBhvr>
                                      <p:to>
                                        <p:strVal val="visible"/>
                                      </p:to>
                                    </p:set>
                                    <p:anim calcmode="lin" valueType="num">
                                      <p:cBhvr additive="base">
                                        <p:cTn id="33" dur="500" fill="hold"/>
                                        <p:tgtEl>
                                          <p:spTgt spid="7">
                                            <p:graphicEl>
                                              <a:dgm id="{8C76E67A-21FA-422A-9EEF-310E0ECF8056}"/>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graphicEl>
                                              <a:dgm id="{8C76E67A-21FA-422A-9EEF-310E0ECF8056}"/>
                                            </p:graphic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graphicEl>
                                              <a:dgm id="{2D4BCE42-2CE6-4872-B026-77B36353BC76}"/>
                                            </p:graphicEl>
                                          </p:spTgt>
                                        </p:tgtEl>
                                        <p:attrNameLst>
                                          <p:attrName>style.visibility</p:attrName>
                                        </p:attrNameLst>
                                      </p:cBhvr>
                                      <p:to>
                                        <p:strVal val="visible"/>
                                      </p:to>
                                    </p:set>
                                    <p:anim calcmode="lin" valueType="num">
                                      <p:cBhvr additive="base">
                                        <p:cTn id="39" dur="500" fill="hold"/>
                                        <p:tgtEl>
                                          <p:spTgt spid="7">
                                            <p:graphicEl>
                                              <a:dgm id="{2D4BCE42-2CE6-4872-B026-77B36353BC76}"/>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graphicEl>
                                              <a:dgm id="{2D4BCE42-2CE6-4872-B026-77B36353BC76}"/>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
                                            <p:graphicEl>
                                              <a:dgm id="{67434A8F-9BD8-487C-9B74-1E2A42045D46}"/>
                                            </p:graphicEl>
                                          </p:spTgt>
                                        </p:tgtEl>
                                        <p:attrNameLst>
                                          <p:attrName>style.visibility</p:attrName>
                                        </p:attrNameLst>
                                      </p:cBhvr>
                                      <p:to>
                                        <p:strVal val="visible"/>
                                      </p:to>
                                    </p:set>
                                    <p:anim calcmode="lin" valueType="num">
                                      <p:cBhvr additive="base">
                                        <p:cTn id="43" dur="500" fill="hold"/>
                                        <p:tgtEl>
                                          <p:spTgt spid="7">
                                            <p:graphicEl>
                                              <a:dgm id="{67434A8F-9BD8-487C-9B74-1E2A42045D46}"/>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graphicEl>
                                              <a:dgm id="{67434A8F-9BD8-487C-9B74-1E2A42045D46}"/>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graphicEl>
                                              <a:dgm id="{5AB10897-51BB-4887-A42B-1042FA43094E}"/>
                                            </p:graphicEl>
                                          </p:spTgt>
                                        </p:tgtEl>
                                        <p:attrNameLst>
                                          <p:attrName>style.visibility</p:attrName>
                                        </p:attrNameLst>
                                      </p:cBhvr>
                                      <p:to>
                                        <p:strVal val="visible"/>
                                      </p:to>
                                    </p:set>
                                    <p:anim calcmode="lin" valueType="num">
                                      <p:cBhvr additive="base">
                                        <p:cTn id="49" dur="500" fill="hold"/>
                                        <p:tgtEl>
                                          <p:spTgt spid="7">
                                            <p:graphicEl>
                                              <a:dgm id="{5AB10897-51BB-4887-A42B-1042FA43094E}"/>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graphicEl>
                                              <a:dgm id="{5AB10897-51BB-4887-A42B-1042FA43094E}"/>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7">
                                            <p:graphicEl>
                                              <a:dgm id="{EBD3D75E-6A2F-4456-A7ED-01AF1C5C56AA}"/>
                                            </p:graphicEl>
                                          </p:spTgt>
                                        </p:tgtEl>
                                        <p:attrNameLst>
                                          <p:attrName>style.visibility</p:attrName>
                                        </p:attrNameLst>
                                      </p:cBhvr>
                                      <p:to>
                                        <p:strVal val="visible"/>
                                      </p:to>
                                    </p:set>
                                    <p:anim calcmode="lin" valueType="num">
                                      <p:cBhvr additive="base">
                                        <p:cTn id="53" dur="500" fill="hold"/>
                                        <p:tgtEl>
                                          <p:spTgt spid="7">
                                            <p:graphicEl>
                                              <a:dgm id="{EBD3D75E-6A2F-4456-A7ED-01AF1C5C56AA}"/>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
                                            <p:graphicEl>
                                              <a:dgm id="{EBD3D75E-6A2F-4456-A7ED-01AF1C5C56A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7" grpId="0">
        <p:bldSub>
          <a:bldDgm bld="one"/>
        </p:bldSub>
      </p:bldGraphic>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D925-4566-4ED4-9FD4-2FF44A25E97B}"/>
              </a:ext>
            </a:extLst>
          </p:cNvPr>
          <p:cNvSpPr>
            <a:spLocks noGrp="1"/>
          </p:cNvSpPr>
          <p:nvPr>
            <p:ph type="title"/>
          </p:nvPr>
        </p:nvSpPr>
        <p:spPr/>
        <p:txBody>
          <a:bodyPr rtlCol="0">
            <a:normAutofit fontScale="90000"/>
          </a:bodyPr>
          <a:lstStyle/>
          <a:p>
            <a:pPr eaLnBrk="1" fontAlgn="auto" hangingPunct="1">
              <a:spcAft>
                <a:spcPts val="0"/>
              </a:spcAft>
              <a:defRPr/>
            </a:pPr>
            <a:r>
              <a:rPr lang="en-US" dirty="0"/>
              <a:t>Cardholder Protections  &amp; Rights</a:t>
            </a:r>
          </a:p>
        </p:txBody>
      </p:sp>
      <p:graphicFrame>
        <p:nvGraphicFramePr>
          <p:cNvPr id="4" name="Content Placeholder 3">
            <a:extLst>
              <a:ext uri="{FF2B5EF4-FFF2-40B4-BE49-F238E27FC236}">
                <a16:creationId xmlns:a16="http://schemas.microsoft.com/office/drawing/2014/main" id="{F2702C77-4634-4DCA-92DF-E200F6054CC7}"/>
              </a:ext>
            </a:extLst>
          </p:cNvPr>
          <p:cNvGraphicFramePr>
            <a:graphicFrameLocks noGrp="1"/>
          </p:cNvGraphicFramePr>
          <p:nvPr>
            <p:ph idx="1"/>
          </p:nvPr>
        </p:nvGraphicFramePr>
        <p:xfrm>
          <a:off x="533400" y="3475038"/>
          <a:ext cx="8229600" cy="3001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4">
            <a:extLst>
              <a:ext uri="{FF2B5EF4-FFF2-40B4-BE49-F238E27FC236}">
                <a16:creationId xmlns:a16="http://schemas.microsoft.com/office/drawing/2014/main" id="{EFE6C8C4-A0CA-4440-A85B-1BEFC17ECF39}"/>
              </a:ext>
            </a:extLst>
          </p:cNvPr>
          <p:cNvSpPr/>
          <p:nvPr/>
        </p:nvSpPr>
        <p:spPr bwMode="auto">
          <a:xfrm>
            <a:off x="2006600" y="1524000"/>
            <a:ext cx="6527800" cy="11128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160020" tIns="160020" rIns="160020" bIns="160020" spcCol="1270" anchor="ctr"/>
          <a:lstStyle/>
          <a:p>
            <a:pPr algn="ctr" defTabSz="1866900" fontAlgn="auto">
              <a:lnSpc>
                <a:spcPct val="90000"/>
              </a:lnSpc>
              <a:spcAft>
                <a:spcPts val="0"/>
              </a:spcAft>
              <a:defRPr/>
            </a:pPr>
            <a:r>
              <a:rPr lang="en-US" sz="2800" u="sng" dirty="0">
                <a:solidFill>
                  <a:schemeClr val="tx1"/>
                </a:solidFill>
                <a:cs typeface="Arial" charset="0"/>
              </a:rPr>
              <a:t>2009 CARD Act</a:t>
            </a:r>
            <a:r>
              <a:rPr lang="en-US" sz="2800" dirty="0">
                <a:solidFill>
                  <a:schemeClr val="tx1"/>
                </a:solidFill>
                <a:cs typeface="Arial" charset="0"/>
              </a:rPr>
              <a:t>- protection from over-the-limit fees</a:t>
            </a:r>
            <a:endParaRPr lang="en-US" sz="2800" u="sng" dirty="0">
              <a:solidFill>
                <a:schemeClr val="tx1"/>
              </a:solidFill>
              <a:cs typeface="Arial" charset="0"/>
            </a:endParaRPr>
          </a:p>
        </p:txBody>
      </p:sp>
      <p:sp>
        <p:nvSpPr>
          <p:cNvPr id="8" name="Rectangle 7">
            <a:extLst>
              <a:ext uri="{FF2B5EF4-FFF2-40B4-BE49-F238E27FC236}">
                <a16:creationId xmlns:a16="http://schemas.microsoft.com/office/drawing/2014/main" id="{14C88C13-9DFB-4993-8C4E-FE3F3CC15DB9}"/>
              </a:ext>
            </a:extLst>
          </p:cNvPr>
          <p:cNvSpPr>
            <a:spLocks noChangeArrowheads="1"/>
          </p:cNvSpPr>
          <p:nvPr/>
        </p:nvSpPr>
        <p:spPr bwMode="auto">
          <a:xfrm>
            <a:off x="990600" y="2655888"/>
            <a:ext cx="7391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a:t>Cardholders have to “opt-in” to allowing transactions that take them over their credit limit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53DA795-C7B7-42C6-9F19-4C4BFE52A8EF}"/>
              </a:ext>
            </a:extLst>
          </p:cNvPr>
          <p:cNvSpPr>
            <a:spLocks noGrp="1"/>
          </p:cNvSpPr>
          <p:nvPr>
            <p:ph type="title"/>
          </p:nvPr>
        </p:nvSpPr>
        <p:spPr/>
        <p:txBody>
          <a:bodyPr/>
          <a:lstStyle/>
          <a:p>
            <a:pPr eaLnBrk="1" hangingPunct="1"/>
            <a:r>
              <a:rPr lang="en-US" altLang="en-US"/>
              <a:t>Cardholder Protection &amp; Rights</a:t>
            </a:r>
          </a:p>
        </p:txBody>
      </p:sp>
      <p:sp>
        <p:nvSpPr>
          <p:cNvPr id="4" name="Rectangle 3">
            <a:extLst>
              <a:ext uri="{FF2B5EF4-FFF2-40B4-BE49-F238E27FC236}">
                <a16:creationId xmlns:a16="http://schemas.microsoft.com/office/drawing/2014/main" id="{CDB81413-07B8-4307-91C0-C44D8E3473D8}"/>
              </a:ext>
            </a:extLst>
          </p:cNvPr>
          <p:cNvSpPr>
            <a:spLocks noGrp="1" noChangeArrowheads="1"/>
          </p:cNvSpPr>
          <p:nvPr>
            <p:ph idx="1"/>
          </p:nvPr>
        </p:nvSpPr>
        <p:spPr>
          <a:xfrm>
            <a:off x="457200" y="3200400"/>
            <a:ext cx="8229600" cy="1828800"/>
          </a:xfrm>
        </p:spPr>
        <p:txBody>
          <a:bodyPr>
            <a:normAutofit fontScale="92500"/>
          </a:bodyPr>
          <a:lstStyle/>
          <a:p>
            <a:pPr eaLnBrk="1" hangingPunct="1">
              <a:lnSpc>
                <a:spcPct val="90000"/>
              </a:lnSpc>
            </a:pPr>
            <a:r>
              <a:rPr lang="en-US" altLang="en-US" sz="2800"/>
              <a:t>Allows the consumer to not pay for a product or service for which the consumer has a complaint</a:t>
            </a:r>
          </a:p>
          <a:p>
            <a:pPr eaLnBrk="1" hangingPunct="1">
              <a:lnSpc>
                <a:spcPct val="90000"/>
              </a:lnSpc>
            </a:pPr>
            <a:r>
              <a:rPr lang="en-US" altLang="en-US" sz="2800"/>
              <a:t>Any amount of money above the $50.00 fee that consumers are responsible for will be issued back </a:t>
            </a:r>
          </a:p>
        </p:txBody>
      </p:sp>
      <p:sp>
        <p:nvSpPr>
          <p:cNvPr id="9" name="TextBox 8">
            <a:extLst>
              <a:ext uri="{FF2B5EF4-FFF2-40B4-BE49-F238E27FC236}">
                <a16:creationId xmlns:a16="http://schemas.microsoft.com/office/drawing/2014/main" id="{C8D45BB8-A1FF-48C8-859A-4DEBCB2F8448}"/>
              </a:ext>
            </a:extLst>
          </p:cNvPr>
          <p:cNvSpPr txBox="1">
            <a:spLocks noChangeArrowheads="1"/>
          </p:cNvSpPr>
          <p:nvPr/>
        </p:nvSpPr>
        <p:spPr bwMode="auto">
          <a:xfrm>
            <a:off x="1371600" y="1676400"/>
            <a:ext cx="723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u="sng"/>
              <a:t>Fair Credit Billing Act</a:t>
            </a:r>
          </a:p>
          <a:p>
            <a:pPr algn="ctr" eaLnBrk="1" hangingPunct="1"/>
            <a:r>
              <a:rPr lang="en-US" altLang="en-US" sz="2800"/>
              <a:t>Protects from broken, undelivered, unsatisfied purchases made with credit cards</a:t>
            </a:r>
          </a:p>
        </p:txBody>
      </p:sp>
      <p:grpSp>
        <p:nvGrpSpPr>
          <p:cNvPr id="2" name="Group 1">
            <a:extLst>
              <a:ext uri="{FF2B5EF4-FFF2-40B4-BE49-F238E27FC236}">
                <a16:creationId xmlns:a16="http://schemas.microsoft.com/office/drawing/2014/main" id="{6E89931B-5C46-40FA-8F61-BF7686F1D876}"/>
              </a:ext>
            </a:extLst>
          </p:cNvPr>
          <p:cNvGrpSpPr>
            <a:grpSpLocks/>
          </p:cNvGrpSpPr>
          <p:nvPr/>
        </p:nvGrpSpPr>
        <p:grpSpPr bwMode="auto">
          <a:xfrm>
            <a:off x="7162800" y="4572000"/>
            <a:ext cx="1714500" cy="1981200"/>
            <a:chOff x="6194382" y="4876800"/>
            <a:chExt cx="1715117" cy="1981200"/>
          </a:xfrm>
        </p:grpSpPr>
        <p:pic>
          <p:nvPicPr>
            <p:cNvPr id="80902" name="Picture 3" descr="C:\Users\Lindy\AppData\Local\Microsoft\Windows\Temporary Internet Files\Content.IE5\0S8G0E4Q\MC910217009[1].png">
              <a:extLst>
                <a:ext uri="{FF2B5EF4-FFF2-40B4-BE49-F238E27FC236}">
                  <a16:creationId xmlns:a16="http://schemas.microsoft.com/office/drawing/2014/main" id="{05A4C2CB-790E-44BA-8B63-A44CEFD4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382" y="5105400"/>
              <a:ext cx="16961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2" descr="C:\Users\Lindy\AppData\Local\Microsoft\Windows\Temporary Internet Files\Content.IE5\L2V7U049\MC900112962[1].wmf">
              <a:extLst>
                <a:ext uri="{FF2B5EF4-FFF2-40B4-BE49-F238E27FC236}">
                  <a16:creationId xmlns:a16="http://schemas.microsoft.com/office/drawing/2014/main" id="{D7D288C1-3057-467A-8038-F36090AADE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604" y="4876800"/>
              <a:ext cx="860895" cy="87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4EF0-878E-407B-A582-888CABBB9434}"/>
              </a:ext>
            </a:extLst>
          </p:cNvPr>
          <p:cNvSpPr>
            <a:spLocks noGrp="1"/>
          </p:cNvSpPr>
          <p:nvPr>
            <p:ph type="title"/>
          </p:nvPr>
        </p:nvSpPr>
        <p:spPr/>
        <p:txBody>
          <a:bodyPr rtlCol="0">
            <a:normAutofit fontScale="90000"/>
          </a:bodyPr>
          <a:lstStyle/>
          <a:p>
            <a:pPr eaLnBrk="1" fontAlgn="auto" hangingPunct="1">
              <a:spcAft>
                <a:spcPts val="0"/>
              </a:spcAft>
              <a:defRPr/>
            </a:pPr>
            <a:r>
              <a:rPr lang="en-US" dirty="0"/>
              <a:t>Credit Card </a:t>
            </a:r>
            <a:br>
              <a:rPr lang="en-US" dirty="0"/>
            </a:br>
            <a:r>
              <a:rPr lang="en-US" dirty="0"/>
              <a:t>Safety Tips</a:t>
            </a:r>
          </a:p>
        </p:txBody>
      </p:sp>
      <p:graphicFrame>
        <p:nvGraphicFramePr>
          <p:cNvPr id="4" name="Content Placeholder 3">
            <a:extLst>
              <a:ext uri="{FF2B5EF4-FFF2-40B4-BE49-F238E27FC236}">
                <a16:creationId xmlns:a16="http://schemas.microsoft.com/office/drawing/2014/main" id="{1750B25D-5149-42A6-A8DD-1CFFEEFD40A5}"/>
              </a:ext>
            </a:extLst>
          </p:cNvPr>
          <p:cNvGraphicFramePr>
            <a:graphicFrameLocks noGrp="1"/>
          </p:cNvGraphicFramePr>
          <p:nvPr>
            <p:ph idx="1"/>
          </p:nvPr>
        </p:nvGraphicFramePr>
        <p:xfrm>
          <a:off x="228600" y="1905000"/>
          <a:ext cx="8686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1FF012-747A-4AC1-ABFB-75C2DD21F289}"/>
              </a:ext>
            </a:extLst>
          </p:cNvPr>
          <p:cNvSpPr txBox="1">
            <a:spLocks noChangeArrowheads="1"/>
          </p:cNvSpPr>
          <p:nvPr/>
        </p:nvSpPr>
        <p:spPr bwMode="auto">
          <a:xfrm>
            <a:off x="228600" y="26670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400" dirty="0">
                <a:latin typeface="+mj-lt"/>
                <a:cs typeface="Arial" charset="0"/>
              </a:rPr>
              <a:t>Sign card  with a signature and “Please see I.D.”</a:t>
            </a:r>
          </a:p>
        </p:txBody>
      </p:sp>
      <p:sp>
        <p:nvSpPr>
          <p:cNvPr id="6" name="TextBox 5">
            <a:extLst>
              <a:ext uri="{FF2B5EF4-FFF2-40B4-BE49-F238E27FC236}">
                <a16:creationId xmlns:a16="http://schemas.microsoft.com/office/drawing/2014/main" id="{96B22203-0DC2-45DC-842B-AAB38D51500D}"/>
              </a:ext>
            </a:extLst>
          </p:cNvPr>
          <p:cNvSpPr txBox="1">
            <a:spLocks noChangeArrowheads="1"/>
          </p:cNvSpPr>
          <p:nvPr/>
        </p:nvSpPr>
        <p:spPr bwMode="auto">
          <a:xfrm>
            <a:off x="3200400" y="2438400"/>
            <a:ext cx="266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400" dirty="0">
                <a:latin typeface="+mj-lt"/>
                <a:cs typeface="Arial" charset="0"/>
              </a:rPr>
              <a:t>Do not leave cards lying around, and report lost/stolen cards promptly</a:t>
            </a:r>
          </a:p>
        </p:txBody>
      </p:sp>
      <p:sp>
        <p:nvSpPr>
          <p:cNvPr id="7" name="TextBox 6">
            <a:extLst>
              <a:ext uri="{FF2B5EF4-FFF2-40B4-BE49-F238E27FC236}">
                <a16:creationId xmlns:a16="http://schemas.microsoft.com/office/drawing/2014/main" id="{63EB5E5A-CE69-418D-AA88-538923E6AE27}"/>
              </a:ext>
            </a:extLst>
          </p:cNvPr>
          <p:cNvSpPr txBox="1">
            <a:spLocks noChangeArrowheads="1"/>
          </p:cNvSpPr>
          <p:nvPr/>
        </p:nvSpPr>
        <p:spPr bwMode="auto">
          <a:xfrm>
            <a:off x="6248400" y="2438400"/>
            <a:ext cx="266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400" dirty="0">
                <a:latin typeface="+mj-lt"/>
                <a:cs typeface="Arial" charset="0"/>
              </a:rPr>
              <a:t>Close unwanted accounts by writing and phone then cut up the card</a:t>
            </a:r>
          </a:p>
        </p:txBody>
      </p:sp>
      <p:sp>
        <p:nvSpPr>
          <p:cNvPr id="8" name="TextBox 7">
            <a:extLst>
              <a:ext uri="{FF2B5EF4-FFF2-40B4-BE49-F238E27FC236}">
                <a16:creationId xmlns:a16="http://schemas.microsoft.com/office/drawing/2014/main" id="{E96F7D04-8076-4A4F-91B6-E05380F7F629}"/>
              </a:ext>
            </a:extLst>
          </p:cNvPr>
          <p:cNvSpPr txBox="1">
            <a:spLocks noChangeArrowheads="1"/>
          </p:cNvSpPr>
          <p:nvPr/>
        </p:nvSpPr>
        <p:spPr bwMode="auto">
          <a:xfrm>
            <a:off x="304800" y="4356100"/>
            <a:ext cx="266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400">
                <a:latin typeface="+mj-lt"/>
                <a:cs typeface="Arial" charset="0"/>
              </a:rPr>
              <a:t>Do not give out account numbers unless making a purchase</a:t>
            </a:r>
          </a:p>
        </p:txBody>
      </p:sp>
      <p:sp>
        <p:nvSpPr>
          <p:cNvPr id="9" name="TextBox 8">
            <a:extLst>
              <a:ext uri="{FF2B5EF4-FFF2-40B4-BE49-F238E27FC236}">
                <a16:creationId xmlns:a16="http://schemas.microsoft.com/office/drawing/2014/main" id="{64C2FCC0-459C-4C4E-B242-CAD9A8CAE065}"/>
              </a:ext>
            </a:extLst>
          </p:cNvPr>
          <p:cNvSpPr txBox="1">
            <a:spLocks noChangeArrowheads="1"/>
          </p:cNvSpPr>
          <p:nvPr/>
        </p:nvSpPr>
        <p:spPr bwMode="auto">
          <a:xfrm>
            <a:off x="3200400" y="4421188"/>
            <a:ext cx="2819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200" dirty="0">
                <a:latin typeface="+mj-lt"/>
                <a:cs typeface="Arial" charset="0"/>
              </a:rPr>
              <a:t>Keep a list of all cards, account numbers, and phone lists separate from cards </a:t>
            </a:r>
          </a:p>
        </p:txBody>
      </p:sp>
      <p:sp>
        <p:nvSpPr>
          <p:cNvPr id="11" name="TextBox 10">
            <a:extLst>
              <a:ext uri="{FF2B5EF4-FFF2-40B4-BE49-F238E27FC236}">
                <a16:creationId xmlns:a16="http://schemas.microsoft.com/office/drawing/2014/main" id="{23F53B3B-993F-4733-8A08-3DC6F9933ACC}"/>
              </a:ext>
            </a:extLst>
          </p:cNvPr>
          <p:cNvSpPr txBox="1">
            <a:spLocks noChangeArrowheads="1"/>
          </p:cNvSpPr>
          <p:nvPr/>
        </p:nvSpPr>
        <p:spPr bwMode="auto">
          <a:xfrm>
            <a:off x="6172200" y="4343400"/>
            <a:ext cx="281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400" dirty="0">
                <a:latin typeface="+mj-lt"/>
                <a:cs typeface="Arial" charset="0"/>
              </a:rPr>
              <a:t>Shred all pre-approved credit card offers, applications, or solicitations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5494C159-6DA5-401A-ACCA-743621DDA0BC}"/>
              </a:ext>
            </a:extLst>
          </p:cNvPr>
          <p:cNvSpPr>
            <a:spLocks noGrp="1"/>
          </p:cNvSpPr>
          <p:nvPr>
            <p:ph type="title"/>
          </p:nvPr>
        </p:nvSpPr>
        <p:spPr/>
        <p:txBody>
          <a:bodyPr/>
          <a:lstStyle/>
          <a:p>
            <a:pPr eaLnBrk="1" hangingPunct="1"/>
            <a:r>
              <a:rPr lang="en-US" altLang="en-US"/>
              <a:t>Summary</a:t>
            </a:r>
          </a:p>
        </p:txBody>
      </p:sp>
      <p:graphicFrame>
        <p:nvGraphicFramePr>
          <p:cNvPr id="4" name="Diagram 3">
            <a:extLst>
              <a:ext uri="{FF2B5EF4-FFF2-40B4-BE49-F238E27FC236}">
                <a16:creationId xmlns:a16="http://schemas.microsoft.com/office/drawing/2014/main" id="{F1D65C83-B0F2-4983-9F95-F12A1E7A79BD}"/>
              </a:ext>
            </a:extLst>
          </p:cNvPr>
          <p:cNvGraphicFramePr/>
          <p:nvPr/>
        </p:nvGraphicFramePr>
        <p:xfrm>
          <a:off x="685800" y="1847196"/>
          <a:ext cx="76962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95D4BC0-FB81-4C59-A00B-F8CCBD368966}"/>
              </a:ext>
            </a:extLst>
          </p:cNvPr>
          <p:cNvSpPr>
            <a:spLocks noGrp="1"/>
          </p:cNvSpPr>
          <p:nvPr>
            <p:ph idx="1"/>
          </p:nvPr>
        </p:nvSpPr>
        <p:spPr>
          <a:xfrm>
            <a:off x="1295400" y="1752600"/>
            <a:ext cx="6477000" cy="1600200"/>
          </a:xfrm>
        </p:spPr>
        <p:txBody>
          <a:bodyPr>
            <a:normAutofit lnSpcReduction="10000"/>
          </a:bodyPr>
          <a:lstStyle/>
          <a:p>
            <a:pPr indent="0" algn="ctr" eaLnBrk="1" hangingPunct="1">
              <a:buFont typeface="Arial" panose="020B0604020202020204" pitchFamily="34" charset="0"/>
              <a:buNone/>
            </a:pPr>
            <a:r>
              <a:rPr lang="en-US" altLang="en-US" sz="2600"/>
              <a:t>A credit card is pre-approved credit which can be used for the purchase of goods and services now and payment of them later</a:t>
            </a:r>
          </a:p>
        </p:txBody>
      </p:sp>
      <p:sp>
        <p:nvSpPr>
          <p:cNvPr id="5" name="Content Placeholder 2">
            <a:extLst>
              <a:ext uri="{FF2B5EF4-FFF2-40B4-BE49-F238E27FC236}">
                <a16:creationId xmlns:a16="http://schemas.microsoft.com/office/drawing/2014/main" id="{F1184BCD-97D7-476B-BC0C-188950C28CA6}"/>
              </a:ext>
            </a:extLst>
          </p:cNvPr>
          <p:cNvSpPr txBox="1">
            <a:spLocks/>
          </p:cNvSpPr>
          <p:nvPr/>
        </p:nvSpPr>
        <p:spPr bwMode="auto">
          <a:xfrm>
            <a:off x="1295400" y="3613150"/>
            <a:ext cx="6477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None/>
              <a:defRPr/>
            </a:pPr>
            <a:r>
              <a:rPr lang="en-US" sz="2600">
                <a:latin typeface="+mj-lt"/>
                <a:cs typeface="Arial" charset="0"/>
              </a:rPr>
              <a:t>To avoid paying interest on a credit card, pay the balance in full every month</a:t>
            </a:r>
          </a:p>
        </p:txBody>
      </p:sp>
      <p:sp>
        <p:nvSpPr>
          <p:cNvPr id="6" name="Content Placeholder 2">
            <a:extLst>
              <a:ext uri="{FF2B5EF4-FFF2-40B4-BE49-F238E27FC236}">
                <a16:creationId xmlns:a16="http://schemas.microsoft.com/office/drawing/2014/main" id="{27545021-BE77-47BC-A500-6561CD8459BA}"/>
              </a:ext>
            </a:extLst>
          </p:cNvPr>
          <p:cNvSpPr txBox="1">
            <a:spLocks/>
          </p:cNvSpPr>
          <p:nvPr/>
        </p:nvSpPr>
        <p:spPr bwMode="auto">
          <a:xfrm>
            <a:off x="1219200" y="5105400"/>
            <a:ext cx="6477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None/>
              <a:defRPr/>
            </a:pPr>
            <a:r>
              <a:rPr lang="en-US" sz="2600" dirty="0">
                <a:latin typeface="+mj-lt"/>
                <a:cs typeface="Arial" charset="0"/>
              </a:rPr>
              <a:t>A credit card can have a positive or a negative impact on an individual’s credit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78EFEC9-00FE-4E02-9549-5BEA46FFDDCA}"/>
              </a:ext>
            </a:extLst>
          </p:cNvPr>
          <p:cNvSpPr>
            <a:spLocks noGrp="1"/>
          </p:cNvSpPr>
          <p:nvPr>
            <p:ph type="title"/>
          </p:nvPr>
        </p:nvSpPr>
        <p:spPr/>
        <p:txBody>
          <a:bodyPr/>
          <a:lstStyle/>
          <a:p>
            <a:pPr eaLnBrk="1" hangingPunct="1"/>
            <a:r>
              <a:rPr lang="en-US" altLang="en-US"/>
              <a:t>Summary</a:t>
            </a:r>
          </a:p>
        </p:txBody>
      </p:sp>
      <p:graphicFrame>
        <p:nvGraphicFramePr>
          <p:cNvPr id="4" name="Diagram 3">
            <a:extLst>
              <a:ext uri="{FF2B5EF4-FFF2-40B4-BE49-F238E27FC236}">
                <a16:creationId xmlns:a16="http://schemas.microsoft.com/office/drawing/2014/main" id="{617AD86C-3C46-449D-9666-4F859C72BF8A}"/>
              </a:ext>
            </a:extLst>
          </p:cNvPr>
          <p:cNvGraphicFramePr/>
          <p:nvPr/>
        </p:nvGraphicFramePr>
        <p:xfrm>
          <a:off x="685800" y="1847196"/>
          <a:ext cx="76962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C74DF623-59AC-4CA1-A498-146DC1BD2E34}"/>
              </a:ext>
            </a:extLst>
          </p:cNvPr>
          <p:cNvSpPr>
            <a:spLocks noGrp="1"/>
          </p:cNvSpPr>
          <p:nvPr>
            <p:ph idx="1"/>
          </p:nvPr>
        </p:nvSpPr>
        <p:spPr>
          <a:xfrm>
            <a:off x="914400" y="1752600"/>
            <a:ext cx="7162800" cy="1600200"/>
          </a:xfrm>
        </p:spPr>
        <p:txBody>
          <a:bodyPr/>
          <a:lstStyle/>
          <a:p>
            <a:pPr indent="0" algn="ctr" eaLnBrk="1" hangingPunct="1">
              <a:buFont typeface="Arial" panose="020B0604020202020204" pitchFamily="34" charset="0"/>
              <a:buNone/>
            </a:pPr>
            <a:r>
              <a:rPr lang="en-US" altLang="en-US" sz="2600"/>
              <a:t>Credit card companies are required to disclose the terms and fees of a credit card in the Schumer’s box </a:t>
            </a:r>
          </a:p>
        </p:txBody>
      </p:sp>
      <p:sp>
        <p:nvSpPr>
          <p:cNvPr id="5" name="Content Placeholder 2">
            <a:extLst>
              <a:ext uri="{FF2B5EF4-FFF2-40B4-BE49-F238E27FC236}">
                <a16:creationId xmlns:a16="http://schemas.microsoft.com/office/drawing/2014/main" id="{2C40B81A-7170-440A-84DB-3DF788555780}"/>
              </a:ext>
            </a:extLst>
          </p:cNvPr>
          <p:cNvSpPr txBox="1">
            <a:spLocks/>
          </p:cNvSpPr>
          <p:nvPr/>
        </p:nvSpPr>
        <p:spPr bwMode="auto">
          <a:xfrm>
            <a:off x="990600" y="3444875"/>
            <a:ext cx="670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defRPr/>
            </a:pPr>
            <a:r>
              <a:rPr lang="en-US" sz="2600">
                <a:latin typeface="+mj-lt"/>
                <a:cs typeface="Arial" charset="0"/>
              </a:rPr>
              <a:t>Credit card statements outline important information about a credit card and should be checked carefully for errors</a:t>
            </a:r>
          </a:p>
        </p:txBody>
      </p:sp>
      <p:sp>
        <p:nvSpPr>
          <p:cNvPr id="6" name="Content Placeholder 2">
            <a:extLst>
              <a:ext uri="{FF2B5EF4-FFF2-40B4-BE49-F238E27FC236}">
                <a16:creationId xmlns:a16="http://schemas.microsoft.com/office/drawing/2014/main" id="{A756864A-3FBA-4504-B229-43E25461C943}"/>
              </a:ext>
            </a:extLst>
          </p:cNvPr>
          <p:cNvSpPr txBox="1">
            <a:spLocks/>
          </p:cNvSpPr>
          <p:nvPr/>
        </p:nvSpPr>
        <p:spPr bwMode="auto">
          <a:xfrm>
            <a:off x="1524000" y="5302250"/>
            <a:ext cx="571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None/>
              <a:defRPr/>
            </a:pPr>
            <a:r>
              <a:rPr lang="en-US" sz="2600">
                <a:latin typeface="+mj-lt"/>
                <a:cs typeface="Arial" charset="0"/>
              </a:rPr>
              <a:t>Consumers have many protections and rights in regards to credit card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4988197"/>
              </p:ext>
            </p:extLst>
          </p:nvPr>
        </p:nvGraphicFramePr>
        <p:xfrm>
          <a:off x="457200" y="2286000"/>
          <a:ext cx="83947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Managing Credit Responsibly </a:t>
            </a:r>
            <a:r>
              <a:rPr lang="en-US" sz="3000" dirty="0"/>
              <a:t>Evaluate the contract</a:t>
            </a:r>
            <a:endParaRPr lang="en-US" dirty="0"/>
          </a:p>
        </p:txBody>
      </p:sp>
      <p:sp>
        <p:nvSpPr>
          <p:cNvPr id="5" name="TextBox 4"/>
          <p:cNvSpPr txBox="1"/>
          <p:nvPr/>
        </p:nvSpPr>
        <p:spPr>
          <a:xfrm>
            <a:off x="304800" y="1752600"/>
            <a:ext cx="8534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A contract outlines </a:t>
            </a:r>
            <a:r>
              <a:rPr lang="en-US" sz="2400" u="sng" dirty="0"/>
              <a:t>how</a:t>
            </a:r>
            <a:r>
              <a:rPr lang="en-US" sz="2400" dirty="0"/>
              <a:t> and </a:t>
            </a:r>
            <a:r>
              <a:rPr lang="en-US" sz="2400" u="sng" dirty="0"/>
              <a:t>when</a:t>
            </a:r>
            <a:r>
              <a:rPr lang="en-US" sz="2400" dirty="0"/>
              <a:t> you will pay the money back</a:t>
            </a:r>
          </a:p>
        </p:txBody>
      </p:sp>
    </p:spTree>
    <p:extLst>
      <p:ext uri="{BB962C8B-B14F-4D97-AF65-F5344CB8AC3E}">
        <p14:creationId xmlns:p14="http://schemas.microsoft.com/office/powerpoint/2010/main" val="163385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graphicEl>
                                              <a:dgm id="{4A88848C-F2A4-4B25-827F-CF0558BD0864}"/>
                                            </p:graphicEl>
                                          </p:spTgt>
                                        </p:tgtEl>
                                        <p:attrNameLst>
                                          <p:attrName>style.visibility</p:attrName>
                                        </p:attrNameLst>
                                      </p:cBhvr>
                                      <p:to>
                                        <p:strVal val="visible"/>
                                      </p:to>
                                    </p:set>
                                    <p:anim calcmode="lin" valueType="num">
                                      <p:cBhvr>
                                        <p:cTn id="13" dur="500" fill="hold"/>
                                        <p:tgtEl>
                                          <p:spTgt spid="4">
                                            <p:graphicEl>
                                              <a:dgm id="{4A88848C-F2A4-4B25-827F-CF0558BD0864}"/>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dgm id="{4A88848C-F2A4-4B25-827F-CF0558BD0864}"/>
                                            </p:graphicEl>
                                          </p:spTgt>
                                        </p:tgtEl>
                                        <p:attrNameLst>
                                          <p:attrName>ppt_h</p:attrName>
                                        </p:attrNameLst>
                                      </p:cBhvr>
                                      <p:tavLst>
                                        <p:tav tm="0">
                                          <p:val>
                                            <p:fltVal val="0"/>
                                          </p:val>
                                        </p:tav>
                                        <p:tav tm="100000">
                                          <p:val>
                                            <p:strVal val="#ppt_h"/>
                                          </p:val>
                                        </p:tav>
                                      </p:tavLst>
                                    </p:anim>
                                    <p:animEffect transition="in" filter="fade">
                                      <p:cBhvr>
                                        <p:cTn id="15" dur="500"/>
                                        <p:tgtEl>
                                          <p:spTgt spid="4">
                                            <p:graphicEl>
                                              <a:dgm id="{4A88848C-F2A4-4B25-827F-CF0558BD0864}"/>
                                            </p:graphic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graphicEl>
                                              <a:dgm id="{A9A2712A-D112-4D69-8948-FE8FDC07B71C}"/>
                                            </p:graphicEl>
                                          </p:spTgt>
                                        </p:tgtEl>
                                        <p:attrNameLst>
                                          <p:attrName>style.visibility</p:attrName>
                                        </p:attrNameLst>
                                      </p:cBhvr>
                                      <p:to>
                                        <p:strVal val="visible"/>
                                      </p:to>
                                    </p:set>
                                    <p:anim calcmode="lin" valueType="num">
                                      <p:cBhvr>
                                        <p:cTn id="18" dur="500" fill="hold"/>
                                        <p:tgtEl>
                                          <p:spTgt spid="4">
                                            <p:graphicEl>
                                              <a:dgm id="{A9A2712A-D112-4D69-8948-FE8FDC07B71C}"/>
                                            </p:graphicEl>
                                          </p:spTgt>
                                        </p:tgtEl>
                                        <p:attrNameLst>
                                          <p:attrName>ppt_w</p:attrName>
                                        </p:attrNameLst>
                                      </p:cBhvr>
                                      <p:tavLst>
                                        <p:tav tm="0">
                                          <p:val>
                                            <p:fltVal val="0"/>
                                          </p:val>
                                        </p:tav>
                                        <p:tav tm="100000">
                                          <p:val>
                                            <p:strVal val="#ppt_w"/>
                                          </p:val>
                                        </p:tav>
                                      </p:tavLst>
                                    </p:anim>
                                    <p:anim calcmode="lin" valueType="num">
                                      <p:cBhvr>
                                        <p:cTn id="19" dur="500" fill="hold"/>
                                        <p:tgtEl>
                                          <p:spTgt spid="4">
                                            <p:graphicEl>
                                              <a:dgm id="{A9A2712A-D112-4D69-8948-FE8FDC07B71C}"/>
                                            </p:graphicEl>
                                          </p:spTgt>
                                        </p:tgtEl>
                                        <p:attrNameLst>
                                          <p:attrName>ppt_h</p:attrName>
                                        </p:attrNameLst>
                                      </p:cBhvr>
                                      <p:tavLst>
                                        <p:tav tm="0">
                                          <p:val>
                                            <p:fltVal val="0"/>
                                          </p:val>
                                        </p:tav>
                                        <p:tav tm="100000">
                                          <p:val>
                                            <p:strVal val="#ppt_h"/>
                                          </p:val>
                                        </p:tav>
                                      </p:tavLst>
                                    </p:anim>
                                    <p:animEffect transition="in" filter="fade">
                                      <p:cBhvr>
                                        <p:cTn id="20" dur="500"/>
                                        <p:tgtEl>
                                          <p:spTgt spid="4">
                                            <p:graphicEl>
                                              <a:dgm id="{A9A2712A-D112-4D69-8948-FE8FDC07B71C}"/>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graphicEl>
                                              <a:dgm id="{CC2DDEBF-CE92-4F7B-8CA0-F4DA43550355}"/>
                                            </p:graphicEl>
                                          </p:spTgt>
                                        </p:tgtEl>
                                        <p:attrNameLst>
                                          <p:attrName>style.visibility</p:attrName>
                                        </p:attrNameLst>
                                      </p:cBhvr>
                                      <p:to>
                                        <p:strVal val="visible"/>
                                      </p:to>
                                    </p:set>
                                    <p:anim calcmode="lin" valueType="num">
                                      <p:cBhvr>
                                        <p:cTn id="23" dur="500" fill="hold"/>
                                        <p:tgtEl>
                                          <p:spTgt spid="4">
                                            <p:graphicEl>
                                              <a:dgm id="{CC2DDEBF-CE92-4F7B-8CA0-F4DA43550355}"/>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CC2DDEBF-CE92-4F7B-8CA0-F4DA43550355}"/>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CC2DDEBF-CE92-4F7B-8CA0-F4DA4355035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D48871B5-B780-41F5-BACB-B4BBD9422AA5}"/>
                                            </p:graphicEl>
                                          </p:spTgt>
                                        </p:tgtEl>
                                        <p:attrNameLst>
                                          <p:attrName>style.visibility</p:attrName>
                                        </p:attrNameLst>
                                      </p:cBhvr>
                                      <p:to>
                                        <p:strVal val="visible"/>
                                      </p:to>
                                    </p:set>
                                    <p:anim calcmode="lin" valueType="num">
                                      <p:cBhvr>
                                        <p:cTn id="30" dur="500" fill="hold"/>
                                        <p:tgtEl>
                                          <p:spTgt spid="4">
                                            <p:graphicEl>
                                              <a:dgm id="{D48871B5-B780-41F5-BACB-B4BBD9422AA5}"/>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D48871B5-B780-41F5-BACB-B4BBD9422AA5}"/>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D48871B5-B780-41F5-BACB-B4BBD9422AA5}"/>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graphicEl>
                                              <a:dgm id="{311DD216-9680-48E0-B7AE-BD16857D32A1}"/>
                                            </p:graphicEl>
                                          </p:spTgt>
                                        </p:tgtEl>
                                        <p:attrNameLst>
                                          <p:attrName>style.visibility</p:attrName>
                                        </p:attrNameLst>
                                      </p:cBhvr>
                                      <p:to>
                                        <p:strVal val="visible"/>
                                      </p:to>
                                    </p:set>
                                    <p:anim calcmode="lin" valueType="num">
                                      <p:cBhvr>
                                        <p:cTn id="35" dur="500" fill="hold"/>
                                        <p:tgtEl>
                                          <p:spTgt spid="4">
                                            <p:graphicEl>
                                              <a:dgm id="{311DD216-9680-48E0-B7AE-BD16857D32A1}"/>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311DD216-9680-48E0-B7AE-BD16857D32A1}"/>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311DD216-9680-48E0-B7AE-BD16857D32A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04FC93D2-AFD7-4471-9B66-0FCFC9BCAEF6}"/>
                                            </p:graphicEl>
                                          </p:spTgt>
                                        </p:tgtEl>
                                        <p:attrNameLst>
                                          <p:attrName>style.visibility</p:attrName>
                                        </p:attrNameLst>
                                      </p:cBhvr>
                                      <p:to>
                                        <p:strVal val="visible"/>
                                      </p:to>
                                    </p:set>
                                    <p:anim calcmode="lin" valueType="num">
                                      <p:cBhvr>
                                        <p:cTn id="42" dur="500" fill="hold"/>
                                        <p:tgtEl>
                                          <p:spTgt spid="4">
                                            <p:graphicEl>
                                              <a:dgm id="{04FC93D2-AFD7-4471-9B66-0FCFC9BCAEF6}"/>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04FC93D2-AFD7-4471-9B66-0FCFC9BCAEF6}"/>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04FC93D2-AFD7-4471-9B66-0FCFC9BCAEF6}"/>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graphicEl>
                                              <a:dgm id="{CA971DCE-4E03-438E-9C60-97719B056546}"/>
                                            </p:graphicEl>
                                          </p:spTgt>
                                        </p:tgtEl>
                                        <p:attrNameLst>
                                          <p:attrName>style.visibility</p:attrName>
                                        </p:attrNameLst>
                                      </p:cBhvr>
                                      <p:to>
                                        <p:strVal val="visible"/>
                                      </p:to>
                                    </p:set>
                                    <p:anim calcmode="lin" valueType="num">
                                      <p:cBhvr>
                                        <p:cTn id="47" dur="500" fill="hold"/>
                                        <p:tgtEl>
                                          <p:spTgt spid="4">
                                            <p:graphicEl>
                                              <a:dgm id="{CA971DCE-4E03-438E-9C60-97719B05654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CA971DCE-4E03-438E-9C60-97719B05654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CA971DCE-4E03-438E-9C60-97719B0565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349841694"/>
              </p:ext>
            </p:extLst>
          </p:nvPr>
        </p:nvGraphicFramePr>
        <p:xfrm>
          <a:off x="381000" y="1719263"/>
          <a:ext cx="8382000"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a:t>Amount You Borrow</a:t>
            </a:r>
            <a:endParaRPr lang="en-US" sz="2000" dirty="0"/>
          </a:p>
        </p:txBody>
      </p:sp>
      <p:sp>
        <p:nvSpPr>
          <p:cNvPr id="10" name="TextBox 9"/>
          <p:cNvSpPr txBox="1"/>
          <p:nvPr/>
        </p:nvSpPr>
        <p:spPr>
          <a:xfrm>
            <a:off x="304800" y="5562600"/>
            <a:ext cx="8534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Housing payments are </a:t>
            </a:r>
            <a:r>
              <a:rPr lang="en-US" sz="2400" u="sng" dirty="0"/>
              <a:t>not</a:t>
            </a:r>
            <a:r>
              <a:rPr lang="en-US" sz="2400" dirty="0"/>
              <a:t> included as a part of the monthly 10%</a:t>
            </a:r>
          </a:p>
        </p:txBody>
      </p:sp>
      <p:grpSp>
        <p:nvGrpSpPr>
          <p:cNvPr id="16" name="Group 15"/>
          <p:cNvGrpSpPr/>
          <p:nvPr/>
        </p:nvGrpSpPr>
        <p:grpSpPr>
          <a:xfrm>
            <a:off x="327837" y="6019800"/>
            <a:ext cx="8534400" cy="762000"/>
            <a:chOff x="304800" y="5945832"/>
            <a:chExt cx="8534400" cy="762000"/>
          </a:xfrm>
        </p:grpSpPr>
        <p:sp>
          <p:nvSpPr>
            <p:cNvPr id="17" name="TextBox 16"/>
            <p:cNvSpPr txBox="1"/>
            <p:nvPr/>
          </p:nvSpPr>
          <p:spPr>
            <a:xfrm>
              <a:off x="304800" y="6096000"/>
              <a:ext cx="85344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t>Why  should individuals limit their debt?</a:t>
              </a:r>
            </a:p>
          </p:txBody>
        </p:sp>
        <p:pic>
          <p:nvPicPr>
            <p:cNvPr id="18" name="Picture 2" descr="C:\Users\Nicole Wanago\AppData\Local\Microsoft\Windows\Temporary Internet Files\Content.IE5\607HZOS3\MP9003211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5945832"/>
              <a:ext cx="543560" cy="76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89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0A04BF4A-3CB5-47CC-BE4E-FEF869FD9098}"/>
                                            </p:graphicEl>
                                          </p:spTgt>
                                        </p:tgtEl>
                                        <p:attrNameLst>
                                          <p:attrName>style.visibility</p:attrName>
                                        </p:attrNameLst>
                                      </p:cBhvr>
                                      <p:to>
                                        <p:strVal val="visible"/>
                                      </p:to>
                                    </p:set>
                                    <p:anim calcmode="lin" valueType="num">
                                      <p:cBhvr additive="base">
                                        <p:cTn id="7" dur="500" fill="hold"/>
                                        <p:tgtEl>
                                          <p:spTgt spid="8">
                                            <p:graphicEl>
                                              <a:dgm id="{0A04BF4A-3CB5-47CC-BE4E-FEF869FD909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0A04BF4A-3CB5-47CC-BE4E-FEF869FD909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55E57C11-206C-459F-AB01-8C6EA5A94A94}"/>
                                            </p:graphicEl>
                                          </p:spTgt>
                                        </p:tgtEl>
                                        <p:attrNameLst>
                                          <p:attrName>style.visibility</p:attrName>
                                        </p:attrNameLst>
                                      </p:cBhvr>
                                      <p:to>
                                        <p:strVal val="visible"/>
                                      </p:to>
                                    </p:set>
                                    <p:anim calcmode="lin" valueType="num">
                                      <p:cBhvr additive="base">
                                        <p:cTn id="13" dur="500" fill="hold"/>
                                        <p:tgtEl>
                                          <p:spTgt spid="8">
                                            <p:graphicEl>
                                              <a:dgm id="{55E57C11-206C-459F-AB01-8C6EA5A94A9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55E57C11-206C-459F-AB01-8C6EA5A94A9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graphicEl>
                                              <a:dgm id="{BDCBDBEF-9E63-40AC-8852-D0C4DB45F9A0}"/>
                                            </p:graphicEl>
                                          </p:spTgt>
                                        </p:tgtEl>
                                        <p:attrNameLst>
                                          <p:attrName>style.visibility</p:attrName>
                                        </p:attrNameLst>
                                      </p:cBhvr>
                                      <p:to>
                                        <p:strVal val="visible"/>
                                      </p:to>
                                    </p:set>
                                    <p:anim calcmode="lin" valueType="num">
                                      <p:cBhvr additive="base">
                                        <p:cTn id="17" dur="500" fill="hold"/>
                                        <p:tgtEl>
                                          <p:spTgt spid="8">
                                            <p:graphicEl>
                                              <a:dgm id="{BDCBDBEF-9E63-40AC-8852-D0C4DB45F9A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graphicEl>
                                              <a:dgm id="{BDCBDBEF-9E63-40AC-8852-D0C4DB45F9A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graphicEl>
                                              <a:dgm id="{0BB88F34-5290-4950-90E7-A5496A76F841}"/>
                                            </p:graphicEl>
                                          </p:spTgt>
                                        </p:tgtEl>
                                        <p:attrNameLst>
                                          <p:attrName>style.visibility</p:attrName>
                                        </p:attrNameLst>
                                      </p:cBhvr>
                                      <p:to>
                                        <p:strVal val="visible"/>
                                      </p:to>
                                    </p:set>
                                    <p:anim calcmode="lin" valueType="num">
                                      <p:cBhvr additive="base">
                                        <p:cTn id="23" dur="500" fill="hold"/>
                                        <p:tgtEl>
                                          <p:spTgt spid="8">
                                            <p:graphicEl>
                                              <a:dgm id="{0BB88F34-5290-4950-90E7-A5496A76F84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graphicEl>
                                              <a:dgm id="{0BB88F34-5290-4950-90E7-A5496A76F841}"/>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graphicEl>
                                              <a:dgm id="{0C78326C-FAAA-4F0E-A39F-B99CC5C21F9C}"/>
                                            </p:graphicEl>
                                          </p:spTgt>
                                        </p:tgtEl>
                                        <p:attrNameLst>
                                          <p:attrName>style.visibility</p:attrName>
                                        </p:attrNameLst>
                                      </p:cBhvr>
                                      <p:to>
                                        <p:strVal val="visible"/>
                                      </p:to>
                                    </p:set>
                                    <p:anim calcmode="lin" valueType="num">
                                      <p:cBhvr additive="base">
                                        <p:cTn id="27" dur="500" fill="hold"/>
                                        <p:tgtEl>
                                          <p:spTgt spid="8">
                                            <p:graphicEl>
                                              <a:dgm id="{0C78326C-FAAA-4F0E-A39F-B99CC5C21F9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graphicEl>
                                              <a:dgm id="{0C78326C-FAAA-4F0E-A39F-B99CC5C21F9C}"/>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5">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00000"/>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B6C81691DF5C4AB3737C0AAE29BFAF" ma:contentTypeVersion="11" ma:contentTypeDescription="Create a new document." ma:contentTypeScope="" ma:versionID="5b621ab1106c11dbeb16b94709170bb1">
  <xsd:schema xmlns:xsd="http://www.w3.org/2001/XMLSchema" xmlns:xs="http://www.w3.org/2001/XMLSchema" xmlns:p="http://schemas.microsoft.com/office/2006/metadata/properties" xmlns:ns2="c49f9e5e-7762-4f3d-8ddf-a23f8862d4c3" xmlns:ns3="464889cd-278b-42e2-97bf-df38317c9b92" targetNamespace="http://schemas.microsoft.com/office/2006/metadata/properties" ma:root="true" ma:fieldsID="7b9cc03ab25bded10cdb1f7e11514d81" ns2:_="" ns3:_="">
    <xsd:import namespace="c49f9e5e-7762-4f3d-8ddf-a23f8862d4c3"/>
    <xsd:import namespace="464889cd-278b-42e2-97bf-df38317c9b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f9e5e-7762-4f3d-8ddf-a23f8862d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4889cd-278b-42e2-97bf-df38317c9b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8F523-B0AE-4E60-9560-50244445E7B0}">
  <ds:schemaRefs>
    <ds:schemaRef ds:uri="464889cd-278b-42e2-97bf-df38317c9b92"/>
    <ds:schemaRef ds:uri="http://purl.org/dc/dcmitype/"/>
    <ds:schemaRef ds:uri="http://schemas.microsoft.com/office/2006/metadata/properties"/>
    <ds:schemaRef ds:uri="http://purl.org/dc/terms/"/>
    <ds:schemaRef ds:uri="c49f9e5e-7762-4f3d-8ddf-a23f8862d4c3"/>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2E5F8229-D16B-4872-ABF8-FEDA881E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f9e5e-7762-4f3d-8ddf-a23f8862d4c3"/>
    <ds:schemaRef ds:uri="464889cd-278b-42e2-97bf-df38317c9b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08587A-C405-4A99-9F7B-819B202951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Grid</Template>
  <TotalTime>4127</TotalTime>
  <Words>14198</Words>
  <Application>Microsoft Office PowerPoint</Application>
  <PresentationFormat>On-screen Show (4:3)</PresentationFormat>
  <Paragraphs>2269</Paragraphs>
  <Slides>74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Centaur</vt:lpstr>
      <vt:lpstr>Symbol</vt:lpstr>
      <vt:lpstr>Wingdings</vt:lpstr>
      <vt:lpstr>Wingdings 2</vt:lpstr>
      <vt:lpstr>Grid</vt:lpstr>
      <vt:lpstr>Credit basics</vt:lpstr>
      <vt:lpstr>Your Present Self Impacts Your Future Self</vt:lpstr>
      <vt:lpstr>Credit Sources</vt:lpstr>
      <vt:lpstr>When you Borrow You are Spending Future Income</vt:lpstr>
      <vt:lpstr>Credit can be…</vt:lpstr>
      <vt:lpstr>Managing Credit Responsibly Evaluate the Purpose</vt:lpstr>
      <vt:lpstr>Managing Credit Responsibly Consider Your Options</vt:lpstr>
      <vt:lpstr>Managing Credit Responsibly Evaluate the contract</vt:lpstr>
      <vt:lpstr>Amount You Borrow</vt:lpstr>
      <vt:lpstr>Closed-End Credit (Installment)</vt:lpstr>
      <vt:lpstr>Example Closed-end or installment credit</vt:lpstr>
      <vt:lpstr>Open-End Credit (Revolving)</vt:lpstr>
      <vt:lpstr>Example Open-end or Revolving credit</vt:lpstr>
      <vt:lpstr>Alternative credit</vt:lpstr>
      <vt:lpstr>Types of Alternative Credit Payday Loan</vt:lpstr>
      <vt:lpstr>Alternative Lending Hazard</vt:lpstr>
      <vt:lpstr>Types of Alternative Credit rent-to-Own</vt:lpstr>
      <vt:lpstr>Types of Alternative Credit Title and Pawn Loan</vt:lpstr>
      <vt:lpstr>Types of Alternative Credit Refund Anticipation Loan</vt:lpstr>
      <vt:lpstr>How to Obtain Credit</vt:lpstr>
      <vt:lpstr>Shopping for Credit</vt:lpstr>
      <vt:lpstr>Shopping for Credit Evaluate the contract Carefully!</vt:lpstr>
      <vt:lpstr>Evaluate a Contract</vt:lpstr>
      <vt:lpstr>You are Responsible for your present self and future self!</vt:lpstr>
      <vt:lpstr>Understanding a Credit Card</vt:lpstr>
      <vt:lpstr>What is Credit?</vt:lpstr>
      <vt:lpstr>Obtaining Credit</vt:lpstr>
      <vt:lpstr>Paying Back Credit</vt:lpstr>
      <vt:lpstr>Different Forms of Credit</vt:lpstr>
      <vt:lpstr>Closed-end vs.  Open-end Credit</vt:lpstr>
      <vt:lpstr>Closed-end vs.  Open-end Credit</vt:lpstr>
      <vt:lpstr>What is a Credit Card?</vt:lpstr>
      <vt:lpstr>Credit Card  Interest</vt:lpstr>
      <vt:lpstr>Minimum Payments</vt:lpstr>
      <vt:lpstr>Minimum Payments</vt:lpstr>
      <vt:lpstr>Advantages &amp; Disadvantages to Using Credit Cards</vt:lpstr>
      <vt:lpstr>What is a Debit Card?</vt:lpstr>
      <vt:lpstr>Creditworthiness</vt:lpstr>
      <vt:lpstr>Credit History</vt:lpstr>
      <vt:lpstr>Positive Credit  Card Use</vt:lpstr>
      <vt:lpstr>Positive Credit  Card Use</vt:lpstr>
      <vt:lpstr>Negative Credit  Card Use</vt:lpstr>
      <vt:lpstr>Negative Credit Card Use</vt:lpstr>
      <vt:lpstr>NO Credit</vt:lpstr>
      <vt:lpstr>Credit Card Offers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 Card Benefits</vt:lpstr>
      <vt:lpstr>How do I obtain a credit card?</vt:lpstr>
      <vt:lpstr>What is a Credit Card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Cardholder Protections  &amp; Rights</vt:lpstr>
      <vt:lpstr>Cardholder Protections  &amp; Rights</vt:lpstr>
      <vt:lpstr>Cardholder Protections  &amp; Rights</vt:lpstr>
      <vt:lpstr>Cardholder Protections  &amp; Rights</vt:lpstr>
      <vt:lpstr>Cardholder Protection &amp; Rights</vt:lpstr>
      <vt:lpstr>Credit Card  Safety Tips</vt:lpstr>
      <vt:lpstr>Summary</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Wanago</dc:creator>
  <cp:lastModifiedBy>Alicia Acton</cp:lastModifiedBy>
  <cp:revision>79</cp:revision>
  <dcterms:created xsi:type="dcterms:W3CDTF">2013-01-22T16:31:29Z</dcterms:created>
  <dcterms:modified xsi:type="dcterms:W3CDTF">2020-03-16T13:01:02Z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0x01010071B6C81691DF5C4AB3737C0AAE29BFAF</vt:lpwstr>
  </property>
</Properties>
</file>